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 id="2147484341" r:id="rId6"/>
    <p:sldMasterId id="2147484380" r:id="rId7"/>
  </p:sldMasterIdLst>
  <p:notesMasterIdLst>
    <p:notesMasterId r:id="rId36"/>
  </p:notesMasterIdLst>
  <p:handoutMasterIdLst>
    <p:handoutMasterId r:id="rId37"/>
  </p:handoutMasterIdLst>
  <p:sldIdLst>
    <p:sldId id="335" r:id="rId8"/>
    <p:sldId id="337" r:id="rId9"/>
    <p:sldId id="336" r:id="rId10"/>
    <p:sldId id="297" r:id="rId11"/>
    <p:sldId id="300" r:id="rId12"/>
    <p:sldId id="294" r:id="rId13"/>
    <p:sldId id="295" r:id="rId14"/>
    <p:sldId id="296" r:id="rId15"/>
    <p:sldId id="298" r:id="rId16"/>
    <p:sldId id="299" r:id="rId17"/>
    <p:sldId id="301" r:id="rId18"/>
    <p:sldId id="302" r:id="rId19"/>
    <p:sldId id="303" r:id="rId20"/>
    <p:sldId id="326" r:id="rId21"/>
    <p:sldId id="305" r:id="rId22"/>
    <p:sldId id="306" r:id="rId23"/>
    <p:sldId id="327" r:id="rId24"/>
    <p:sldId id="329" r:id="rId25"/>
    <p:sldId id="331" r:id="rId26"/>
    <p:sldId id="332" r:id="rId27"/>
    <p:sldId id="333" r:id="rId28"/>
    <p:sldId id="330" r:id="rId29"/>
    <p:sldId id="317" r:id="rId30"/>
    <p:sldId id="318" r:id="rId31"/>
    <p:sldId id="319" r:id="rId32"/>
    <p:sldId id="325" r:id="rId33"/>
    <p:sldId id="334" r:id="rId34"/>
    <p:sldId id="291"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FAA4718-1A98-4C98-B3B0-4DD4930B245A}">
          <p14:sldIdLst>
            <p14:sldId id="335"/>
            <p14:sldId id="337"/>
            <p14:sldId id="336"/>
            <p14:sldId id="297"/>
            <p14:sldId id="300"/>
            <p14:sldId id="294"/>
            <p14:sldId id="295"/>
          </p14:sldIdLst>
        </p14:section>
        <p14:section name="Frameworks and .NET Standard" id="{724AE1FE-F9FE-41EB-A42A-1D20CF8FE2AD}">
          <p14:sldIdLst>
            <p14:sldId id="296"/>
            <p14:sldId id="298"/>
            <p14:sldId id="299"/>
            <p14:sldId id="301"/>
            <p14:sldId id="302"/>
            <p14:sldId id="303"/>
            <p14:sldId id="326"/>
          </p14:sldIdLst>
        </p14:section>
        <p14:section name=".NET Open Source and Foundation" id="{1A35F0EC-7A25-4DB9-8B54-DD3691A5BEF2}">
          <p14:sldIdLst>
            <p14:sldId id="305"/>
            <p14:sldId id="306"/>
            <p14:sldId id="327"/>
            <p14:sldId id="329"/>
            <p14:sldId id="331"/>
            <p14:sldId id="332"/>
            <p14:sldId id="333"/>
            <p14:sldId id="330"/>
          </p14:sldIdLst>
        </p14:section>
        <p14:section name=".NET Core" id="{3AA0FDB1-4BAB-4813-9863-55014C9CF438}">
          <p14:sldIdLst>
            <p14:sldId id="317"/>
            <p14:sldId id="318"/>
            <p14:sldId id="319"/>
          </p14:sldIdLst>
        </p14:section>
        <p14:section name="Closing" id="{482115D1-3A59-4F86-8F86-C582A34FDBB5}">
          <p14:sldIdLst>
            <p14:sldId id="325"/>
            <p14:sldId id="334"/>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7B"/>
    <a:srgbClr val="00A5D2"/>
    <a:srgbClr val="960000"/>
    <a:srgbClr val="FFFFFF"/>
    <a:srgbClr val="505050"/>
    <a:srgbClr val="107C10"/>
    <a:srgbClr val="000000"/>
    <a:srgbClr val="323232"/>
    <a:srgbClr val="5C2D91"/>
    <a:srgbClr val="3214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49" autoAdjust="0"/>
    <p:restoredTop sz="93001" autoAdjust="0"/>
  </p:normalViewPr>
  <p:slideViewPr>
    <p:cSldViewPr>
      <p:cViewPr varScale="1">
        <p:scale>
          <a:sx n="175" d="100"/>
          <a:sy n="175" d="100"/>
        </p:scale>
        <p:origin x="126" y="13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1/7/2019 11:39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1/7/2019 11:38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8614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1821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0376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65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kern="0">
              <a:solidFill>
                <a:srgbClr val="000000"/>
              </a:solidFill>
              <a:latin typeface="Segoe UI"/>
            </a:endParaRPr>
          </a:p>
        </p:txBody>
      </p:sp>
      <p:sp>
        <p:nvSpPr>
          <p:cNvPr id="6" name="Date Placeholder 5"/>
          <p:cNvSpPr>
            <a:spLocks noGrp="1"/>
          </p:cNvSpPr>
          <p:nvPr>
            <p:ph type="dt" idx="12"/>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211D4B0C-B40C-4B38-86E4-2AFA7E194751}"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1/7/2019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ooter Placeholder 9"/>
          <p:cNvSpPr>
            <a:spLocks noGrp="1"/>
          </p:cNvSpPr>
          <p:nvPr>
            <p:ph type="ftr" sz="quarter" idx="14"/>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527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sz="900" b="1"/>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1/7/2019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08162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3174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172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8909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7141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931518"/>
            <a:endParaRPr lang="en-US" kern="0">
              <a:solidFill>
                <a:srgbClr val="000000"/>
              </a:solidFill>
              <a:latin typeface="Segoe UI"/>
            </a:endParaRPr>
          </a:p>
        </p:txBody>
      </p:sp>
      <p:sp>
        <p:nvSpPr>
          <p:cNvPr id="6" name="Date Placeholder 5"/>
          <p:cNvSpPr>
            <a:spLocks noGrp="1"/>
          </p:cNvSpPr>
          <p:nvPr>
            <p:ph type="dt" idx="12"/>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8D6C57BE-ADFB-4D6B-8A59-F41CC65A0C6D}"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1/7/2019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ooter Placeholder 9"/>
          <p:cNvSpPr>
            <a:spLocks noGrp="1"/>
          </p:cNvSpPr>
          <p:nvPr>
            <p:ph type="ftr" sz="quarter" idx="14"/>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53709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0671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6106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307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1" y="6240963"/>
            <a:ext cx="1278510" cy="274137"/>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64013" y="490737"/>
            <a:ext cx="1436313" cy="306604"/>
          </a:xfrm>
          <a:prstGeom prst="rect">
            <a:avLst/>
          </a:prstGeom>
        </p:spPr>
      </p:pic>
      <p:sp>
        <p:nvSpPr>
          <p:cNvPr id="12" name="Freeform 1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2262337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1"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399"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2" y="3955786"/>
            <a:ext cx="100583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7"/>
            <a:ext cx="1449939" cy="306604"/>
          </a:xfrm>
          <a:prstGeom prst="rect">
            <a:avLst/>
          </a:prstGeom>
        </p:spPr>
      </p:pic>
      <p:sp>
        <p:nvSpPr>
          <p:cNvPr id="7" name="Text Placeholder 2"/>
          <p:cNvSpPr>
            <a:spLocks noGrp="1"/>
          </p:cNvSpPr>
          <p:nvPr>
            <p:ph type="body" sz="quarter" idx="13" hasCustomPrompt="1"/>
          </p:nvPr>
        </p:nvSpPr>
        <p:spPr>
          <a:xfrm>
            <a:off x="8504239" y="307622"/>
            <a:ext cx="3656013" cy="578303"/>
          </a:xfrm>
        </p:spPr>
        <p:txBody>
          <a:bodyPr lIns="182880" tIns="146304" rIns="182880" bIns="146304"/>
          <a:lstStyle>
            <a:lvl1pPr marL="0" indent="0" algn="r">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994626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1"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399"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2" y="3955786"/>
            <a:ext cx="100583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9" y="307622"/>
            <a:ext cx="3656013" cy="578303"/>
          </a:xfrm>
        </p:spPr>
        <p:txBody>
          <a:bodyPr lIns="182880" tIns="146304" rIns="182880" bIns="146304"/>
          <a:lstStyle>
            <a:lvl1pPr marL="0" indent="0" algn="r">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22772868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23320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54393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242985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47294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34072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86089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52279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528427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2002382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3"/>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88298266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4"/>
            <a:ext cx="9144000" cy="1181862"/>
          </a:xfrm>
          <a:noFill/>
        </p:spPr>
        <p:txBody>
          <a:bodyPr wrap="square" tIns="91440" bIns="91440" anchor="t" anchorCtr="0">
            <a:spAutoFit/>
          </a:bodyPr>
          <a:lstStyle>
            <a:lvl1pPr>
              <a:defRPr sz="7198"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9143999" cy="738664"/>
          </a:xfrm>
          <a:noFill/>
        </p:spPr>
        <p:txBody>
          <a:bodyPr wrap="square" lIns="182880" tIns="146304" rIns="182880" bIns="146304">
            <a:spAutoFit/>
          </a:bodyPr>
          <a:lstStyle>
            <a:lvl1pPr marL="0" indent="0">
              <a:spcBef>
                <a:spcPts val="0"/>
              </a:spcBef>
              <a:buNone/>
              <a:defRPr sz="3199"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0630974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9143999" cy="1181862"/>
          </a:xfrm>
          <a:noFill/>
        </p:spPr>
        <p:txBody>
          <a:bodyPr wrap="square"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7715658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386325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8177784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7858877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7556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7824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9697588"/>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marL="0" marR="0" lvl="0" indent="0" algn="l" defTabSz="932111"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n-ea"/>
                <a:cs typeface="Segoe UI" pitchFamily="34" charset="0"/>
              </a:rPr>
              <a:t>© 2016 Microsoft Corporation. All rights reserved.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35411268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4912593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ue">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932736" y="2720093"/>
            <a:ext cx="10571004" cy="1165754"/>
          </a:xfrm>
          <a:prstGeom prst="rect">
            <a:avLst/>
          </a:prstGeom>
        </p:spPr>
        <p:txBody>
          <a:bodyPr vert="horz" lIns="91440" tIns="45720" rIns="91440" bIns="45720" rtlCol="0" anchor="ctr">
            <a:normAutofit/>
          </a:bodyPr>
          <a:lstStyle/>
          <a:p>
            <a:r>
              <a:rPr lang="en-US" dirty="0"/>
              <a:t>INSERT DIVIDER COPY</a:t>
            </a:r>
          </a:p>
        </p:txBody>
      </p:sp>
    </p:spTree>
    <p:extLst>
      <p:ext uri="{BB962C8B-B14F-4D97-AF65-F5344CB8AC3E}">
        <p14:creationId xmlns:p14="http://schemas.microsoft.com/office/powerpoint/2010/main" val="15775310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ue structure ">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932736" y="2720093"/>
            <a:ext cx="10571004" cy="1165754"/>
          </a:xfrm>
          <a:prstGeom prst="rect">
            <a:avLst/>
          </a:prstGeom>
        </p:spPr>
        <p:txBody>
          <a:bodyPr vert="horz" lIns="91440" tIns="45720" rIns="91440" bIns="45720" rtlCol="0" anchor="ctr">
            <a:normAutofit/>
          </a:bodyPr>
          <a:lstStyle/>
          <a:p>
            <a:r>
              <a:rPr lang="en-US" dirty="0"/>
              <a:t>INSERT DIVIDER COPY</a:t>
            </a:r>
          </a:p>
        </p:txBody>
      </p:sp>
    </p:spTree>
    <p:extLst>
      <p:ext uri="{BB962C8B-B14F-4D97-AF65-F5344CB8AC3E}">
        <p14:creationId xmlns:p14="http://schemas.microsoft.com/office/powerpoint/2010/main" val="158270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theme" Target="../theme/theme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8.xml"/><Relationship Id="rId1" Type="http://schemas.openxmlformats.org/officeDocument/2006/relationships/slideLayout" Target="../slideLayouts/slideLayout67.xml"/><Relationship Id="rId4" Type="http://schemas.openxmlformats.org/officeDocument/2006/relationships/image" Target="../media/image6.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0 G:120 B:215</a:t>
                </a:r>
                <a:endParaRPr lang="en-US" sz="50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a:gradFill>
                      <a:gsLst>
                        <a:gs pos="7965">
                          <a:srgbClr val="000000"/>
                        </a:gs>
                        <a:gs pos="28319">
                          <a:srgbClr val="000000"/>
                        </a:gs>
                      </a:gsLst>
                      <a:lin ang="5400000" scaled="0"/>
                    </a:gradFill>
                    <a:ea typeface="Segoe UI" pitchFamily="34" charset="0"/>
                    <a:cs typeface="Segoe UI" pitchFamily="34" charset="0"/>
                  </a:rPr>
                  <a:t>R:</a:t>
                </a:r>
                <a:r>
                  <a:rPr lang="en-US" sz="500" baseline="0">
                    <a:gradFill>
                      <a:gsLst>
                        <a:gs pos="7965">
                          <a:srgbClr val="000000"/>
                        </a:gs>
                        <a:gs pos="28319">
                          <a:srgbClr val="000000"/>
                        </a:gs>
                      </a:gsLst>
                      <a:lin ang="5400000" scaled="0"/>
                    </a:gradFill>
                    <a:ea typeface="Segoe UI" pitchFamily="34" charset="0"/>
                    <a:cs typeface="Segoe UI" pitchFamily="34" charset="0"/>
                  </a:rPr>
                  <a:t>0 G:188 B:242</a:t>
                </a:r>
                <a:endParaRPr lang="en-US" sz="50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a:gradFill>
                      <a:gsLst>
                        <a:gs pos="92035">
                          <a:srgbClr val="505050"/>
                        </a:gs>
                        <a:gs pos="27000">
                          <a:srgbClr val="505050"/>
                        </a:gs>
                      </a:gsLst>
                      <a:lin ang="5400000" scaled="0"/>
                    </a:gradFill>
                    <a:ea typeface="Segoe UI" pitchFamily="34" charset="0"/>
                    <a:cs typeface="Segoe UI" pitchFamily="34" charset="0"/>
                  </a:rPr>
                  <a:t>R:</a:t>
                </a:r>
                <a:r>
                  <a:rPr lang="en-US" sz="500" baseline="0">
                    <a:gradFill>
                      <a:gsLst>
                        <a:gs pos="92035">
                          <a:srgbClr val="505050"/>
                        </a:gs>
                        <a:gs pos="27000">
                          <a:srgbClr val="505050"/>
                        </a:gs>
                      </a:gsLst>
                      <a:lin ang="5400000" scaled="0"/>
                    </a:gradFill>
                    <a:ea typeface="Segoe UI" pitchFamily="34" charset="0"/>
                    <a:cs typeface="Segoe UI" pitchFamily="34" charset="0"/>
                  </a:rPr>
                  <a:t>210 G:210 B:210</a:t>
                </a:r>
                <a:endParaRPr lang="en-US" sz="50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a:gradFill>
                      <a:gsLst>
                        <a:gs pos="0">
                          <a:srgbClr val="FFFFFF"/>
                        </a:gs>
                        <a:gs pos="100000">
                          <a:srgbClr val="FFFFFF"/>
                        </a:gs>
                      </a:gsLst>
                      <a:lin ang="5400000" scaled="0"/>
                    </a:gradFill>
                    <a:ea typeface="Segoe UI" pitchFamily="34" charset="0"/>
                    <a:cs typeface="Segoe UI" pitchFamily="34" charset="0"/>
                  </a:rPr>
                  <a:t>R:</a:t>
                </a:r>
                <a:r>
                  <a:rPr lang="en-US" sz="500" baseline="0">
                    <a:gradFill>
                      <a:gsLst>
                        <a:gs pos="0">
                          <a:srgbClr val="FFFFFF"/>
                        </a:gs>
                        <a:gs pos="100000">
                          <a:srgbClr val="FFFFFF"/>
                        </a:gs>
                      </a:gsLst>
                      <a:lin ang="5400000" scaled="0"/>
                    </a:gradFill>
                    <a:ea typeface="Segoe UI" pitchFamily="34" charset="0"/>
                    <a:cs typeface="Segoe UI" pitchFamily="34" charset="0"/>
                  </a:rPr>
                  <a:t>0 G:32 B:80</a:t>
                </a:r>
                <a:endParaRPr lang="en-US" sz="50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80 G:80 B:80</a:t>
                </a:r>
                <a:endParaRPr lang="en-US" sz="50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115 G:115 B:115</a:t>
                </a:r>
                <a:endParaRPr lang="en-US" sz="50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16 G:124 B:16</a:t>
                </a:r>
                <a:endParaRPr lang="en-US" sz="50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a:gradFill>
                    <a:gsLst>
                      <a:gs pos="2917">
                        <a:schemeClr val="tx1"/>
                      </a:gs>
                      <a:gs pos="30000">
                        <a:schemeClr val="tx1"/>
                      </a:gs>
                    </a:gsLst>
                    <a:lin ang="5400000" scaled="0"/>
                  </a:gradFill>
                </a:rPr>
                <a:t>Secondary colors (use only when</a:t>
              </a:r>
              <a:r>
                <a:rPr lang="en-US" sz="1000" baseline="0">
                  <a:gradFill>
                    <a:gsLst>
                      <a:gs pos="2917">
                        <a:schemeClr val="tx1"/>
                      </a:gs>
                      <a:gs pos="30000">
                        <a:schemeClr val="tx1"/>
                      </a:gs>
                    </a:gsLst>
                    <a:lin ang="5400000" scaled="0"/>
                  </a:gradFill>
                </a:rPr>
                <a:t> necessary)</a:t>
              </a:r>
              <a:endParaRPr lang="en-US" sz="100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8" name="Group 17"/>
          <p:cNvGrpSpPr/>
          <p:nvPr userDrawn="1"/>
        </p:nvGrpSpPr>
        <p:grpSpPr>
          <a:xfrm>
            <a:off x="12618964" y="-8395"/>
            <a:ext cx="955641" cy="5775361"/>
            <a:chOff x="12618967" y="-8396"/>
            <a:chExt cx="955641" cy="5775361"/>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1"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Cyan</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R:0 G:188 B:242</a:t>
                </a: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1"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R:80 G:80 B:80</a:t>
                </a: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Purple</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marL="0" marR="0" lvl="0" indent="0" algn="l" defTabSz="932563"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marL="0" marR="0" lvl="0" indent="0" algn="l" defTabSz="932563"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Secondary colors (use only when necessary)</a:t>
              </a:r>
            </a:p>
          </p:txBody>
        </p:sp>
      </p:grpSp>
    </p:spTree>
    <p:extLst>
      <p:ext uri="{BB962C8B-B14F-4D97-AF65-F5344CB8AC3E}">
        <p14:creationId xmlns:p14="http://schemas.microsoft.com/office/powerpoint/2010/main" val="1291319987"/>
      </p:ext>
    </p:extLst>
  </p:cSld>
  <p:clrMap bg1="lt1" tx1="dk1" bg2="lt2" tx2="dk2" accent1="accent1" accent2="accent2" accent3="accent3" accent4="accent4" accent5="accent5" accent6="accent6" hlink="hlink" folHlink="folHlink"/>
  <p:sldLayoutIdLst>
    <p:sldLayoutId id="2147484342" r:id="rId1"/>
    <p:sldLayoutId id="2147484343" r:id="rId2"/>
    <p:sldLayoutId id="2147484344" r:id="rId3"/>
    <p:sldLayoutId id="2147484345" r:id="rId4"/>
    <p:sldLayoutId id="2147484346" r:id="rId5"/>
    <p:sldLayoutId id="2147484347" r:id="rId6"/>
    <p:sldLayoutId id="2147484348" r:id="rId7"/>
    <p:sldLayoutId id="2147484349" r:id="rId8"/>
    <p:sldLayoutId id="2147484350" r:id="rId9"/>
    <p:sldLayoutId id="2147484351" r:id="rId10"/>
    <p:sldLayoutId id="2147484352" r:id="rId11"/>
    <p:sldLayoutId id="2147484353" r:id="rId12"/>
    <p:sldLayoutId id="2147484354" r:id="rId13"/>
    <p:sldLayoutId id="2147484355" r:id="rId14"/>
    <p:sldLayoutId id="2147484356" r:id="rId15"/>
    <p:sldLayoutId id="2147484357" r:id="rId16"/>
    <p:sldLayoutId id="2147484358" r:id="rId17"/>
    <p:sldLayoutId id="2147484359" r:id="rId18"/>
    <p:sldLayoutId id="2147484360" r:id="rId19"/>
    <p:sldLayoutId id="2147484361" r:id="rId20"/>
    <p:sldLayoutId id="2147484362" r:id="rId21"/>
    <p:sldLayoutId id="2147484363" r:id="rId22"/>
    <p:sldLayoutId id="2147484364" r:id="rId23"/>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p15:clr>
            <a:srgbClr val="5ACBF0"/>
          </p15:clr>
        </p15:guide>
        <p15:guide id="2" pos="176">
          <p15:clr>
            <a:srgbClr val="5ACBF0"/>
          </p15:clr>
        </p15:guide>
        <p15:guide id="3" pos="764">
          <p15:clr>
            <a:srgbClr val="5ACBF0"/>
          </p15:clr>
        </p15:guide>
        <p15:guide id="4" pos="1352">
          <p15:clr>
            <a:srgbClr val="5ACBF0"/>
          </p15:clr>
        </p15:guide>
        <p15:guide id="5" pos="1939">
          <p15:clr>
            <a:srgbClr val="5ACBF0"/>
          </p15:clr>
        </p15:guide>
        <p15:guide id="6" pos="2527">
          <p15:clr>
            <a:srgbClr val="5ACBF0"/>
          </p15:clr>
        </p15:guide>
        <p15:guide id="7" pos="3114">
          <p15:clr>
            <a:srgbClr val="5ACBF0"/>
          </p15:clr>
        </p15:guide>
        <p15:guide id="8" pos="3702">
          <p15:clr>
            <a:srgbClr val="5ACBF0"/>
          </p15:clr>
        </p15:guide>
        <p15:guide id="9" pos="4289">
          <p15:clr>
            <a:srgbClr val="5ACBF0"/>
          </p15:clr>
        </p15:guide>
        <p15:guide id="10" pos="4877">
          <p15:clr>
            <a:srgbClr val="5ACBF0"/>
          </p15:clr>
        </p15:guide>
        <p15:guide id="11" pos="5464">
          <p15:clr>
            <a:srgbClr val="5ACBF0"/>
          </p15:clr>
        </p15:guide>
        <p15:guide id="12" pos="6052">
          <p15:clr>
            <a:srgbClr val="5ACBF0"/>
          </p15:clr>
        </p15:guide>
        <p15:guide id="13" pos="6640">
          <p15:clr>
            <a:srgbClr val="5ACBF0"/>
          </p15:clr>
        </p15:guide>
        <p15:guide id="14" pos="7227">
          <p15:clr>
            <a:srgbClr val="5ACBF0"/>
          </p15:clr>
        </p15:guide>
        <p15:guide id="15" pos="7815">
          <p15:clr>
            <a:srgbClr val="5ACBF0"/>
          </p15:clr>
        </p15:guide>
        <p15:guide id="16" pos="294">
          <p15:clr>
            <a:srgbClr val="C35EA4"/>
          </p15:clr>
        </p15:guide>
        <p15:guide id="17" pos="7697">
          <p15:clr>
            <a:srgbClr val="C35EA4"/>
          </p15:clr>
        </p15:guide>
        <p15:guide id="18" orient="horz" pos="778">
          <p15:clr>
            <a:srgbClr val="5ACBF0"/>
          </p15:clr>
        </p15:guide>
        <p15:guide id="19" orient="horz" pos="1366">
          <p15:clr>
            <a:srgbClr val="5ACBF0"/>
          </p15:clr>
        </p15:guide>
        <p15:guide id="20" orient="horz" pos="1953">
          <p15:clr>
            <a:srgbClr val="5ACBF0"/>
          </p15:clr>
        </p15:guide>
        <p15:guide id="21" orient="horz" pos="2541">
          <p15:clr>
            <a:srgbClr val="5ACBF0"/>
          </p15:clr>
        </p15:guide>
        <p15:guide id="22" orient="horz" pos="3128">
          <p15:clr>
            <a:srgbClr val="5ACBF0"/>
          </p15:clr>
        </p15:guide>
        <p15:guide id="23" orient="horz" pos="3716">
          <p15:clr>
            <a:srgbClr val="5ACBF0"/>
          </p15:clr>
        </p15:guide>
        <p15:guide id="24" orient="horz" pos="4303">
          <p15:clr>
            <a:srgbClr val="5ACBF0"/>
          </p15:clr>
        </p15:guide>
        <p15:guide id="25" orient="horz" pos="308">
          <p15:clr>
            <a:srgbClr val="C35EA4"/>
          </p15:clr>
        </p15:guide>
        <p15:guide id="26" orient="horz" pos="4186">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2418052"/>
      </p:ext>
    </p:extLst>
  </p:cSld>
  <p:clrMap bg1="lt1" tx1="dk1" bg2="lt2" tx2="dk2" accent1="accent1" accent2="accent2" accent3="accent3" accent4="accent4" accent5="accent5" accent6="accent6" hlink="hlink" folHlink="folHlink"/>
  <p:sldLayoutIdLst>
    <p:sldLayoutId id="2147484381" r:id="rId1"/>
    <p:sldLayoutId id="2147484382" r:id="rId2"/>
  </p:sldLayoutIdLst>
  <p:hf hdr="0" dt="0"/>
  <p:txStyles>
    <p:titleStyle>
      <a:lvl1pPr algn="ctr" rtl="0" eaLnBrk="0" fontAlgn="base" hangingPunct="0">
        <a:spcBef>
          <a:spcPct val="0"/>
        </a:spcBef>
        <a:spcAft>
          <a:spcPct val="0"/>
        </a:spcAft>
        <a:defRPr sz="4352" kern="1200" cap="all">
          <a:solidFill>
            <a:srgbClr val="FFFFFF"/>
          </a:solidFill>
          <a:latin typeface="Overpass"/>
          <a:ea typeface="ＭＳ Ｐゴシック" pitchFamily="-103" charset="-128"/>
          <a:cs typeface="ＭＳ Ｐゴシック" pitchFamily="-103" charset="-128"/>
        </a:defRPr>
      </a:lvl1pPr>
      <a:lvl2pPr algn="ctr" rtl="0" eaLnBrk="0" fontAlgn="base" hangingPunct="0">
        <a:spcBef>
          <a:spcPct val="0"/>
        </a:spcBef>
        <a:spcAft>
          <a:spcPct val="0"/>
        </a:spcAft>
        <a:defRPr sz="4352">
          <a:solidFill>
            <a:srgbClr val="FFFFFF"/>
          </a:solidFill>
          <a:latin typeface="Overpass" charset="0"/>
          <a:ea typeface="ＭＳ Ｐゴシック" pitchFamily="-103" charset="-128"/>
          <a:cs typeface="ＭＳ Ｐゴシック" pitchFamily="-103" charset="-128"/>
        </a:defRPr>
      </a:lvl2pPr>
      <a:lvl3pPr algn="ctr" rtl="0" eaLnBrk="0" fontAlgn="base" hangingPunct="0">
        <a:spcBef>
          <a:spcPct val="0"/>
        </a:spcBef>
        <a:spcAft>
          <a:spcPct val="0"/>
        </a:spcAft>
        <a:defRPr sz="4352">
          <a:solidFill>
            <a:srgbClr val="FFFFFF"/>
          </a:solidFill>
          <a:latin typeface="Overpass" charset="0"/>
          <a:ea typeface="ＭＳ Ｐゴシック" pitchFamily="-103" charset="-128"/>
          <a:cs typeface="ＭＳ Ｐゴシック" pitchFamily="-103" charset="-128"/>
        </a:defRPr>
      </a:lvl3pPr>
      <a:lvl4pPr algn="ctr" rtl="0" eaLnBrk="0" fontAlgn="base" hangingPunct="0">
        <a:spcBef>
          <a:spcPct val="0"/>
        </a:spcBef>
        <a:spcAft>
          <a:spcPct val="0"/>
        </a:spcAft>
        <a:defRPr sz="4352">
          <a:solidFill>
            <a:srgbClr val="FFFFFF"/>
          </a:solidFill>
          <a:latin typeface="Overpass" charset="0"/>
          <a:ea typeface="ＭＳ Ｐゴシック" pitchFamily="-103" charset="-128"/>
          <a:cs typeface="ＭＳ Ｐゴシック" pitchFamily="-103" charset="-128"/>
        </a:defRPr>
      </a:lvl4pPr>
      <a:lvl5pPr algn="ctr" rtl="0" eaLnBrk="0" fontAlgn="base" hangingPunct="0">
        <a:spcBef>
          <a:spcPct val="0"/>
        </a:spcBef>
        <a:spcAft>
          <a:spcPct val="0"/>
        </a:spcAft>
        <a:defRPr sz="4352">
          <a:solidFill>
            <a:srgbClr val="FFFFFF"/>
          </a:solidFill>
          <a:latin typeface="Overpass" charset="0"/>
          <a:ea typeface="ＭＳ Ｐゴシック" pitchFamily="-103" charset="-128"/>
          <a:cs typeface="ＭＳ Ｐゴシック" pitchFamily="-103" charset="-128"/>
        </a:defRPr>
      </a:lvl5pPr>
      <a:lvl6pPr marL="621716" algn="ctr" rtl="0" fontAlgn="base">
        <a:spcBef>
          <a:spcPct val="0"/>
        </a:spcBef>
        <a:spcAft>
          <a:spcPct val="0"/>
        </a:spcAft>
        <a:defRPr sz="4352">
          <a:solidFill>
            <a:srgbClr val="FFFFFF"/>
          </a:solidFill>
          <a:latin typeface="Overpass" charset="0"/>
        </a:defRPr>
      </a:lvl6pPr>
      <a:lvl7pPr marL="1243431" algn="ctr" rtl="0" fontAlgn="base">
        <a:spcBef>
          <a:spcPct val="0"/>
        </a:spcBef>
        <a:spcAft>
          <a:spcPct val="0"/>
        </a:spcAft>
        <a:defRPr sz="4352">
          <a:solidFill>
            <a:srgbClr val="FFFFFF"/>
          </a:solidFill>
          <a:latin typeface="Overpass" charset="0"/>
        </a:defRPr>
      </a:lvl7pPr>
      <a:lvl8pPr marL="1865146" algn="ctr" rtl="0" fontAlgn="base">
        <a:spcBef>
          <a:spcPct val="0"/>
        </a:spcBef>
        <a:spcAft>
          <a:spcPct val="0"/>
        </a:spcAft>
        <a:defRPr sz="4352">
          <a:solidFill>
            <a:srgbClr val="FFFFFF"/>
          </a:solidFill>
          <a:latin typeface="Overpass" charset="0"/>
        </a:defRPr>
      </a:lvl8pPr>
      <a:lvl9pPr marL="2486862" algn="ctr" rtl="0" fontAlgn="base">
        <a:spcBef>
          <a:spcPct val="0"/>
        </a:spcBef>
        <a:spcAft>
          <a:spcPct val="0"/>
        </a:spcAft>
        <a:defRPr sz="4352">
          <a:solidFill>
            <a:srgbClr val="FFFFFF"/>
          </a:solidFill>
          <a:latin typeface="Overpass" charset="0"/>
        </a:defRPr>
      </a:lvl9pPr>
    </p:titleStyle>
    <p:bodyStyle>
      <a:lvl1pPr marL="466287" indent="-466287" algn="l" rtl="0" eaLnBrk="0" fontAlgn="base" hangingPunct="0">
        <a:spcBef>
          <a:spcPct val="0"/>
        </a:spcBef>
        <a:spcAft>
          <a:spcPts val="1921"/>
        </a:spcAft>
        <a:defRPr sz="2175" kern="1200">
          <a:solidFill>
            <a:srgbClr val="FFFFFF"/>
          </a:solidFill>
          <a:latin typeface="Overpass"/>
          <a:ea typeface="ＭＳ Ｐゴシック" pitchFamily="-103" charset="-128"/>
          <a:cs typeface="ＭＳ Ｐゴシック" pitchFamily="-103" charset="-128"/>
        </a:defRPr>
      </a:lvl1pPr>
      <a:lvl2pPr marL="1010287" indent="-388572" algn="l" rtl="0" eaLnBrk="0" fontAlgn="base" hangingPunct="0">
        <a:spcBef>
          <a:spcPct val="0"/>
        </a:spcBef>
        <a:spcAft>
          <a:spcPts val="1547"/>
        </a:spcAft>
        <a:defRPr sz="2175">
          <a:solidFill>
            <a:srgbClr val="FFFFFF"/>
          </a:solidFill>
          <a:latin typeface="Overpass"/>
          <a:ea typeface="ＭＳ Ｐゴシック" charset="-128"/>
          <a:cs typeface="+mn-cs"/>
        </a:defRPr>
      </a:lvl2pPr>
      <a:lvl3pPr marL="1554289" indent="-310857" algn="l" rtl="0" eaLnBrk="0" fontAlgn="base" hangingPunct="0">
        <a:spcBef>
          <a:spcPct val="0"/>
        </a:spcBef>
        <a:spcAft>
          <a:spcPts val="1156"/>
        </a:spcAft>
        <a:defRPr sz="2175">
          <a:solidFill>
            <a:srgbClr val="FFFFFF"/>
          </a:solidFill>
          <a:latin typeface="Overpass"/>
          <a:ea typeface="ＭＳ Ｐゴシック" charset="-128"/>
          <a:cs typeface="+mn-cs"/>
        </a:defRPr>
      </a:lvl3pPr>
      <a:lvl4pPr marL="2176005" indent="-310857" algn="l" rtl="0" eaLnBrk="0" fontAlgn="base" hangingPunct="0">
        <a:spcBef>
          <a:spcPct val="0"/>
        </a:spcBef>
        <a:spcAft>
          <a:spcPts val="766"/>
        </a:spcAft>
        <a:defRPr sz="2175">
          <a:solidFill>
            <a:srgbClr val="FFFFFF"/>
          </a:solidFill>
          <a:latin typeface="Overpass"/>
          <a:ea typeface="ＭＳ Ｐゴシック" charset="-128"/>
          <a:cs typeface="+mn-cs"/>
        </a:defRPr>
      </a:lvl4pPr>
      <a:lvl5pPr marL="2797719" indent="-310857" algn="l" rtl="0" eaLnBrk="0" fontAlgn="base" hangingPunct="0">
        <a:spcBef>
          <a:spcPct val="0"/>
        </a:spcBef>
        <a:spcAft>
          <a:spcPts val="392"/>
        </a:spcAft>
        <a:defRPr sz="2175">
          <a:solidFill>
            <a:srgbClr val="FFFFFF"/>
          </a:solidFill>
          <a:latin typeface="Overpass"/>
          <a:ea typeface="ＭＳ Ｐゴシック" charset="-128"/>
          <a:cs typeface="+mn-cs"/>
        </a:defRPr>
      </a:lvl5pPr>
      <a:lvl6pPr marL="0" indent="0" algn="l" defTabSz="1243431" rtl="0" eaLnBrk="1" latinLnBrk="0" hangingPunct="1">
        <a:spcBef>
          <a:spcPts val="0"/>
        </a:spcBef>
        <a:spcAft>
          <a:spcPts val="387"/>
        </a:spcAft>
        <a:defRPr sz="2175" u="none" kern="0" spc="0">
          <a:solidFill>
            <a:srgbClr val="FFFFFF"/>
          </a:solidFill>
          <a:latin typeface="Overpass"/>
          <a:ea typeface="+mn-ea"/>
          <a:cs typeface="+mn-cs"/>
        </a:defRPr>
      </a:lvl6pPr>
      <a:lvl7pPr marL="0" indent="0" algn="l" defTabSz="1243431" rtl="0" eaLnBrk="1" latinLnBrk="0" hangingPunct="1">
        <a:spcBef>
          <a:spcPts val="0"/>
        </a:spcBef>
        <a:spcAft>
          <a:spcPts val="387"/>
        </a:spcAft>
        <a:defRPr sz="2175" u="none" kern="0" spc="0">
          <a:solidFill>
            <a:srgbClr val="FFFFFF"/>
          </a:solidFill>
          <a:latin typeface="Overpass"/>
          <a:ea typeface="+mn-ea"/>
          <a:cs typeface="+mn-cs"/>
        </a:defRPr>
      </a:lvl7pPr>
      <a:lvl8pPr marL="0" indent="0" algn="l" defTabSz="1243431" rtl="0" eaLnBrk="1" latinLnBrk="0" hangingPunct="1">
        <a:spcBef>
          <a:spcPts val="0"/>
        </a:spcBef>
        <a:spcAft>
          <a:spcPts val="387"/>
        </a:spcAft>
        <a:defRPr sz="2175" u="none" kern="0" spc="0">
          <a:solidFill>
            <a:srgbClr val="FFFFFF"/>
          </a:solidFill>
          <a:latin typeface="Overpass"/>
          <a:ea typeface="+mn-ea"/>
          <a:cs typeface="+mn-cs"/>
        </a:defRPr>
      </a:lvl8pPr>
      <a:lvl9pPr marL="0" indent="0" algn="l" defTabSz="1243431" rtl="0" eaLnBrk="1" latinLnBrk="0" hangingPunct="1">
        <a:spcBef>
          <a:spcPts val="0"/>
        </a:spcBef>
        <a:spcAft>
          <a:spcPts val="387"/>
        </a:spcAft>
        <a:defRPr sz="2175" u="none" kern="0" spc="0">
          <a:solidFill>
            <a:srgbClr val="FFFFFF"/>
          </a:solidFill>
          <a:latin typeface="Overpass"/>
          <a:ea typeface="+mn-ea"/>
          <a:cs typeface="+mn-cs"/>
        </a:defRPr>
      </a:lvl9pPr>
    </p:bodyStyle>
    <p:otherStyle>
      <a:defPPr>
        <a:defRPr lang="en-US"/>
      </a:defPPr>
      <a:lvl1pPr marL="0" algn="l" defTabSz="1243431" rtl="0" eaLnBrk="1" latinLnBrk="0" hangingPunct="1">
        <a:defRPr sz="2448" kern="1200">
          <a:solidFill>
            <a:schemeClr val="tx1"/>
          </a:solidFill>
          <a:latin typeface="+mn-lt"/>
          <a:ea typeface="+mn-ea"/>
          <a:cs typeface="+mn-cs"/>
        </a:defRPr>
      </a:lvl1pPr>
      <a:lvl2pPr marL="621716" algn="l" defTabSz="1243431" rtl="0" eaLnBrk="1" latinLnBrk="0" hangingPunct="1">
        <a:defRPr sz="2448" kern="1200">
          <a:solidFill>
            <a:schemeClr val="tx1"/>
          </a:solidFill>
          <a:latin typeface="+mn-lt"/>
          <a:ea typeface="+mn-ea"/>
          <a:cs typeface="+mn-cs"/>
        </a:defRPr>
      </a:lvl2pPr>
      <a:lvl3pPr marL="1243431" algn="l" defTabSz="1243431" rtl="0" eaLnBrk="1" latinLnBrk="0" hangingPunct="1">
        <a:defRPr sz="2448" kern="1200">
          <a:solidFill>
            <a:schemeClr val="tx1"/>
          </a:solidFill>
          <a:latin typeface="+mn-lt"/>
          <a:ea typeface="+mn-ea"/>
          <a:cs typeface="+mn-cs"/>
        </a:defRPr>
      </a:lvl3pPr>
      <a:lvl4pPr marL="1865146" algn="l" defTabSz="1243431" rtl="0" eaLnBrk="1" latinLnBrk="0" hangingPunct="1">
        <a:defRPr sz="2448" kern="1200">
          <a:solidFill>
            <a:schemeClr val="tx1"/>
          </a:solidFill>
          <a:latin typeface="+mn-lt"/>
          <a:ea typeface="+mn-ea"/>
          <a:cs typeface="+mn-cs"/>
        </a:defRPr>
      </a:lvl4pPr>
      <a:lvl5pPr marL="2486862" algn="l" defTabSz="1243431" rtl="0" eaLnBrk="1" latinLnBrk="0" hangingPunct="1">
        <a:defRPr sz="2448" kern="1200">
          <a:solidFill>
            <a:schemeClr val="tx1"/>
          </a:solidFill>
          <a:latin typeface="+mn-lt"/>
          <a:ea typeface="+mn-ea"/>
          <a:cs typeface="+mn-cs"/>
        </a:defRPr>
      </a:lvl5pPr>
      <a:lvl6pPr marL="3108578" algn="l" defTabSz="1243431" rtl="0" eaLnBrk="1" latinLnBrk="0" hangingPunct="1">
        <a:defRPr sz="2448" kern="1200">
          <a:solidFill>
            <a:schemeClr val="tx1"/>
          </a:solidFill>
          <a:latin typeface="+mn-lt"/>
          <a:ea typeface="+mn-ea"/>
          <a:cs typeface="+mn-cs"/>
        </a:defRPr>
      </a:lvl6pPr>
      <a:lvl7pPr marL="3730293" algn="l" defTabSz="1243431" rtl="0" eaLnBrk="1" latinLnBrk="0" hangingPunct="1">
        <a:defRPr sz="2448" kern="1200">
          <a:solidFill>
            <a:schemeClr val="tx1"/>
          </a:solidFill>
          <a:latin typeface="+mn-lt"/>
          <a:ea typeface="+mn-ea"/>
          <a:cs typeface="+mn-cs"/>
        </a:defRPr>
      </a:lvl7pPr>
      <a:lvl8pPr marL="4352008" algn="l" defTabSz="1243431" rtl="0" eaLnBrk="1" latinLnBrk="0" hangingPunct="1">
        <a:defRPr sz="2448" kern="1200">
          <a:solidFill>
            <a:schemeClr val="tx1"/>
          </a:solidFill>
          <a:latin typeface="+mn-lt"/>
          <a:ea typeface="+mn-ea"/>
          <a:cs typeface="+mn-cs"/>
        </a:defRPr>
      </a:lvl8pPr>
      <a:lvl9pPr marL="4973724" algn="l" defTabSz="1243431" rtl="0" eaLnBrk="1" latinLnBrk="0" hangingPunct="1">
        <a:defRPr sz="24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5.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5.xml"/><Relationship Id="rId5" Type="http://schemas.openxmlformats.org/officeDocument/2006/relationships/image" Target="../media/image16.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0.xml"/><Relationship Id="rId5" Type="http://schemas.microsoft.com/office/2007/relationships/hdphoto" Target="../media/hdphoto2.wdp"/><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hyperlink" Target="http://github.com/aspnet/benchmark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1036637" y="373062"/>
            <a:ext cx="5714796" cy="6235894"/>
          </a:xfrm>
          <a:prstGeom prst="rect">
            <a:avLst/>
          </a:prstGeom>
          <a:solidFill>
            <a:schemeClr val="tx2">
              <a:lumMod val="40000"/>
              <a:lumOff val="6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24" name="TextBox 23"/>
          <p:cNvSpPr txBox="1"/>
          <p:nvPr/>
        </p:nvSpPr>
        <p:spPr>
          <a:xfrm>
            <a:off x="1036637" y="373062"/>
            <a:ext cx="5699409" cy="61547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IIS</a:t>
            </a:r>
          </a:p>
        </p:txBody>
      </p:sp>
      <p:grpSp>
        <p:nvGrpSpPr>
          <p:cNvPr id="11" name="Group 10"/>
          <p:cNvGrpSpPr/>
          <p:nvPr/>
        </p:nvGrpSpPr>
        <p:grpSpPr>
          <a:xfrm>
            <a:off x="1468914" y="3919544"/>
            <a:ext cx="4795360" cy="2362200"/>
            <a:chOff x="1499077" y="3497262"/>
            <a:chExt cx="4795360" cy="2536931"/>
          </a:xfrm>
        </p:grpSpPr>
        <p:grpSp>
          <p:nvGrpSpPr>
            <p:cNvPr id="3" name="Group 2"/>
            <p:cNvGrpSpPr/>
            <p:nvPr/>
          </p:nvGrpSpPr>
          <p:grpSpPr>
            <a:xfrm>
              <a:off x="1499077" y="3497262"/>
              <a:ext cx="4795360" cy="2536931"/>
              <a:chOff x="960437" y="3627331"/>
              <a:chExt cx="4641899" cy="2536931"/>
            </a:xfrm>
          </p:grpSpPr>
          <p:grpSp>
            <p:nvGrpSpPr>
              <p:cNvPr id="10" name="Group 9"/>
              <p:cNvGrpSpPr/>
              <p:nvPr/>
            </p:nvGrpSpPr>
            <p:grpSpPr>
              <a:xfrm>
                <a:off x="960437" y="3627331"/>
                <a:ext cx="4641899" cy="2536931"/>
                <a:chOff x="7489547" y="1582078"/>
                <a:chExt cx="2770347" cy="4044770"/>
              </a:xfrm>
            </p:grpSpPr>
            <p:sp>
              <p:nvSpPr>
                <p:cNvPr id="8" name="Rectangle 7"/>
                <p:cNvSpPr/>
                <p:nvPr/>
              </p:nvSpPr>
              <p:spPr bwMode="auto">
                <a:xfrm>
                  <a:off x="7489547" y="1582078"/>
                  <a:ext cx="2770346" cy="404477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9" name="TextBox 48"/>
                <p:cNvSpPr txBox="1"/>
                <p:nvPr/>
              </p:nvSpPr>
              <p:spPr>
                <a:xfrm>
                  <a:off x="7489548" y="1582078"/>
                  <a:ext cx="2770346" cy="57894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1873" noProof="0">
                      <a:solidFill>
                        <a:srgbClr val="FFFFFF"/>
                      </a:solidFill>
                      <a:latin typeface="Segoe UI Semibold" panose="020B0702040204020203" pitchFamily="34" charset="0"/>
                      <a:cs typeface="Segoe UI Semibold" panose="020B0702040204020203" pitchFamily="34" charset="0"/>
                    </a:rPr>
                    <a:t>w3wp.exe</a:t>
                  </a:r>
                  <a:endPar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grpSp>
          <p:sp>
            <p:nvSpPr>
              <p:cNvPr id="7" name="Rectangle 6"/>
              <p:cNvSpPr/>
              <p:nvPr/>
            </p:nvSpPr>
            <p:spPr bwMode="auto">
              <a:xfrm>
                <a:off x="1528785" y="4888004"/>
                <a:ext cx="3601493" cy="904577"/>
              </a:xfrm>
              <a:prstGeom prst="rect">
                <a:avLst/>
              </a:prstGeom>
              <a:solidFill>
                <a:srgbClr val="00A5D2"/>
              </a:solidFill>
              <a:ln w="25400" cap="flat" cmpd="sng" algn="ctr">
                <a:noFill/>
                <a:prstDash val="solid"/>
                <a:headEnd type="none" w="med" len="med"/>
                <a:tailEnd type="none" w="med" len="med"/>
              </a:ln>
              <a:effectLst/>
            </p:spPr>
            <p:txBody>
              <a:bodyPr vert="horz" wrap="square" lIns="274320" tIns="273919" rIns="91440"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rPr>
                  <a:t>AspNetCoreModule</a:t>
                </a:r>
              </a:p>
            </p:txBody>
          </p:sp>
        </p:grpSp>
        <p:sp>
          <p:nvSpPr>
            <p:cNvPr id="25" name="TextBox 24"/>
            <p:cNvSpPr txBox="1"/>
            <p:nvPr/>
          </p:nvSpPr>
          <p:spPr>
            <a:xfrm>
              <a:off x="2367786" y="4079718"/>
              <a:ext cx="2813814" cy="273410"/>
            </a:xfrm>
            <a:prstGeom prst="rect">
              <a:avLst/>
            </a:prstGeom>
            <a:noFill/>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t>http://site2.com:80</a:t>
              </a:r>
              <a:b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br>
              <a: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t>http://site3.com:80</a:t>
              </a:r>
            </a:p>
          </p:txBody>
        </p:sp>
      </p:grpSp>
      <p:cxnSp>
        <p:nvCxnSpPr>
          <p:cNvPr id="14" name="Straight Arrow Connector 13"/>
          <p:cNvCxnSpPr/>
          <p:nvPr/>
        </p:nvCxnSpPr>
        <p:spPr>
          <a:xfrm>
            <a:off x="26312" y="2659062"/>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12375" y="2287885"/>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cxnSp>
        <p:nvCxnSpPr>
          <p:cNvPr id="31" name="Straight Arrow Connector 30"/>
          <p:cNvCxnSpPr/>
          <p:nvPr/>
        </p:nvCxnSpPr>
        <p:spPr>
          <a:xfrm>
            <a:off x="6585949" y="4259262"/>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834997" y="3932565"/>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cxnSp>
        <p:nvCxnSpPr>
          <p:cNvPr id="22" name="Straight Arrow Connector 21"/>
          <p:cNvCxnSpPr/>
          <p:nvPr/>
        </p:nvCxnSpPr>
        <p:spPr>
          <a:xfrm>
            <a:off x="6599237" y="5805159"/>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848285" y="5478462"/>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grpSp>
        <p:nvGrpSpPr>
          <p:cNvPr id="51" name="Group 50"/>
          <p:cNvGrpSpPr/>
          <p:nvPr/>
        </p:nvGrpSpPr>
        <p:grpSpPr>
          <a:xfrm>
            <a:off x="1468912" y="1188931"/>
            <a:ext cx="4795360" cy="2536931"/>
            <a:chOff x="960437" y="3627331"/>
            <a:chExt cx="4641899" cy="2536931"/>
          </a:xfrm>
        </p:grpSpPr>
        <p:grpSp>
          <p:nvGrpSpPr>
            <p:cNvPr id="52" name="Group 51"/>
            <p:cNvGrpSpPr/>
            <p:nvPr/>
          </p:nvGrpSpPr>
          <p:grpSpPr>
            <a:xfrm>
              <a:off x="960437" y="3627331"/>
              <a:ext cx="4641899" cy="2536931"/>
              <a:chOff x="7489547" y="1582078"/>
              <a:chExt cx="2770347" cy="4044770"/>
            </a:xfrm>
          </p:grpSpPr>
          <p:sp>
            <p:nvSpPr>
              <p:cNvPr id="54" name="Rectangle 53"/>
              <p:cNvSpPr/>
              <p:nvPr/>
            </p:nvSpPr>
            <p:spPr bwMode="auto">
              <a:xfrm>
                <a:off x="7489547" y="1582078"/>
                <a:ext cx="2770346" cy="404477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55" name="TextBox 54"/>
              <p:cNvSpPr txBox="1"/>
              <p:nvPr/>
            </p:nvSpPr>
            <p:spPr>
              <a:xfrm>
                <a:off x="7489548" y="1582078"/>
                <a:ext cx="2770346" cy="57894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1873" noProof="0">
                    <a:solidFill>
                      <a:srgbClr val="FFFFFF"/>
                    </a:solidFill>
                    <a:latin typeface="Segoe UI Semibold" panose="020B0702040204020203" pitchFamily="34" charset="0"/>
                    <a:cs typeface="Segoe UI Semibold" panose="020B0702040204020203" pitchFamily="34" charset="0"/>
                  </a:rPr>
                  <a:t>w3wp.exe</a:t>
                </a:r>
                <a:endPar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grpSp>
        <p:sp>
          <p:nvSpPr>
            <p:cNvPr id="53" name="Rectangle 52"/>
            <p:cNvSpPr/>
            <p:nvPr/>
          </p:nvSpPr>
          <p:spPr bwMode="auto">
            <a:xfrm>
              <a:off x="1528785" y="4650085"/>
              <a:ext cx="3601493" cy="904577"/>
            </a:xfrm>
            <a:prstGeom prst="rect">
              <a:avLst/>
            </a:prstGeom>
            <a:solidFill>
              <a:srgbClr val="00A5D2"/>
            </a:solidFill>
            <a:ln w="25400" cap="flat" cmpd="sng" algn="ctr">
              <a:noFill/>
              <a:prstDash val="solid"/>
              <a:headEnd type="none" w="med" len="med"/>
              <a:tailEnd type="none" w="med" len="med"/>
            </a:ln>
            <a:effectLst/>
          </p:spPr>
          <p:txBody>
            <a:bodyPr vert="horz" wrap="square" lIns="274320" tIns="273919" rIns="91440"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rPr>
                <a:t>AspNetCoreModule</a:t>
              </a:r>
            </a:p>
          </p:txBody>
        </p:sp>
      </p:grpSp>
      <p:sp>
        <p:nvSpPr>
          <p:cNvPr id="56" name="TextBox 55"/>
          <p:cNvSpPr txBox="1"/>
          <p:nvPr/>
        </p:nvSpPr>
        <p:spPr>
          <a:xfrm>
            <a:off x="2413823" y="1668462"/>
            <a:ext cx="2813814" cy="273410"/>
          </a:xfrm>
          <a:prstGeom prst="rect">
            <a:avLst/>
          </a:prstGeom>
          <a:noFill/>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t>http://site1.com:80</a:t>
            </a:r>
          </a:p>
        </p:txBody>
      </p:sp>
      <p:cxnSp>
        <p:nvCxnSpPr>
          <p:cNvPr id="57" name="Straight Arrow Connector 56"/>
          <p:cNvCxnSpPr/>
          <p:nvPr/>
        </p:nvCxnSpPr>
        <p:spPr>
          <a:xfrm>
            <a:off x="46037" y="4630439"/>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32100" y="4259262"/>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cxnSp>
        <p:nvCxnSpPr>
          <p:cNvPr id="59" name="Straight Arrow Connector 58"/>
          <p:cNvCxnSpPr/>
          <p:nvPr/>
        </p:nvCxnSpPr>
        <p:spPr>
          <a:xfrm>
            <a:off x="6593997" y="1766559"/>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843045" y="1439862"/>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grpSp>
        <p:nvGrpSpPr>
          <p:cNvPr id="12" name="Group 11"/>
          <p:cNvGrpSpPr/>
          <p:nvPr/>
        </p:nvGrpSpPr>
        <p:grpSpPr>
          <a:xfrm>
            <a:off x="7970837" y="2424590"/>
            <a:ext cx="3794862" cy="2139472"/>
            <a:chOff x="7970837" y="2424590"/>
            <a:chExt cx="3794862" cy="2139472"/>
          </a:xfrm>
        </p:grpSpPr>
        <p:sp>
          <p:nvSpPr>
            <p:cNvPr id="35" name="Rectangle 34"/>
            <p:cNvSpPr/>
            <p:nvPr/>
          </p:nvSpPr>
          <p:spPr bwMode="auto">
            <a:xfrm>
              <a:off x="7971042" y="2424590"/>
              <a:ext cx="3794657" cy="2139472"/>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6" name="TextBox 35"/>
            <p:cNvSpPr txBox="1"/>
            <p:nvPr/>
          </p:nvSpPr>
          <p:spPr>
            <a:xfrm>
              <a:off x="7970837" y="2441696"/>
              <a:ext cx="3794861" cy="63327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23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2</a:t>
              </a:r>
              <a:r>
                <a:rPr lang="en-US" sz="2300" baseline="300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nd</a:t>
              </a:r>
              <a:r>
                <a:rPr lang="en-US" sz="23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 </a:t>
              </a:r>
              <a:r>
                <a:rPr kumimoji="0" lang="en-US" sz="2300" b="0" i="0" u="none" strike="noStrike" kern="1200" cap="none" spc="0" normalizeH="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ASP.NET Core App</a:t>
              </a:r>
              <a:endParaRPr kumimoji="0" lang="en-US" sz="23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endParaRPr>
            </a:p>
          </p:txBody>
        </p:sp>
        <p:sp>
          <p:nvSpPr>
            <p:cNvPr id="37" name="TextBox 36"/>
            <p:cNvSpPr txBox="1"/>
            <p:nvPr/>
          </p:nvSpPr>
          <p:spPr>
            <a:xfrm>
              <a:off x="7970838" y="3116262"/>
              <a:ext cx="3794861" cy="457618"/>
            </a:xfrm>
            <a:prstGeom prst="rect">
              <a:avLst/>
            </a:prstGeom>
            <a:noFill/>
          </p:spPr>
          <p:txBody>
            <a:bodyPr wrap="square" rtlCol="0" anchor="ctr">
              <a:noAutofit/>
            </a:bodyPr>
            <a:lstStyle/>
            <a:p>
              <a:pPr lvl="0" algn="ctr" defTabSz="949601">
                <a:defRPr/>
              </a:pPr>
              <a:r>
                <a:rPr lang="en-US" sz="2400" b="1">
                  <a:gradFill>
                    <a:gsLst>
                      <a:gs pos="0">
                        <a:srgbClr val="FFFFFF"/>
                      </a:gs>
                      <a:gs pos="100000">
                        <a:srgbClr val="FFFFFF"/>
                      </a:gs>
                    </a:gsLst>
                    <a:lin ang="5400000" scaled="1"/>
                  </a:gradFill>
                  <a:cs typeface="Segoe UI Light" panose="020B0502040204020203" pitchFamily="34" charset="0"/>
                </a:rPr>
                <a:t>dotnet .\app.dll</a:t>
              </a:r>
            </a:p>
          </p:txBody>
        </p:sp>
        <p:sp>
          <p:nvSpPr>
            <p:cNvPr id="61" name="Rectangle 60"/>
            <p:cNvSpPr/>
            <p:nvPr/>
          </p:nvSpPr>
          <p:spPr bwMode="auto">
            <a:xfrm>
              <a:off x="8309986" y="3667441"/>
              <a:ext cx="3239927" cy="757425"/>
            </a:xfrm>
            <a:prstGeom prst="rect">
              <a:avLst/>
            </a:prstGeom>
            <a:solidFill>
              <a:srgbClr val="00317B"/>
            </a:solidFill>
            <a:ln w="25400" cap="flat" cmpd="sng" algn="ctr">
              <a:noFill/>
              <a:prstDash val="solid"/>
              <a:headEnd type="none" w="med" len="med"/>
              <a:tailEnd type="none" w="med" len="med"/>
            </a:ln>
            <a:effectLst/>
          </p:spPr>
          <p:txBody>
            <a:bodyPr vert="horz" wrap="square" lIns="274320" tIns="91440" rIns="91440" bIns="89511" numCol="1" rtlCol="0" anchor="t" anchorCtr="0" compatLnSpc="1">
              <a:prstTxWarp prst="textNoShape">
                <a:avLst/>
              </a:prstTxWarp>
            </a:bodyPr>
            <a:lstStyle/>
            <a:p>
              <a:pPr marL="0" marR="0" lvl="0" indent="0" algn="ctr" defTabSz="912774"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rPr>
                <a:t>Kestrel</a:t>
              </a:r>
              <a:r>
                <a:rPr kumimoji="0" lang="en-US" sz="20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t> Web Server</a:t>
              </a:r>
              <a:br>
                <a:rPr kumimoji="0" lang="en-US" sz="24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br>
              <a:r>
                <a:rPr kumimoji="0" lang="en-US" sz="14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t>port: 12345</a:t>
              </a:r>
              <a:endParaRPr kumimoji="0" lang="en-US" sz="16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endParaRPr>
            </a:p>
          </p:txBody>
        </p:sp>
      </p:grpSp>
      <p:grpSp>
        <p:nvGrpSpPr>
          <p:cNvPr id="62" name="Group 61"/>
          <p:cNvGrpSpPr/>
          <p:nvPr/>
        </p:nvGrpSpPr>
        <p:grpSpPr>
          <a:xfrm>
            <a:off x="7970837" y="4710590"/>
            <a:ext cx="3794862" cy="2139472"/>
            <a:chOff x="7970837" y="2424590"/>
            <a:chExt cx="3794862" cy="2139472"/>
          </a:xfrm>
        </p:grpSpPr>
        <p:sp>
          <p:nvSpPr>
            <p:cNvPr id="63" name="Rectangle 62"/>
            <p:cNvSpPr/>
            <p:nvPr/>
          </p:nvSpPr>
          <p:spPr bwMode="auto">
            <a:xfrm>
              <a:off x="7971042" y="2424590"/>
              <a:ext cx="3794657" cy="2139472"/>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4" name="TextBox 63"/>
            <p:cNvSpPr txBox="1"/>
            <p:nvPr/>
          </p:nvSpPr>
          <p:spPr>
            <a:xfrm>
              <a:off x="7970837" y="2441696"/>
              <a:ext cx="3794861" cy="63327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23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3</a:t>
              </a:r>
              <a:r>
                <a:rPr lang="en-US" sz="2300" baseline="300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rd</a:t>
              </a:r>
              <a:r>
                <a:rPr lang="en-US" sz="23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 </a:t>
              </a:r>
              <a:r>
                <a:rPr kumimoji="0" lang="en-US" sz="2300" b="0" i="0" u="none" strike="noStrike" kern="1200" cap="none" spc="0" normalizeH="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ASP.NET Core App</a:t>
              </a:r>
              <a:endParaRPr kumimoji="0" lang="en-US" sz="23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endParaRPr>
            </a:p>
          </p:txBody>
        </p:sp>
        <p:sp>
          <p:nvSpPr>
            <p:cNvPr id="65" name="TextBox 64"/>
            <p:cNvSpPr txBox="1"/>
            <p:nvPr/>
          </p:nvSpPr>
          <p:spPr>
            <a:xfrm>
              <a:off x="7970838" y="3116262"/>
              <a:ext cx="3794861" cy="457618"/>
            </a:xfrm>
            <a:prstGeom prst="rect">
              <a:avLst/>
            </a:prstGeom>
            <a:noFill/>
          </p:spPr>
          <p:txBody>
            <a:bodyPr wrap="square" rtlCol="0" anchor="ctr">
              <a:noAutofit/>
            </a:bodyPr>
            <a:lstStyle/>
            <a:p>
              <a:pPr lvl="0" algn="ctr" defTabSz="949601">
                <a:defRPr/>
              </a:pPr>
              <a:r>
                <a:rPr lang="en-US" sz="2400" b="1">
                  <a:gradFill>
                    <a:gsLst>
                      <a:gs pos="0">
                        <a:srgbClr val="FFFFFF"/>
                      </a:gs>
                      <a:gs pos="100000">
                        <a:srgbClr val="FFFFFF"/>
                      </a:gs>
                    </a:gsLst>
                    <a:lin ang="5400000" scaled="1"/>
                  </a:gradFill>
                  <a:cs typeface="Segoe UI Light" panose="020B0502040204020203" pitchFamily="34" charset="0"/>
                </a:rPr>
                <a:t>dotnet .\app.dll</a:t>
              </a:r>
            </a:p>
          </p:txBody>
        </p:sp>
        <p:sp>
          <p:nvSpPr>
            <p:cNvPr id="66" name="Rectangle 65"/>
            <p:cNvSpPr/>
            <p:nvPr/>
          </p:nvSpPr>
          <p:spPr bwMode="auto">
            <a:xfrm>
              <a:off x="8309986" y="3667441"/>
              <a:ext cx="3239927" cy="757425"/>
            </a:xfrm>
            <a:prstGeom prst="rect">
              <a:avLst/>
            </a:prstGeom>
            <a:solidFill>
              <a:srgbClr val="00317B"/>
            </a:solidFill>
            <a:ln w="25400" cap="flat" cmpd="sng" algn="ctr">
              <a:noFill/>
              <a:prstDash val="solid"/>
              <a:headEnd type="none" w="med" len="med"/>
              <a:tailEnd type="none" w="med" len="med"/>
            </a:ln>
            <a:effectLst/>
          </p:spPr>
          <p:txBody>
            <a:bodyPr vert="horz" wrap="square" lIns="274320" tIns="91440" rIns="91440" bIns="89511" numCol="1" rtlCol="0" anchor="t" anchorCtr="0" compatLnSpc="1">
              <a:prstTxWarp prst="textNoShape">
                <a:avLst/>
              </a:prstTxWarp>
            </a:bodyPr>
            <a:lstStyle/>
            <a:p>
              <a:pPr marL="0" marR="0" lvl="0" indent="0" algn="ctr" defTabSz="912774"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rPr>
                <a:t>Kestrel</a:t>
              </a:r>
              <a:r>
                <a:rPr kumimoji="0" lang="en-US" sz="20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t> Web Server</a:t>
              </a:r>
              <a:br>
                <a:rPr kumimoji="0" lang="en-US" sz="24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br>
              <a:r>
                <a:rPr kumimoji="0" lang="en-US" sz="14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t>port: 12346</a:t>
              </a:r>
              <a:endParaRPr kumimoji="0" lang="en-US" sz="16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endParaRPr>
            </a:p>
          </p:txBody>
        </p:sp>
      </p:grpSp>
      <p:grpSp>
        <p:nvGrpSpPr>
          <p:cNvPr id="67" name="Group 66"/>
          <p:cNvGrpSpPr/>
          <p:nvPr/>
        </p:nvGrpSpPr>
        <p:grpSpPr>
          <a:xfrm>
            <a:off x="7970837" y="144462"/>
            <a:ext cx="3794862" cy="2139472"/>
            <a:chOff x="7970837" y="2424590"/>
            <a:chExt cx="3794862" cy="2139472"/>
          </a:xfrm>
        </p:grpSpPr>
        <p:sp>
          <p:nvSpPr>
            <p:cNvPr id="68" name="Rectangle 67"/>
            <p:cNvSpPr/>
            <p:nvPr/>
          </p:nvSpPr>
          <p:spPr bwMode="auto">
            <a:xfrm>
              <a:off x="7971042" y="2424590"/>
              <a:ext cx="3794657" cy="2139472"/>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9" name="TextBox 68"/>
            <p:cNvSpPr txBox="1"/>
            <p:nvPr/>
          </p:nvSpPr>
          <p:spPr>
            <a:xfrm>
              <a:off x="7970837" y="2441696"/>
              <a:ext cx="3794861" cy="63327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23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1</a:t>
              </a:r>
              <a:r>
                <a:rPr lang="en-US" sz="2300" baseline="300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st</a:t>
              </a:r>
              <a:r>
                <a:rPr lang="en-US" sz="23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 </a:t>
              </a:r>
              <a:r>
                <a:rPr kumimoji="0" lang="en-US" sz="2300" b="0" i="0" u="none" strike="noStrike" kern="1200" cap="none" spc="0" normalizeH="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ASP.NET Core App</a:t>
              </a:r>
              <a:endParaRPr kumimoji="0" lang="en-US" sz="23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endParaRPr>
            </a:p>
          </p:txBody>
        </p:sp>
        <p:sp>
          <p:nvSpPr>
            <p:cNvPr id="70" name="TextBox 69"/>
            <p:cNvSpPr txBox="1"/>
            <p:nvPr/>
          </p:nvSpPr>
          <p:spPr>
            <a:xfrm>
              <a:off x="7970838" y="3116262"/>
              <a:ext cx="3794861" cy="457618"/>
            </a:xfrm>
            <a:prstGeom prst="rect">
              <a:avLst/>
            </a:prstGeom>
            <a:noFill/>
          </p:spPr>
          <p:txBody>
            <a:bodyPr wrap="square"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2400" b="1">
                  <a:gradFill>
                    <a:gsLst>
                      <a:gs pos="0">
                        <a:srgbClr val="FFFFFF"/>
                      </a:gs>
                      <a:gs pos="100000">
                        <a:srgbClr val="FFFFFF"/>
                      </a:gs>
                    </a:gsLst>
                    <a:lin ang="5400000" scaled="1"/>
                  </a:gradFill>
                  <a:cs typeface="Segoe UI Light" panose="020B0502040204020203" pitchFamily="34" charset="0"/>
                </a:rPr>
                <a:t>d</a:t>
              </a:r>
              <a:r>
                <a:rPr kumimoji="0" lang="en-US" sz="2400" b="1" i="0" u="none" strike="noStrike" kern="1200" cap="none" spc="0" normalizeH="0" baseline="0" noProof="0">
                  <a:ln>
                    <a:noFill/>
                  </a:ln>
                  <a:gradFill>
                    <a:gsLst>
                      <a:gs pos="0">
                        <a:srgbClr val="FFFFFF"/>
                      </a:gs>
                      <a:gs pos="100000">
                        <a:srgbClr val="FFFFFF"/>
                      </a:gs>
                    </a:gsLst>
                    <a:lin ang="5400000" scaled="1"/>
                  </a:gradFill>
                  <a:effectLst/>
                  <a:uLnTx/>
                  <a:uFillTx/>
                  <a:cs typeface="Segoe UI Light" panose="020B0502040204020203" pitchFamily="34" charset="0"/>
                </a:rPr>
                <a:t>otnet .\app</a:t>
              </a:r>
              <a:r>
                <a:rPr kumimoji="0" lang="en-US" sz="3000" b="1" i="0" u="none" strike="noStrike" kern="1200" cap="none" spc="0" normalizeH="0" baseline="0" noProof="0">
                  <a:ln>
                    <a:noFill/>
                  </a:ln>
                  <a:gradFill>
                    <a:gsLst>
                      <a:gs pos="0">
                        <a:srgbClr val="FFFFFF"/>
                      </a:gs>
                      <a:gs pos="100000">
                        <a:srgbClr val="FFFFFF"/>
                      </a:gs>
                    </a:gsLst>
                    <a:lin ang="5400000" scaled="1"/>
                  </a:gradFill>
                  <a:effectLst/>
                  <a:uLnTx/>
                  <a:uFillTx/>
                  <a:cs typeface="Segoe UI Light" panose="020B0502040204020203" pitchFamily="34" charset="0"/>
                </a:rPr>
                <a:t> </a:t>
              </a:r>
            </a:p>
          </p:txBody>
        </p:sp>
        <p:sp>
          <p:nvSpPr>
            <p:cNvPr id="71" name="Rectangle 70"/>
            <p:cNvSpPr/>
            <p:nvPr/>
          </p:nvSpPr>
          <p:spPr bwMode="auto">
            <a:xfrm>
              <a:off x="8309986" y="3667441"/>
              <a:ext cx="3239927" cy="757425"/>
            </a:xfrm>
            <a:prstGeom prst="rect">
              <a:avLst/>
            </a:prstGeom>
            <a:solidFill>
              <a:srgbClr val="00317B"/>
            </a:solidFill>
            <a:ln w="25400" cap="flat" cmpd="sng" algn="ctr">
              <a:noFill/>
              <a:prstDash val="solid"/>
              <a:headEnd type="none" w="med" len="med"/>
              <a:tailEnd type="none" w="med" len="med"/>
            </a:ln>
            <a:effectLst/>
          </p:spPr>
          <p:txBody>
            <a:bodyPr vert="horz" wrap="square" lIns="274320" tIns="91440" rIns="91440" bIns="89511" numCol="1" rtlCol="0" anchor="t" anchorCtr="0" compatLnSpc="1">
              <a:prstTxWarp prst="textNoShape">
                <a:avLst/>
              </a:prstTxWarp>
            </a:bodyPr>
            <a:lstStyle/>
            <a:p>
              <a:pPr marL="0" marR="0" lvl="0" indent="0" algn="ctr" defTabSz="912774"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rPr>
                <a:t>Kestrel</a:t>
              </a:r>
              <a:r>
                <a:rPr kumimoji="0" lang="en-US" sz="20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t> Web Server</a:t>
              </a:r>
              <a:br>
                <a:rPr kumimoji="0" lang="en-US" sz="24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br>
              <a:r>
                <a:rPr kumimoji="0" lang="en-US" sz="14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t>port: 12344</a:t>
              </a:r>
              <a:endParaRPr kumimoji="0" lang="en-US" sz="16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endParaRPr>
            </a:p>
          </p:txBody>
        </p:sp>
      </p:grpSp>
    </p:spTree>
    <p:extLst>
      <p:ext uri="{BB962C8B-B14F-4D97-AF65-F5344CB8AC3E}">
        <p14:creationId xmlns:p14="http://schemas.microsoft.com/office/powerpoint/2010/main" val="2431327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078164" y="3999184"/>
            <a:ext cx="8887414" cy="2083121"/>
          </a:xfrm>
          <a:prstGeom prst="rect">
            <a:avLst/>
          </a:prstGeom>
          <a:solidFill>
            <a:srgbClr val="000000">
              <a:alpha val="12941"/>
            </a:srgbClr>
          </a:solidFill>
        </p:spPr>
        <p:txBody>
          <a:bodyPr wrap="square" lIns="373041" rIns="186521" rtlCol="0" anchor="ctr">
            <a:noAutofit/>
          </a:bodyPr>
          <a:lstStyle/>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Need implementations of new capabilities on each platform</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Need to align with different ship cycles (e.g., Windows for </a:t>
            </a:r>
            <a:b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.NET Framework)</a:t>
            </a:r>
          </a:p>
        </p:txBody>
      </p:sp>
      <p:sp useBgFill="1">
        <p:nvSpPr>
          <p:cNvPr id="12" name="TextBox 11"/>
          <p:cNvSpPr txBox="1"/>
          <p:nvPr/>
        </p:nvSpPr>
        <p:spPr>
          <a:xfrm>
            <a:off x="0" y="3999184"/>
            <a:ext cx="3511402" cy="2083121"/>
          </a:xfrm>
          <a:prstGeom prst="homePlate">
            <a:avLst>
              <a:gd name="adj" fmla="val 20154"/>
            </a:avLst>
          </a:prstGeom>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46" name="TextBox 45"/>
          <p:cNvSpPr txBox="1"/>
          <p:nvPr/>
        </p:nvSpPr>
        <p:spPr>
          <a:xfrm>
            <a:off x="3078164" y="1667675"/>
            <a:ext cx="8887414" cy="2083121"/>
          </a:xfrm>
          <a:prstGeom prst="rect">
            <a:avLst/>
          </a:prstGeom>
          <a:solidFill>
            <a:srgbClr val="000000">
              <a:alpha val="12941"/>
            </a:srgbClr>
          </a:solidFill>
        </p:spPr>
        <p:txBody>
          <a:bodyPr wrap="square" lIns="373041" rIns="186521" rtlCol="0" anchor="ctr">
            <a:noAutofit/>
          </a:bodyPr>
          <a:lstStyle/>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Key API’s are not present on all platforms</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Different implementations on each platform</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Need to target a small common denominator to reuse code</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Need to master 3+1 base class libraries</a:t>
            </a:r>
          </a:p>
        </p:txBody>
      </p:sp>
      <p:sp useBgFill="1">
        <p:nvSpPr>
          <p:cNvPr id="10" name="TextBox 9"/>
          <p:cNvSpPr txBox="1"/>
          <p:nvPr/>
        </p:nvSpPr>
        <p:spPr>
          <a:xfrm>
            <a:off x="0" y="1667675"/>
            <a:ext cx="3511402" cy="2083121"/>
          </a:xfrm>
          <a:prstGeom prst="homePlate">
            <a:avLst>
              <a:gd name="adj" fmla="val 20154"/>
            </a:avLst>
          </a:prstGeom>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2" name="Title 1"/>
          <p:cNvSpPr>
            <a:spLocks noGrp="1"/>
          </p:cNvSpPr>
          <p:nvPr>
            <p:ph type="title"/>
          </p:nvPr>
        </p:nvSpPr>
        <p:spPr/>
        <p:txBody>
          <a:bodyPr/>
          <a:lstStyle/>
          <a:p>
            <a:r>
              <a:rPr lang="en-US"/>
              <a:t>.NET today</a:t>
            </a:r>
            <a:r>
              <a:rPr lang="en-US">
                <a:latin typeface="Segoe UI Light" panose="020B0502040204020203" pitchFamily="34" charset="0"/>
                <a:cs typeface="Segoe UI Light" panose="020B0502040204020203" pitchFamily="34" charset="0"/>
              </a:rPr>
              <a:t>—challenges</a:t>
            </a:r>
          </a:p>
        </p:txBody>
      </p:sp>
      <p:sp>
        <p:nvSpPr>
          <p:cNvPr id="14" name="TextBox 13"/>
          <p:cNvSpPr txBox="1"/>
          <p:nvPr/>
        </p:nvSpPr>
        <p:spPr>
          <a:xfrm>
            <a:off x="466726" y="1667675"/>
            <a:ext cx="3044676" cy="2083121"/>
          </a:xfrm>
          <a:prstGeom prst="homePlate">
            <a:avLst>
              <a:gd name="adj" fmla="val 20154"/>
            </a:avLst>
          </a:prstGeom>
          <a:solidFill>
            <a:schemeClr val="accent1"/>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Developers</a:t>
            </a:r>
          </a:p>
        </p:txBody>
      </p:sp>
      <p:sp>
        <p:nvSpPr>
          <p:cNvPr id="53" name="TextBox 52"/>
          <p:cNvSpPr txBox="1"/>
          <p:nvPr/>
        </p:nvSpPr>
        <p:spPr>
          <a:xfrm>
            <a:off x="466725" y="3999184"/>
            <a:ext cx="3044676" cy="2083121"/>
          </a:xfrm>
          <a:prstGeom prst="homePlate">
            <a:avLst>
              <a:gd name="adj" fmla="val 20154"/>
            </a:avLst>
          </a:prstGeom>
          <a:solidFill>
            <a:schemeClr val="accent1"/>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Platforms</a:t>
            </a:r>
          </a:p>
        </p:txBody>
      </p:sp>
    </p:spTree>
    <p:extLst>
      <p:ext uri="{BB962C8B-B14F-4D97-AF65-F5344CB8AC3E}">
        <p14:creationId xmlns:p14="http://schemas.microsoft.com/office/powerpoint/2010/main" val="1340163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0-#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childTnLst>
                          </p:cTn>
                        </p:par>
                        <p:par>
                          <p:cTn id="17" fill="hold">
                            <p:stCondLst>
                              <p:cond delay="1500"/>
                            </p:stCondLst>
                            <p:childTnLst>
                              <p:par>
                                <p:cTn id="18" presetID="2" presetClass="entr" presetSubtype="8" decel="100000" fill="hold" grpId="0"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0-#ppt_w/2"/>
                                          </p:val>
                                        </p:tav>
                                        <p:tav tm="100000">
                                          <p:val>
                                            <p:strVal val="#ppt_x"/>
                                          </p:val>
                                        </p:tav>
                                      </p:tavLst>
                                    </p:anim>
                                    <p:anim calcmode="lin" valueType="num">
                                      <p:cBhvr additive="base">
                                        <p:cTn id="21"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6" grpId="0" animBg="1"/>
      <p:bldP spid="14" grpId="0" animBg="1"/>
      <p:bldP spid="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.NET tomorrow—reusing code</a:t>
            </a:r>
          </a:p>
        </p:txBody>
      </p:sp>
      <p:grpSp>
        <p:nvGrpSpPr>
          <p:cNvPr id="27" name="Group 26"/>
          <p:cNvGrpSpPr/>
          <p:nvPr/>
        </p:nvGrpSpPr>
        <p:grpSpPr>
          <a:xfrm>
            <a:off x="1604928" y="1380744"/>
            <a:ext cx="2827243" cy="1965049"/>
            <a:chOff x="1719261" y="1582079"/>
            <a:chExt cx="2772058" cy="1926693"/>
          </a:xfrm>
        </p:grpSpPr>
        <p:sp>
          <p:nvSpPr>
            <p:cNvPr id="28" name="Rectangle 27"/>
            <p:cNvSpPr/>
            <p:nvPr/>
          </p:nvSpPr>
          <p:spPr bwMode="auto">
            <a:xfrm>
              <a:off x="1719261" y="1582079"/>
              <a:ext cx="2772058" cy="1926693"/>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29" name="TextBox 28"/>
            <p:cNvSpPr txBox="1"/>
            <p:nvPr/>
          </p:nvSpPr>
          <p:spPr>
            <a:xfrm>
              <a:off x="1719261" y="1582079"/>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30" name="Group 29"/>
          <p:cNvGrpSpPr/>
          <p:nvPr/>
        </p:nvGrpSpPr>
        <p:grpSpPr>
          <a:xfrm>
            <a:off x="4558108" y="1380744"/>
            <a:ext cx="2817909" cy="1965049"/>
            <a:chOff x="4604404" y="1582078"/>
            <a:chExt cx="2772059" cy="1926693"/>
          </a:xfrm>
        </p:grpSpPr>
        <p:sp>
          <p:nvSpPr>
            <p:cNvPr id="31" name="Rectangle 30"/>
            <p:cNvSpPr/>
            <p:nvPr/>
          </p:nvSpPr>
          <p:spPr bwMode="auto">
            <a:xfrm>
              <a:off x="4604404" y="1582078"/>
              <a:ext cx="2772058" cy="1926693"/>
            </a:xfrm>
            <a:prstGeom prst="rect">
              <a:avLst/>
            </a:prstGeom>
            <a:solidFill>
              <a:schemeClr val="accent3"/>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3" name="TextBox 32"/>
            <p:cNvSpPr txBox="1"/>
            <p:nvPr/>
          </p:nvSpPr>
          <p:spPr>
            <a:xfrm>
              <a:off x="4611869" y="1582078"/>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42" name="Group 41"/>
          <p:cNvGrpSpPr/>
          <p:nvPr/>
        </p:nvGrpSpPr>
        <p:grpSpPr>
          <a:xfrm>
            <a:off x="7500903" y="1381951"/>
            <a:ext cx="2822415" cy="1963843"/>
            <a:chOff x="7489548" y="1582078"/>
            <a:chExt cx="2770346" cy="1925511"/>
          </a:xfrm>
        </p:grpSpPr>
        <p:sp>
          <p:nvSpPr>
            <p:cNvPr id="43" name="Rectangle 42"/>
            <p:cNvSpPr/>
            <p:nvPr/>
          </p:nvSpPr>
          <p:spPr bwMode="auto">
            <a:xfrm>
              <a:off x="7489548" y="1582079"/>
              <a:ext cx="2770346" cy="192551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4" name="TextBox 4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47" name="TextBox 46"/>
          <p:cNvSpPr txBox="1"/>
          <p:nvPr/>
        </p:nvSpPr>
        <p:spPr>
          <a:xfrm>
            <a:off x="1604928" y="3460572"/>
            <a:ext cx="8718390" cy="2048256"/>
          </a:xfrm>
          <a:prstGeom prst="rect">
            <a:avLst/>
          </a:prstGeom>
          <a:solidFill>
            <a:srgbClr val="5C2D91"/>
          </a:solidFill>
        </p:spPr>
        <p:txBody>
          <a:bodyPr wrap="square" tIns="0"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873" b="0" i="1"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endParaRPr>
          </a:p>
        </p:txBody>
      </p:sp>
      <p:grpSp>
        <p:nvGrpSpPr>
          <p:cNvPr id="60" name="Group 59"/>
          <p:cNvGrpSpPr/>
          <p:nvPr/>
        </p:nvGrpSpPr>
        <p:grpSpPr>
          <a:xfrm>
            <a:off x="1605123" y="5627448"/>
            <a:ext cx="8723377" cy="1055719"/>
            <a:chOff x="1973256" y="5338408"/>
            <a:chExt cx="8553107" cy="1035113"/>
          </a:xfrm>
        </p:grpSpPr>
        <p:sp>
          <p:nvSpPr>
            <p:cNvPr id="61" name="TextBox 60"/>
            <p:cNvSpPr txBox="1"/>
            <p:nvPr/>
          </p:nvSpPr>
          <p:spPr>
            <a:xfrm>
              <a:off x="1973257" y="5338408"/>
              <a:ext cx="8553106" cy="1035113"/>
            </a:xfrm>
            <a:prstGeom prst="rect">
              <a:avLst/>
            </a:prstGeom>
            <a:solidFill>
              <a:schemeClr val="accent5"/>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62" name="TextBox 61"/>
            <p:cNvSpPr txBox="1"/>
            <p:nvPr/>
          </p:nvSpPr>
          <p:spPr>
            <a:xfrm>
              <a:off x="2811442" y="5777636"/>
              <a:ext cx="2060130" cy="4514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63" name="TextBox 62"/>
            <p:cNvSpPr txBox="1"/>
            <p:nvPr/>
          </p:nvSpPr>
          <p:spPr>
            <a:xfrm>
              <a:off x="5235634" y="5777636"/>
              <a:ext cx="2060130" cy="4514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64" name="TextBox 63"/>
            <p:cNvSpPr txBox="1"/>
            <p:nvPr/>
          </p:nvSpPr>
          <p:spPr>
            <a:xfrm>
              <a:off x="7659826" y="5777636"/>
              <a:ext cx="2060130" cy="4514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65" name="TextBox 64"/>
            <p:cNvSpPr txBox="1"/>
            <p:nvPr/>
          </p:nvSpPr>
          <p:spPr>
            <a:xfrm>
              <a:off x="1973256" y="5338408"/>
              <a:ext cx="8553106" cy="32669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32" name="TextBox 31"/>
          <p:cNvSpPr txBox="1"/>
          <p:nvPr/>
        </p:nvSpPr>
        <p:spPr>
          <a:xfrm>
            <a:off x="10447503" y="3460571"/>
            <a:ext cx="1654915" cy="2048256"/>
          </a:xfrm>
          <a:prstGeom prst="rect">
            <a:avLst/>
          </a:prstGeom>
          <a:solidFill>
            <a:srgbClr val="CFCFCF"/>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34" name="Rectangle 33"/>
          <p:cNvSpPr/>
          <p:nvPr/>
        </p:nvSpPr>
        <p:spPr>
          <a:xfrm>
            <a:off x="10554916" y="5105328"/>
            <a:ext cx="1440088" cy="295854"/>
          </a:xfrm>
          <a:prstGeom prst="rect">
            <a:avLst/>
          </a:prstGeom>
        </p:spPr>
        <p:txBody>
          <a:bodyPr wrap="square">
            <a:spAutoFit/>
          </a:bodyPr>
          <a:lstStyle/>
          <a:p>
            <a:pPr marL="0" marR="0" lvl="1" indent="0" algn="ctr" defTabSz="912597" rtl="0" eaLnBrk="1" fontAlgn="auto" latinLnBrk="0" hangingPunct="1">
              <a:lnSpc>
                <a:spcPct val="90000"/>
              </a:lnSpc>
              <a:spcBef>
                <a:spcPts val="0"/>
              </a:spcBef>
              <a:spcAft>
                <a:spcPts val="332"/>
              </a:spcAft>
              <a:buClrTx/>
              <a:buSzTx/>
              <a:buFontTx/>
              <a:buNone/>
              <a:tabLst/>
              <a:defRPr/>
            </a:pPr>
            <a:r>
              <a:rPr kumimoji="0" lang="en-US" sz="1428"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My code</a:t>
            </a:r>
          </a:p>
        </p:txBody>
      </p:sp>
      <p:sp>
        <p:nvSpPr>
          <p:cNvPr id="35" name="TextBox 34"/>
          <p:cNvSpPr txBox="1"/>
          <p:nvPr/>
        </p:nvSpPr>
        <p:spPr>
          <a:xfrm>
            <a:off x="1770615" y="4660821"/>
            <a:ext cx="8387016" cy="601834"/>
          </a:xfrm>
          <a:prstGeom prst="rect">
            <a:avLst/>
          </a:prstGeom>
          <a:solidFill>
            <a:srgbClr val="000000">
              <a:alpha val="25000"/>
            </a:srgbClr>
          </a:solidFill>
        </p:spPr>
        <p:txBody>
          <a:bodyPr wrap="square" rtlCol="0" anchor="ctr">
            <a:noAutofit/>
          </a:bodyPr>
          <a:lstStyle>
            <a:defPPr>
              <a:defRPr lang="en-US"/>
            </a:defPPr>
            <a:lvl1pPr algn="ctr">
              <a:defRPr sz="1400">
                <a:solidFill>
                  <a:srgbClr val="FFFFFF"/>
                </a:solidFill>
                <a:latin typeface="Segoe UI Semibold" panose="020B0702040204020203" pitchFamily="34" charset="0"/>
                <a:cs typeface="Segoe UI Semibold" panose="020B0702040204020203" pitchFamily="34" charset="0"/>
              </a:defRPr>
            </a:lvl1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Full implementations</a:t>
            </a:r>
          </a:p>
        </p:txBody>
      </p:sp>
      <p:sp>
        <p:nvSpPr>
          <p:cNvPr id="36" name="TextBox 35"/>
          <p:cNvSpPr txBox="1"/>
          <p:nvPr/>
        </p:nvSpPr>
        <p:spPr>
          <a:xfrm>
            <a:off x="1770615" y="3732921"/>
            <a:ext cx="8387016" cy="601834"/>
          </a:xfrm>
          <a:prstGeom prst="rect">
            <a:avLst/>
          </a:prstGeom>
          <a:solidFill>
            <a:srgbClr val="000000">
              <a:alpha val="25000"/>
            </a:srgbClr>
          </a:solidFill>
        </p:spPr>
        <p:txBody>
          <a:bodyPr wrap="square" rtlCol="0" anchor="ctr">
            <a:noAutofit/>
          </a:bodyPr>
          <a:lstStyle>
            <a:defPPr>
              <a:defRPr lang="en-US"/>
            </a:defPPr>
            <a:lvl1pPr algn="ctr">
              <a:defRPr sz="1400">
                <a:solidFill>
                  <a:srgbClr val="FFFFFF"/>
                </a:solidFill>
                <a:latin typeface="Segoe UI Semibold" panose="020B0702040204020203" pitchFamily="34" charset="0"/>
                <a:cs typeface="Segoe UI Semibold" panose="020B0702040204020203" pitchFamily="34" charset="0"/>
              </a:defRPr>
            </a:lvl1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Reference implementations</a:t>
            </a:r>
          </a:p>
        </p:txBody>
      </p:sp>
      <p:sp>
        <p:nvSpPr>
          <p:cNvPr id="37" name="Oval 36"/>
          <p:cNvSpPr/>
          <p:nvPr/>
        </p:nvSpPr>
        <p:spPr>
          <a:xfrm rot="5400000">
            <a:off x="10744145" y="3965265"/>
            <a:ext cx="137147" cy="137147"/>
          </a:xfrm>
          <a:prstGeom prst="ellipse">
            <a:avLst/>
          </a:prstGeom>
          <a:solidFill>
            <a:srgbClr val="000000">
              <a:alpha val="5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38" name="Straight Connector 37"/>
          <p:cNvCxnSpPr/>
          <p:nvPr/>
        </p:nvCxnSpPr>
        <p:spPr>
          <a:xfrm rot="5400000">
            <a:off x="10443019" y="3720980"/>
            <a:ext cx="0" cy="625716"/>
          </a:xfrm>
          <a:prstGeom prst="line">
            <a:avLst/>
          </a:prstGeom>
          <a:solidFill>
            <a:schemeClr val="tx1">
              <a:lumMod val="50000"/>
              <a:lumOff val="50000"/>
            </a:schemeClr>
          </a:solidFill>
          <a:ln w="28575">
            <a:solidFill>
              <a:srgbClr val="000000">
                <a:alpha val="50000"/>
              </a:srgbClr>
            </a:solidFill>
          </a:ln>
        </p:spPr>
        <p:style>
          <a:lnRef idx="2">
            <a:schemeClr val="accent1">
              <a:shade val="50000"/>
            </a:schemeClr>
          </a:lnRef>
          <a:fillRef idx="1">
            <a:schemeClr val="accent1"/>
          </a:fillRef>
          <a:effectRef idx="0">
            <a:schemeClr val="accent1"/>
          </a:effectRef>
          <a:fontRef idx="minor">
            <a:schemeClr val="lt1"/>
          </a:fontRef>
        </p:style>
      </p:cxnSp>
      <p:sp>
        <p:nvSpPr>
          <p:cNvPr id="39" name="Oval 38"/>
          <p:cNvSpPr/>
          <p:nvPr/>
        </p:nvSpPr>
        <p:spPr>
          <a:xfrm rot="5400000">
            <a:off x="10744145" y="4893165"/>
            <a:ext cx="137147" cy="137147"/>
          </a:xfrm>
          <a:prstGeom prst="ellipse">
            <a:avLst/>
          </a:prstGeom>
          <a:solidFill>
            <a:srgbClr val="000000">
              <a:alpha val="5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40" name="Straight Connector 39"/>
          <p:cNvCxnSpPr/>
          <p:nvPr/>
        </p:nvCxnSpPr>
        <p:spPr>
          <a:xfrm rot="5400000">
            <a:off x="10443019" y="4648880"/>
            <a:ext cx="0" cy="625716"/>
          </a:xfrm>
          <a:prstGeom prst="line">
            <a:avLst/>
          </a:prstGeom>
          <a:solidFill>
            <a:schemeClr val="tx1">
              <a:lumMod val="50000"/>
              <a:lumOff val="50000"/>
            </a:schemeClr>
          </a:solidFill>
          <a:ln w="28575">
            <a:solidFill>
              <a:srgbClr val="000000">
                <a:alpha val="50000"/>
              </a:srgbClr>
            </a:solidFill>
          </a:ln>
        </p:spPr>
        <p:style>
          <a:lnRef idx="2">
            <a:schemeClr val="accent1">
              <a:shade val="50000"/>
            </a:schemeClr>
          </a:lnRef>
          <a:fillRef idx="1">
            <a:schemeClr val="accent1"/>
          </a:fillRef>
          <a:effectRef idx="0">
            <a:schemeClr val="accent1"/>
          </a:effectRef>
          <a:fontRef idx="minor">
            <a:schemeClr val="lt1"/>
          </a:fontRef>
        </p:style>
      </p:cxnSp>
      <p:sp>
        <p:nvSpPr>
          <p:cNvPr id="41" name="Oval 40"/>
          <p:cNvSpPr/>
          <p:nvPr/>
        </p:nvSpPr>
        <p:spPr>
          <a:xfrm>
            <a:off x="8843537" y="2991715"/>
            <a:ext cx="137147" cy="137147"/>
          </a:xfrm>
          <a:prstGeom prst="ellipse">
            <a:avLst/>
          </a:prstGeom>
          <a:solidFill>
            <a:srgbClr val="000000">
              <a:alpha val="5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45" name="Straight Connector 44"/>
          <p:cNvCxnSpPr/>
          <p:nvPr/>
        </p:nvCxnSpPr>
        <p:spPr>
          <a:xfrm>
            <a:off x="8912110" y="3123060"/>
            <a:ext cx="0" cy="625716"/>
          </a:xfrm>
          <a:prstGeom prst="line">
            <a:avLst/>
          </a:prstGeom>
          <a:solidFill>
            <a:schemeClr val="tx1">
              <a:lumMod val="50000"/>
              <a:lumOff val="50000"/>
            </a:schemeClr>
          </a:solidFill>
          <a:ln w="28575">
            <a:solidFill>
              <a:srgbClr val="000000">
                <a:alpha val="50000"/>
              </a:srgbClr>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 45"/>
          <p:cNvSpPr/>
          <p:nvPr/>
        </p:nvSpPr>
        <p:spPr>
          <a:xfrm>
            <a:off x="5898489" y="2991715"/>
            <a:ext cx="137147" cy="137147"/>
          </a:xfrm>
          <a:prstGeom prst="ellipse">
            <a:avLst/>
          </a:prstGeom>
          <a:solidFill>
            <a:srgbClr val="000000">
              <a:alpha val="5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48" name="Straight Connector 47"/>
          <p:cNvCxnSpPr/>
          <p:nvPr/>
        </p:nvCxnSpPr>
        <p:spPr>
          <a:xfrm>
            <a:off x="5967062" y="3123060"/>
            <a:ext cx="0" cy="625716"/>
          </a:xfrm>
          <a:prstGeom prst="line">
            <a:avLst/>
          </a:prstGeom>
          <a:solidFill>
            <a:schemeClr val="tx1">
              <a:lumMod val="50000"/>
              <a:lumOff val="50000"/>
            </a:schemeClr>
          </a:solidFill>
          <a:ln w="28575">
            <a:solidFill>
              <a:srgbClr val="000000">
                <a:alpha val="50000"/>
              </a:srgbClr>
            </a:solidFill>
          </a:ln>
        </p:spPr>
        <p:style>
          <a:lnRef idx="2">
            <a:schemeClr val="accent1">
              <a:shade val="50000"/>
            </a:schemeClr>
          </a:lnRef>
          <a:fillRef idx="1">
            <a:schemeClr val="accent1"/>
          </a:fillRef>
          <a:effectRef idx="0">
            <a:schemeClr val="accent1"/>
          </a:effectRef>
          <a:fontRef idx="minor">
            <a:schemeClr val="lt1"/>
          </a:fontRef>
        </p:style>
      </p:cxnSp>
      <p:sp>
        <p:nvSpPr>
          <p:cNvPr id="49" name="Oval 48"/>
          <p:cNvSpPr/>
          <p:nvPr/>
        </p:nvSpPr>
        <p:spPr>
          <a:xfrm>
            <a:off x="2949976" y="2991715"/>
            <a:ext cx="137147" cy="137147"/>
          </a:xfrm>
          <a:prstGeom prst="ellipse">
            <a:avLst/>
          </a:prstGeom>
          <a:solidFill>
            <a:srgbClr val="000000">
              <a:alpha val="5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50" name="Straight Connector 49"/>
          <p:cNvCxnSpPr/>
          <p:nvPr/>
        </p:nvCxnSpPr>
        <p:spPr>
          <a:xfrm>
            <a:off x="3018549" y="3123060"/>
            <a:ext cx="0" cy="625716"/>
          </a:xfrm>
          <a:prstGeom prst="line">
            <a:avLst/>
          </a:prstGeom>
          <a:solidFill>
            <a:schemeClr val="tx1">
              <a:lumMod val="50000"/>
              <a:lumOff val="50000"/>
            </a:schemeClr>
          </a:solidFill>
          <a:ln w="28575">
            <a:solidFill>
              <a:srgbClr val="000000">
                <a:alpha val="50000"/>
              </a:srgbClr>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0466074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078164" y="3999184"/>
            <a:ext cx="8887414" cy="2083121"/>
          </a:xfrm>
          <a:prstGeom prst="rect">
            <a:avLst/>
          </a:prstGeom>
          <a:solidFill>
            <a:srgbClr val="000000">
              <a:alpha val="12941"/>
            </a:srgbClr>
          </a:solidFill>
        </p:spPr>
        <p:txBody>
          <a:bodyPr wrap="square" lIns="373041" rIns="186521" rtlCol="0" anchor="ctr">
            <a:noAutofit/>
          </a:bodyPr>
          <a:lstStyle/>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.NET Standard can grow without updating platforms</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Fast innovation on libraries, common infrastructure, and tools</a:t>
            </a:r>
          </a:p>
        </p:txBody>
      </p:sp>
      <p:sp useBgFill="1">
        <p:nvSpPr>
          <p:cNvPr id="12" name="TextBox 11"/>
          <p:cNvSpPr txBox="1"/>
          <p:nvPr/>
        </p:nvSpPr>
        <p:spPr>
          <a:xfrm>
            <a:off x="0" y="3999184"/>
            <a:ext cx="3511402" cy="2083121"/>
          </a:xfrm>
          <a:prstGeom prst="homePlate">
            <a:avLst>
              <a:gd name="adj" fmla="val 20154"/>
            </a:avLst>
          </a:prstGeom>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46" name="TextBox 45"/>
          <p:cNvSpPr txBox="1"/>
          <p:nvPr/>
        </p:nvSpPr>
        <p:spPr>
          <a:xfrm>
            <a:off x="3078164" y="1667675"/>
            <a:ext cx="8887414" cy="2083121"/>
          </a:xfrm>
          <a:prstGeom prst="rect">
            <a:avLst/>
          </a:prstGeom>
          <a:solidFill>
            <a:srgbClr val="000000">
              <a:alpha val="12941"/>
            </a:srgbClr>
          </a:solidFill>
        </p:spPr>
        <p:txBody>
          <a:bodyPr wrap="square" lIns="373041" rIns="186521" rtlCol="0" anchor="ctr">
            <a:noAutofit/>
          </a:bodyPr>
          <a:lstStyle/>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Same API’s available on all platforms</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Master one library not a platform</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Big surface area—no small common denominator</a:t>
            </a:r>
          </a:p>
        </p:txBody>
      </p:sp>
      <p:sp useBgFill="1">
        <p:nvSpPr>
          <p:cNvPr id="10" name="TextBox 9"/>
          <p:cNvSpPr txBox="1"/>
          <p:nvPr/>
        </p:nvSpPr>
        <p:spPr>
          <a:xfrm>
            <a:off x="0" y="1667675"/>
            <a:ext cx="3511402" cy="2083121"/>
          </a:xfrm>
          <a:prstGeom prst="homePlate">
            <a:avLst>
              <a:gd name="adj" fmla="val 20154"/>
            </a:avLst>
          </a:prstGeom>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2" name="Title 1"/>
          <p:cNvSpPr>
            <a:spLocks noGrp="1"/>
          </p:cNvSpPr>
          <p:nvPr>
            <p:ph type="title"/>
          </p:nvPr>
        </p:nvSpPr>
        <p:spPr/>
        <p:txBody>
          <a:bodyPr/>
          <a:lstStyle/>
          <a:p>
            <a:r>
              <a:rPr lang="en-US"/>
              <a:t>.NET standard libraries</a:t>
            </a:r>
            <a:r>
              <a:rPr lang="en-US">
                <a:latin typeface="Segoe UI Light" panose="020B0502040204020203" pitchFamily="34" charset="0"/>
                <a:cs typeface="Segoe UI Light" panose="020B0502040204020203" pitchFamily="34" charset="0"/>
              </a:rPr>
              <a:t>—advantages</a:t>
            </a:r>
          </a:p>
        </p:txBody>
      </p:sp>
      <p:sp>
        <p:nvSpPr>
          <p:cNvPr id="14" name="TextBox 13"/>
          <p:cNvSpPr txBox="1"/>
          <p:nvPr/>
        </p:nvSpPr>
        <p:spPr>
          <a:xfrm>
            <a:off x="466726" y="1667675"/>
            <a:ext cx="3044676" cy="2083121"/>
          </a:xfrm>
          <a:prstGeom prst="homePlate">
            <a:avLst>
              <a:gd name="adj" fmla="val 20154"/>
            </a:avLst>
          </a:prstGeom>
          <a:solidFill>
            <a:schemeClr val="accent1"/>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Developers</a:t>
            </a:r>
          </a:p>
        </p:txBody>
      </p:sp>
      <p:sp>
        <p:nvSpPr>
          <p:cNvPr id="53" name="TextBox 52"/>
          <p:cNvSpPr txBox="1"/>
          <p:nvPr/>
        </p:nvSpPr>
        <p:spPr>
          <a:xfrm>
            <a:off x="466725" y="3999184"/>
            <a:ext cx="3044676" cy="2083121"/>
          </a:xfrm>
          <a:prstGeom prst="homePlate">
            <a:avLst>
              <a:gd name="adj" fmla="val 20154"/>
            </a:avLst>
          </a:prstGeom>
          <a:solidFill>
            <a:schemeClr val="accent1"/>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Platforms</a:t>
            </a:r>
          </a:p>
        </p:txBody>
      </p:sp>
    </p:spTree>
    <p:extLst>
      <p:ext uri="{BB962C8B-B14F-4D97-AF65-F5344CB8AC3E}">
        <p14:creationId xmlns:p14="http://schemas.microsoft.com/office/powerpoint/2010/main" val="23445098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0-#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childTnLst>
                          </p:cTn>
                        </p:par>
                        <p:par>
                          <p:cTn id="17" fill="hold">
                            <p:stCondLst>
                              <p:cond delay="1500"/>
                            </p:stCondLst>
                            <p:childTnLst>
                              <p:par>
                                <p:cTn id="18" presetID="2" presetClass="entr" presetSubtype="8" decel="100000" fill="hold" grpId="0"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0-#ppt_w/2"/>
                                          </p:val>
                                        </p:tav>
                                        <p:tav tm="100000">
                                          <p:val>
                                            <p:strVal val="#ppt_x"/>
                                          </p:val>
                                        </p:tav>
                                      </p:tavLst>
                                    </p:anim>
                                    <p:anim calcmode="lin" valueType="num">
                                      <p:cBhvr additive="base">
                                        <p:cTn id="21"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6" grpId="0" animBg="1"/>
      <p:bldP spid="14" grpId="0" animBg="1"/>
      <p:bldP spid="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.NET future innovation</a:t>
            </a:r>
          </a:p>
        </p:txBody>
      </p:sp>
      <p:grpSp>
        <p:nvGrpSpPr>
          <p:cNvPr id="27" name="Group 26"/>
          <p:cNvGrpSpPr/>
          <p:nvPr/>
        </p:nvGrpSpPr>
        <p:grpSpPr>
          <a:xfrm>
            <a:off x="1604928" y="1380744"/>
            <a:ext cx="2827243" cy="1965049"/>
            <a:chOff x="1719261" y="1582079"/>
            <a:chExt cx="2772058" cy="1926693"/>
          </a:xfrm>
        </p:grpSpPr>
        <p:sp>
          <p:nvSpPr>
            <p:cNvPr id="28" name="Rectangle 27"/>
            <p:cNvSpPr/>
            <p:nvPr/>
          </p:nvSpPr>
          <p:spPr bwMode="auto">
            <a:xfrm>
              <a:off x="1719261" y="1582079"/>
              <a:ext cx="2772058" cy="1926693"/>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29" name="TextBox 28"/>
            <p:cNvSpPr txBox="1"/>
            <p:nvPr/>
          </p:nvSpPr>
          <p:spPr>
            <a:xfrm>
              <a:off x="1719261" y="1582079"/>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30" name="Group 29"/>
          <p:cNvGrpSpPr/>
          <p:nvPr/>
        </p:nvGrpSpPr>
        <p:grpSpPr>
          <a:xfrm>
            <a:off x="4558108" y="1380744"/>
            <a:ext cx="2817909" cy="1965049"/>
            <a:chOff x="4604404" y="1582078"/>
            <a:chExt cx="2772059" cy="1926693"/>
          </a:xfrm>
        </p:grpSpPr>
        <p:sp>
          <p:nvSpPr>
            <p:cNvPr id="31" name="Rectangle 30"/>
            <p:cNvSpPr/>
            <p:nvPr/>
          </p:nvSpPr>
          <p:spPr bwMode="auto">
            <a:xfrm>
              <a:off x="4604404" y="1582078"/>
              <a:ext cx="2772058" cy="1926693"/>
            </a:xfrm>
            <a:prstGeom prst="rect">
              <a:avLst/>
            </a:prstGeom>
            <a:solidFill>
              <a:schemeClr val="accent3"/>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3" name="TextBox 32"/>
            <p:cNvSpPr txBox="1"/>
            <p:nvPr/>
          </p:nvSpPr>
          <p:spPr>
            <a:xfrm>
              <a:off x="4611869" y="1582078"/>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42" name="Group 41"/>
          <p:cNvGrpSpPr/>
          <p:nvPr/>
        </p:nvGrpSpPr>
        <p:grpSpPr>
          <a:xfrm>
            <a:off x="7500903" y="1381951"/>
            <a:ext cx="2822415" cy="1963843"/>
            <a:chOff x="7489548" y="1582078"/>
            <a:chExt cx="2770346" cy="1925511"/>
          </a:xfrm>
        </p:grpSpPr>
        <p:sp>
          <p:nvSpPr>
            <p:cNvPr id="43" name="Rectangle 42"/>
            <p:cNvSpPr/>
            <p:nvPr/>
          </p:nvSpPr>
          <p:spPr bwMode="auto">
            <a:xfrm>
              <a:off x="7489548" y="1582079"/>
              <a:ext cx="2770346" cy="192551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4" name="TextBox 4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47" name="TextBox 46"/>
          <p:cNvSpPr txBox="1"/>
          <p:nvPr/>
        </p:nvSpPr>
        <p:spPr>
          <a:xfrm>
            <a:off x="1604928" y="3460572"/>
            <a:ext cx="8718390" cy="2052097"/>
          </a:xfrm>
          <a:prstGeom prst="rect">
            <a:avLst/>
          </a:prstGeom>
          <a:solidFill>
            <a:srgbClr val="5C2D91"/>
          </a:solidFill>
        </p:spPr>
        <p:txBody>
          <a:bodyPr wrap="square" tIns="0"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.NET STANDARD LIBRARY</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1"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One library to rule them all</a:t>
            </a:r>
          </a:p>
        </p:txBody>
      </p:sp>
      <p:sp>
        <p:nvSpPr>
          <p:cNvPr id="52" name="TextBox 51"/>
          <p:cNvSpPr txBox="1"/>
          <p:nvPr/>
        </p:nvSpPr>
        <p:spPr>
          <a:xfrm>
            <a:off x="2364378" y="2701105"/>
            <a:ext cx="1300333"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a:t>
            </a:r>
          </a:p>
        </p:txBody>
      </p:sp>
      <p:sp>
        <p:nvSpPr>
          <p:cNvPr id="53" name="TextBox 52"/>
          <p:cNvSpPr txBox="1"/>
          <p:nvPr/>
        </p:nvSpPr>
        <p:spPr>
          <a:xfrm>
            <a:off x="2770610" y="2169113"/>
            <a:ext cx="1573201"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Windows Forms</a:t>
            </a:r>
          </a:p>
        </p:txBody>
      </p:sp>
      <p:sp>
        <p:nvSpPr>
          <p:cNvPr id="54" name="TextBox 53"/>
          <p:cNvSpPr txBox="1"/>
          <p:nvPr/>
        </p:nvSpPr>
        <p:spPr>
          <a:xfrm>
            <a:off x="1701999" y="2169113"/>
            <a:ext cx="981530"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WPF</a:t>
            </a:r>
          </a:p>
        </p:txBody>
      </p:sp>
      <p:sp>
        <p:nvSpPr>
          <p:cNvPr id="55" name="TextBox 54"/>
          <p:cNvSpPr txBox="1"/>
          <p:nvPr/>
        </p:nvSpPr>
        <p:spPr>
          <a:xfrm>
            <a:off x="4895052" y="2169113"/>
            <a:ext cx="1360330"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UWP</a:t>
            </a:r>
          </a:p>
        </p:txBody>
      </p:sp>
      <p:sp>
        <p:nvSpPr>
          <p:cNvPr id="56" name="TextBox 55"/>
          <p:cNvSpPr txBox="1"/>
          <p:nvPr/>
        </p:nvSpPr>
        <p:spPr>
          <a:xfrm>
            <a:off x="5487356" y="2701105"/>
            <a:ext cx="1554339"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 Core</a:t>
            </a:r>
          </a:p>
        </p:txBody>
      </p:sp>
      <p:sp>
        <p:nvSpPr>
          <p:cNvPr id="57" name="Rectangle 56"/>
          <p:cNvSpPr/>
          <p:nvPr/>
        </p:nvSpPr>
        <p:spPr>
          <a:xfrm>
            <a:off x="6744438" y="2743212"/>
            <a:ext cx="270088" cy="318286"/>
          </a:xfrm>
          <a:prstGeom prst="rect">
            <a:avLst/>
          </a:prstGeom>
        </p:spPr>
        <p:txBody>
          <a:bodyPr wrap="none">
            <a:spAutoFit/>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t>
            </a:r>
            <a:endParaRPr kumimoji="0" lang="en-US" sz="1428"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sp>
        <p:nvSpPr>
          <p:cNvPr id="58" name="TextBox 57"/>
          <p:cNvSpPr txBox="1"/>
          <p:nvPr/>
        </p:nvSpPr>
        <p:spPr>
          <a:xfrm>
            <a:off x="7696760" y="2169113"/>
            <a:ext cx="1172385"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iOS</a:t>
            </a:r>
          </a:p>
        </p:txBody>
      </p:sp>
      <p:sp>
        <p:nvSpPr>
          <p:cNvPr id="59" name="TextBox 58"/>
          <p:cNvSpPr txBox="1"/>
          <p:nvPr/>
        </p:nvSpPr>
        <p:spPr>
          <a:xfrm>
            <a:off x="8947051" y="2435109"/>
            <a:ext cx="1203962"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Android</a:t>
            </a:r>
          </a:p>
        </p:txBody>
      </p:sp>
      <p:grpSp>
        <p:nvGrpSpPr>
          <p:cNvPr id="60" name="Group 59"/>
          <p:cNvGrpSpPr/>
          <p:nvPr/>
        </p:nvGrpSpPr>
        <p:grpSpPr>
          <a:xfrm>
            <a:off x="1605123" y="5627448"/>
            <a:ext cx="8723377" cy="1055719"/>
            <a:chOff x="1973256" y="5338408"/>
            <a:chExt cx="8553107" cy="1035113"/>
          </a:xfrm>
        </p:grpSpPr>
        <p:sp>
          <p:nvSpPr>
            <p:cNvPr id="61" name="TextBox 60"/>
            <p:cNvSpPr txBox="1"/>
            <p:nvPr/>
          </p:nvSpPr>
          <p:spPr>
            <a:xfrm>
              <a:off x="1973257" y="5338408"/>
              <a:ext cx="8553106" cy="1035113"/>
            </a:xfrm>
            <a:prstGeom prst="rect">
              <a:avLst/>
            </a:prstGeom>
            <a:solidFill>
              <a:schemeClr val="accent5"/>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62" name="TextBox 61"/>
            <p:cNvSpPr txBox="1"/>
            <p:nvPr/>
          </p:nvSpPr>
          <p:spPr>
            <a:xfrm>
              <a:off x="2811442" y="5777636"/>
              <a:ext cx="2060130" cy="4514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63" name="TextBox 62"/>
            <p:cNvSpPr txBox="1"/>
            <p:nvPr/>
          </p:nvSpPr>
          <p:spPr>
            <a:xfrm>
              <a:off x="5235634" y="5777636"/>
              <a:ext cx="2060130" cy="4514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64" name="TextBox 63"/>
            <p:cNvSpPr txBox="1"/>
            <p:nvPr/>
          </p:nvSpPr>
          <p:spPr>
            <a:xfrm>
              <a:off x="7659826" y="5777636"/>
              <a:ext cx="2060130" cy="4514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65" name="TextBox 64"/>
            <p:cNvSpPr txBox="1"/>
            <p:nvPr/>
          </p:nvSpPr>
          <p:spPr>
            <a:xfrm>
              <a:off x="1973256" y="5338408"/>
              <a:ext cx="8553106" cy="32669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66" name="TextBox 65"/>
          <p:cNvSpPr txBox="1"/>
          <p:nvPr/>
        </p:nvSpPr>
        <p:spPr>
          <a:xfrm>
            <a:off x="7696759" y="2701105"/>
            <a:ext cx="1171549"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OS X</a:t>
            </a:r>
          </a:p>
        </p:txBody>
      </p:sp>
      <p:sp>
        <p:nvSpPr>
          <p:cNvPr id="36" name="TextBox 35"/>
          <p:cNvSpPr txBox="1"/>
          <p:nvPr/>
        </p:nvSpPr>
        <p:spPr>
          <a:xfrm>
            <a:off x="476773" y="1380743"/>
            <a:ext cx="1012546" cy="1965049"/>
          </a:xfrm>
          <a:prstGeom prst="rect">
            <a:avLst/>
          </a:prstGeom>
          <a:solidFill>
            <a:schemeClr val="accent5">
              <a:lumMod val="60000"/>
              <a:lumOff val="40000"/>
            </a:schemeClr>
          </a:solidFill>
        </p:spPr>
        <p:txBody>
          <a:bodyPr vert="vert270"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505050"/>
                    </a:gs>
                    <a:gs pos="100000">
                      <a:srgbClr val="505050"/>
                    </a:gs>
                  </a:gsLst>
                  <a:lin ang="5400000" scaled="0"/>
                </a:gradFill>
                <a:effectLst/>
                <a:uLnTx/>
                <a:uFillTx/>
                <a:latin typeface="Segoe UI Semilight" panose="020B0402040204020203" pitchFamily="34" charset="0"/>
                <a:ea typeface="+mn-ea"/>
                <a:cs typeface="Segoe UI Semilight" panose="020B0402040204020203" pitchFamily="34" charset="0"/>
              </a:rPr>
              <a:t>App Model Innovation</a:t>
            </a:r>
          </a:p>
        </p:txBody>
      </p:sp>
      <p:sp>
        <p:nvSpPr>
          <p:cNvPr id="37" name="TextBox 36"/>
          <p:cNvSpPr txBox="1"/>
          <p:nvPr/>
        </p:nvSpPr>
        <p:spPr>
          <a:xfrm>
            <a:off x="476773" y="3460572"/>
            <a:ext cx="1000656" cy="3222594"/>
          </a:xfrm>
          <a:prstGeom prst="rect">
            <a:avLst/>
          </a:prstGeom>
          <a:solidFill>
            <a:schemeClr val="accent5">
              <a:lumMod val="60000"/>
              <a:lumOff val="40000"/>
            </a:schemeClr>
          </a:solidFill>
        </p:spPr>
        <p:txBody>
          <a:bodyPr vert="vert270"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505050"/>
                    </a:gs>
                    <a:gs pos="100000">
                      <a:srgbClr val="505050"/>
                    </a:gs>
                  </a:gsLst>
                  <a:lin ang="5400000" scaled="0"/>
                </a:gradFill>
                <a:effectLst/>
                <a:uLnTx/>
                <a:uFillTx/>
                <a:latin typeface="Segoe UI Semilight" panose="020B0402040204020203" pitchFamily="34" charset="0"/>
                <a:ea typeface="+mn-ea"/>
                <a:cs typeface="Segoe UI Semilight" panose="020B0402040204020203" pitchFamily="34" charset="0"/>
              </a:rPr>
              <a:t>.NET Innovation</a:t>
            </a:r>
          </a:p>
        </p:txBody>
      </p:sp>
      <p:grpSp>
        <p:nvGrpSpPr>
          <p:cNvPr id="2" name="Group 1"/>
          <p:cNvGrpSpPr/>
          <p:nvPr/>
        </p:nvGrpSpPr>
        <p:grpSpPr>
          <a:xfrm>
            <a:off x="10439345" y="1381951"/>
            <a:ext cx="1638776" cy="5301215"/>
            <a:chOff x="10439345" y="1381951"/>
            <a:chExt cx="1638776" cy="5301215"/>
          </a:xfrm>
        </p:grpSpPr>
        <p:grpSp>
          <p:nvGrpSpPr>
            <p:cNvPr id="32" name="Group 31"/>
            <p:cNvGrpSpPr/>
            <p:nvPr/>
          </p:nvGrpSpPr>
          <p:grpSpPr>
            <a:xfrm>
              <a:off x="10439345" y="1381951"/>
              <a:ext cx="1638776" cy="5301215"/>
              <a:chOff x="7489549" y="1582078"/>
              <a:chExt cx="1608543" cy="5197741"/>
            </a:xfrm>
          </p:grpSpPr>
          <p:sp>
            <p:nvSpPr>
              <p:cNvPr id="34" name="Rectangle 33"/>
              <p:cNvSpPr/>
              <p:nvPr/>
            </p:nvSpPr>
            <p:spPr bwMode="auto">
              <a:xfrm>
                <a:off x="7489549" y="1582078"/>
                <a:ext cx="1608543" cy="5197741"/>
              </a:xfrm>
              <a:prstGeom prst="rect">
                <a:avLst/>
              </a:prstGeom>
              <a:solidFill>
                <a:schemeClr val="accent4">
                  <a:lumMod val="9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5" name="TextBox 34"/>
              <p:cNvSpPr txBox="1"/>
              <p:nvPr/>
            </p:nvSpPr>
            <p:spPr>
              <a:xfrm>
                <a:off x="7489549" y="1582078"/>
                <a:ext cx="1608543"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TOOLS</a:t>
                </a:r>
              </a:p>
            </p:txBody>
          </p:sp>
        </p:grpSp>
        <p:pic>
          <p:nvPicPr>
            <p:cNvPr id="38" name="Picture 37"/>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24267" r="9586"/>
            <a:stretch/>
          </p:blipFill>
          <p:spPr bwMode="auto">
            <a:xfrm>
              <a:off x="10912065" y="2190083"/>
              <a:ext cx="693337" cy="117472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10484424" y="3155515"/>
              <a:ext cx="1548618" cy="380553"/>
            </a:xfrm>
            <a:prstGeom prst="rect">
              <a:avLst/>
            </a:prstGeom>
            <a:noFill/>
          </p:spPr>
          <p:txBody>
            <a:bodyPr wrap="square" rtlCol="0">
              <a:spAutoFit/>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505050"/>
                      </a:gs>
                      <a:gs pos="100000">
                        <a:srgbClr val="505050"/>
                      </a:gs>
                    </a:gsLst>
                    <a:lin ang="5400000" scaled="0"/>
                  </a:gradFill>
                  <a:effectLst/>
                  <a:uLnTx/>
                  <a:uFillTx/>
                  <a:latin typeface="Segoe UI" panose="020B0502040204020203" pitchFamily="34" charset="0"/>
                  <a:ea typeface="+mn-ea"/>
                  <a:cs typeface="Segoe UI" panose="020B0502040204020203" pitchFamily="34" charset="0"/>
                </a:rPr>
                <a:t>Visual Studio</a:t>
              </a:r>
            </a:p>
          </p:txBody>
        </p:sp>
        <p:sp>
          <p:nvSpPr>
            <p:cNvPr id="40" name="TextBox 39"/>
            <p:cNvSpPr txBox="1"/>
            <p:nvPr/>
          </p:nvSpPr>
          <p:spPr>
            <a:xfrm>
              <a:off x="10484424" y="4958675"/>
              <a:ext cx="1548618" cy="668773"/>
            </a:xfrm>
            <a:prstGeom prst="rect">
              <a:avLst/>
            </a:prstGeom>
            <a:noFill/>
          </p:spPr>
          <p:txBody>
            <a:bodyPr wrap="square" rtlCol="0">
              <a:sp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505050"/>
                      </a:gs>
                      <a:gs pos="100000">
                        <a:srgbClr val="505050"/>
                      </a:gs>
                    </a:gsLst>
                    <a:lin ang="5400000" scaled="0"/>
                  </a:gradFill>
                  <a:effectLst/>
                  <a:uLnTx/>
                  <a:uFillTx/>
                  <a:latin typeface="Segoe UI" panose="020B0502040204020203" pitchFamily="34" charset="0"/>
                  <a:ea typeface="+mn-ea"/>
                  <a:cs typeface="Segoe UI" panose="020B0502040204020203" pitchFamily="34" charset="0"/>
                </a:rPr>
                <a:t>Visual Studio</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505050"/>
                      </a:gs>
                      <a:gs pos="100000">
                        <a:srgbClr val="505050"/>
                      </a:gs>
                    </a:gsLst>
                    <a:lin ang="5400000" scaled="0"/>
                  </a:gradFill>
                  <a:effectLst/>
                  <a:uLnTx/>
                  <a:uFillTx/>
                  <a:latin typeface="Segoe UI" panose="020B0502040204020203" pitchFamily="34" charset="0"/>
                  <a:ea typeface="+mn-ea"/>
                  <a:cs typeface="Segoe UI" panose="020B0502040204020203" pitchFamily="34" charset="0"/>
                </a:rPr>
                <a:t>Code</a:t>
              </a:r>
            </a:p>
          </p:txBody>
        </p:sp>
        <p:pic>
          <p:nvPicPr>
            <p:cNvPr id="41" name="Picture 40"/>
            <p:cNvPicPr>
              <a:picLocks noChangeAspect="1" noChangeArrowheads="1"/>
            </p:cNvPicPr>
            <p:nvPr/>
          </p:nvPicPr>
          <p:blipFill rotWithShape="1">
            <a:blip r:embed="rId3" cstate="hqprint">
              <a:duotone>
                <a:schemeClr val="accent1">
                  <a:shade val="45000"/>
                  <a:satMod val="135000"/>
                </a:schemeClr>
                <a:prstClr val="white"/>
              </a:duotone>
              <a:extLst>
                <a:ext uri="{28A0092B-C50C-407E-A947-70E740481C1C}">
                  <a14:useLocalDpi xmlns:a14="http://schemas.microsoft.com/office/drawing/2010/main" val="0"/>
                </a:ext>
              </a:extLst>
            </a:blip>
            <a:srcRect l="25414" r="11806"/>
            <a:stretch/>
          </p:blipFill>
          <p:spPr bwMode="auto">
            <a:xfrm>
              <a:off x="10932161" y="3990673"/>
              <a:ext cx="653144" cy="1174724"/>
            </a:xfrm>
            <a:prstGeom prst="rect">
              <a:avLst/>
            </a:prstGeom>
            <a:noFill/>
            <a:ln>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79289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.NET Standard Library</a:t>
            </a:r>
          </a:p>
        </p:txBody>
      </p:sp>
      <p:sp>
        <p:nvSpPr>
          <p:cNvPr id="3" name="Rectangle 2"/>
          <p:cNvSpPr/>
          <p:nvPr/>
        </p:nvSpPr>
        <p:spPr bwMode="auto">
          <a:xfrm>
            <a:off x="274639" y="1516062"/>
            <a:ext cx="1905002" cy="487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u="sng">
                <a:gradFill>
                  <a:gsLst>
                    <a:gs pos="0">
                      <a:srgbClr val="FFFFFF"/>
                    </a:gs>
                    <a:gs pos="100000">
                      <a:srgbClr val="FFFFFF"/>
                    </a:gs>
                  </a:gsLst>
                  <a:lin ang="5400000" scaled="0"/>
                </a:gradFill>
                <a:ea typeface="Segoe UI" pitchFamily="34" charset="0"/>
                <a:cs typeface="Segoe UI" pitchFamily="34" charset="0"/>
              </a:rPr>
              <a:t>1.0</a:t>
            </a:r>
          </a:p>
          <a:p>
            <a:pPr algn="ctr" defTabSz="932472" fontAlgn="base">
              <a:lnSpc>
                <a:spcPct val="90000"/>
              </a:lnSpc>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Core</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4.5+</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UWP</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Win Store</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Win Phone</a:t>
            </a:r>
          </a:p>
          <a:p>
            <a:pPr algn="ctr" defTabSz="932472" fontAlgn="base">
              <a:lnSpc>
                <a:spcPct val="90000"/>
              </a:lnSpc>
              <a:spcBef>
                <a:spcPct val="0"/>
              </a:spcBef>
              <a:spcAft>
                <a:spcPct val="0"/>
              </a:spcAft>
            </a:pPr>
            <a:r>
              <a:rPr lang="en-US" sz="2000" err="1">
                <a:gradFill>
                  <a:gsLst>
                    <a:gs pos="0">
                      <a:srgbClr val="FFFFFF"/>
                    </a:gs>
                    <a:gs pos="100000">
                      <a:srgbClr val="FFFFFF"/>
                    </a:gs>
                  </a:gsLst>
                  <a:lin ang="5400000" scaled="0"/>
                </a:gradFill>
                <a:ea typeface="Segoe UI" pitchFamily="34" charset="0"/>
                <a:cs typeface="Segoe UI" pitchFamily="34" charset="0"/>
              </a:rPr>
              <a:t>WinPhone</a:t>
            </a:r>
            <a:r>
              <a:rPr lang="en-US" sz="2000">
                <a:gradFill>
                  <a:gsLst>
                    <a:gs pos="0">
                      <a:srgbClr val="FFFFFF"/>
                    </a:gs>
                    <a:gs pos="100000">
                      <a:srgbClr val="FFFFFF"/>
                    </a:gs>
                  </a:gsLst>
                  <a:lin ang="5400000" scaled="0"/>
                </a:gradFill>
                <a:ea typeface="Segoe UI" pitchFamily="34" charset="0"/>
                <a:cs typeface="Segoe UI" pitchFamily="34" charset="0"/>
              </a:rPr>
              <a:t> SL</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Xamarin</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Mono</a:t>
            </a:r>
          </a:p>
        </p:txBody>
      </p:sp>
      <p:sp>
        <p:nvSpPr>
          <p:cNvPr id="10" name="Rectangle 9"/>
          <p:cNvSpPr/>
          <p:nvPr/>
        </p:nvSpPr>
        <p:spPr bwMode="auto">
          <a:xfrm>
            <a:off x="2323837" y="2201862"/>
            <a:ext cx="1905002" cy="419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u="sng">
                <a:gradFill>
                  <a:gsLst>
                    <a:gs pos="0">
                      <a:srgbClr val="FFFFFF"/>
                    </a:gs>
                    <a:gs pos="100000">
                      <a:srgbClr val="FFFFFF"/>
                    </a:gs>
                  </a:gsLst>
                  <a:lin ang="5400000" scaled="0"/>
                </a:gradFill>
                <a:ea typeface="Segoe UI" pitchFamily="34" charset="0"/>
                <a:cs typeface="Segoe UI" pitchFamily="34" charset="0"/>
              </a:rPr>
              <a:t>1.1</a:t>
            </a:r>
          </a:p>
          <a:p>
            <a:pPr algn="ctr" defTabSz="932472" fontAlgn="base">
              <a:lnSpc>
                <a:spcPct val="90000"/>
              </a:lnSpc>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Core</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4.5+</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UWP</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Win Store</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Win Phone</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Xamarin</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Mono</a:t>
            </a:r>
          </a:p>
        </p:txBody>
      </p:sp>
      <p:sp>
        <p:nvSpPr>
          <p:cNvPr id="11" name="Rectangle 10"/>
          <p:cNvSpPr/>
          <p:nvPr/>
        </p:nvSpPr>
        <p:spPr bwMode="auto">
          <a:xfrm>
            <a:off x="4372467" y="2963862"/>
            <a:ext cx="1905002" cy="3429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u="sng">
                <a:gradFill>
                  <a:gsLst>
                    <a:gs pos="0">
                      <a:srgbClr val="FFFFFF"/>
                    </a:gs>
                    <a:gs pos="100000">
                      <a:srgbClr val="FFFFFF"/>
                    </a:gs>
                  </a:gsLst>
                  <a:lin ang="5400000" scaled="0"/>
                </a:gradFill>
                <a:ea typeface="Segoe UI" pitchFamily="34" charset="0"/>
                <a:cs typeface="Segoe UI" pitchFamily="34" charset="0"/>
              </a:rPr>
              <a:t>1.2</a:t>
            </a:r>
          </a:p>
          <a:p>
            <a:pPr algn="ctr" defTabSz="932472" fontAlgn="base">
              <a:lnSpc>
                <a:spcPct val="90000"/>
              </a:lnSpc>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Core</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4.5.x+</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UWP</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Win Store 8.1</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Win Phone</a:t>
            </a:r>
          </a:p>
          <a:p>
            <a:pPr algn="ctr" defTabSz="932472" fontAlgn="base">
              <a:lnSpc>
                <a:spcPct val="90000"/>
              </a:lnSpc>
              <a:spcBef>
                <a:spcPct val="0"/>
              </a:spcBef>
              <a:spcAft>
                <a:spcPct val="0"/>
              </a:spcAft>
            </a:pPr>
            <a:r>
              <a:rPr lang="en-US" sz="2000" err="1">
                <a:gradFill>
                  <a:gsLst>
                    <a:gs pos="0">
                      <a:srgbClr val="FFFFFF"/>
                    </a:gs>
                    <a:gs pos="100000">
                      <a:srgbClr val="FFFFFF"/>
                    </a:gs>
                  </a:gsLst>
                  <a:lin ang="5400000" scaled="0"/>
                </a:gradFill>
                <a:ea typeface="Segoe UI" pitchFamily="34" charset="0"/>
                <a:cs typeface="Segoe UI" pitchFamily="34" charset="0"/>
              </a:rPr>
              <a:t>WinPhone</a:t>
            </a:r>
            <a:r>
              <a:rPr lang="en-US" sz="2000">
                <a:gradFill>
                  <a:gsLst>
                    <a:gs pos="0">
                      <a:srgbClr val="FFFFFF"/>
                    </a:gs>
                    <a:gs pos="100000">
                      <a:srgbClr val="FFFFFF"/>
                    </a:gs>
                  </a:gsLst>
                  <a:lin ang="5400000" scaled="0"/>
                </a:gradFill>
                <a:ea typeface="Segoe UI" pitchFamily="34" charset="0"/>
                <a:cs typeface="Segoe UI" pitchFamily="34" charset="0"/>
              </a:rPr>
              <a:t> SL</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Xamarin</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Mono</a:t>
            </a:r>
          </a:p>
        </p:txBody>
      </p:sp>
      <p:sp>
        <p:nvSpPr>
          <p:cNvPr id="12" name="Rectangle 11"/>
          <p:cNvSpPr/>
          <p:nvPr/>
        </p:nvSpPr>
        <p:spPr bwMode="auto">
          <a:xfrm>
            <a:off x="6398766" y="3573462"/>
            <a:ext cx="1905002" cy="27986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u="sng">
                <a:gradFill>
                  <a:gsLst>
                    <a:gs pos="0">
                      <a:srgbClr val="FFFFFF"/>
                    </a:gs>
                    <a:gs pos="100000">
                      <a:srgbClr val="FFFFFF"/>
                    </a:gs>
                  </a:gsLst>
                  <a:lin ang="5400000" scaled="0"/>
                </a:gradFill>
                <a:ea typeface="Segoe UI" pitchFamily="34" charset="0"/>
                <a:cs typeface="Segoe UI" pitchFamily="34" charset="0"/>
              </a:rPr>
              <a:t>1.3</a:t>
            </a:r>
          </a:p>
          <a:p>
            <a:pPr algn="ctr" defTabSz="932472" fontAlgn="base">
              <a:lnSpc>
                <a:spcPct val="90000"/>
              </a:lnSpc>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Core</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4.6+</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UWP</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Xamarin</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Mono</a:t>
            </a:r>
          </a:p>
        </p:txBody>
      </p:sp>
      <p:sp>
        <p:nvSpPr>
          <p:cNvPr id="13" name="Rectangle 12"/>
          <p:cNvSpPr/>
          <p:nvPr/>
        </p:nvSpPr>
        <p:spPr bwMode="auto">
          <a:xfrm>
            <a:off x="8404001" y="4183062"/>
            <a:ext cx="1905002" cy="21890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u="sng">
                <a:gradFill>
                  <a:gsLst>
                    <a:gs pos="0">
                      <a:srgbClr val="FFFFFF"/>
                    </a:gs>
                    <a:gs pos="100000">
                      <a:srgbClr val="FFFFFF"/>
                    </a:gs>
                  </a:gsLst>
                  <a:lin ang="5400000" scaled="0"/>
                </a:gradFill>
                <a:ea typeface="Segoe UI" pitchFamily="34" charset="0"/>
                <a:cs typeface="Segoe UI" pitchFamily="34" charset="0"/>
              </a:rPr>
              <a:t>1.4</a:t>
            </a:r>
          </a:p>
          <a:p>
            <a:pPr algn="ctr" defTabSz="932472" fontAlgn="base">
              <a:lnSpc>
                <a:spcPct val="90000"/>
              </a:lnSpc>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Core</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4.6.1+</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UWP</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Xamarin</a:t>
            </a:r>
          </a:p>
        </p:txBody>
      </p:sp>
      <p:sp>
        <p:nvSpPr>
          <p:cNvPr id="14" name="Rectangle 13"/>
          <p:cNvSpPr/>
          <p:nvPr/>
        </p:nvSpPr>
        <p:spPr bwMode="auto">
          <a:xfrm>
            <a:off x="10409237" y="4868862"/>
            <a:ext cx="1905002" cy="153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u="sng">
                <a:gradFill>
                  <a:gsLst>
                    <a:gs pos="0">
                      <a:srgbClr val="FFFFFF"/>
                    </a:gs>
                    <a:gs pos="100000">
                      <a:srgbClr val="FFFFFF"/>
                    </a:gs>
                  </a:gsLst>
                  <a:lin ang="5400000" scaled="0"/>
                </a:gradFill>
                <a:ea typeface="Segoe UI" pitchFamily="34" charset="0"/>
                <a:cs typeface="Segoe UI" pitchFamily="34" charset="0"/>
              </a:rPr>
              <a:t>1.5</a:t>
            </a:r>
          </a:p>
          <a:p>
            <a:pPr algn="ctr" defTabSz="932472" fontAlgn="base">
              <a:lnSpc>
                <a:spcPct val="90000"/>
              </a:lnSpc>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Core</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4.6.2</a:t>
            </a:r>
          </a:p>
        </p:txBody>
      </p:sp>
      <p:cxnSp>
        <p:nvCxnSpPr>
          <p:cNvPr id="16" name="Elbow Connector 15"/>
          <p:cNvCxnSpPr/>
          <p:nvPr/>
        </p:nvCxnSpPr>
        <p:spPr>
          <a:xfrm rot="10800000">
            <a:off x="10309003" y="4335462"/>
            <a:ext cx="685800" cy="533400"/>
          </a:xfrm>
          <a:prstGeom prst="bentConnector3">
            <a:avLst>
              <a:gd name="adj1" fmla="val 877"/>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0800000">
            <a:off x="8270291" y="3649662"/>
            <a:ext cx="685800" cy="533400"/>
          </a:xfrm>
          <a:prstGeom prst="bentConnector3">
            <a:avLst>
              <a:gd name="adj1" fmla="val 877"/>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a:off x="6260731" y="3040062"/>
            <a:ext cx="685800" cy="533400"/>
          </a:xfrm>
          <a:prstGeom prst="bentConnector3">
            <a:avLst>
              <a:gd name="adj1" fmla="val 877"/>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0800000">
            <a:off x="4182838" y="2430462"/>
            <a:ext cx="685800" cy="533400"/>
          </a:xfrm>
          <a:prstGeom prst="bentConnector3">
            <a:avLst>
              <a:gd name="adj1" fmla="val 877"/>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0800000">
            <a:off x="2162730" y="1668462"/>
            <a:ext cx="685800" cy="533400"/>
          </a:xfrm>
          <a:prstGeom prst="bentConnector3">
            <a:avLst>
              <a:gd name="adj1" fmla="val 877"/>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583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053550" y="2149329"/>
            <a:ext cx="3877231" cy="917575"/>
          </a:xfrm>
        </p:spPr>
        <p:txBody>
          <a:bodyPr/>
          <a:lstStyle/>
          <a:p>
            <a:pPr algn="ctr"/>
            <a:r>
              <a:rPr lang="en-US">
                <a:solidFill>
                  <a:schemeClr val="tx1"/>
                </a:solidFill>
              </a:rPr>
              <a:t>Developed </a:t>
            </a:r>
            <a:br>
              <a:rPr lang="en-US">
                <a:solidFill>
                  <a:schemeClr val="tx1"/>
                </a:solidFill>
              </a:rPr>
            </a:br>
            <a:r>
              <a:rPr lang="en-US">
                <a:solidFill>
                  <a:schemeClr val="tx1"/>
                </a:solidFill>
              </a:rPr>
              <a:t>in the open</a:t>
            </a:r>
          </a:p>
        </p:txBody>
      </p:sp>
      <p:sp>
        <p:nvSpPr>
          <p:cNvPr id="123" name="Rectangle 122"/>
          <p:cNvSpPr/>
          <p:nvPr/>
        </p:nvSpPr>
        <p:spPr bwMode="auto">
          <a:xfrm rot="2700000">
            <a:off x="5774186" y="3104518"/>
            <a:ext cx="811237" cy="8112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5943640" y="-1"/>
            <a:ext cx="6491954" cy="6995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TextBox 20"/>
          <p:cNvSpPr txBox="1"/>
          <p:nvPr/>
        </p:nvSpPr>
        <p:spPr>
          <a:xfrm>
            <a:off x="6265682" y="375419"/>
            <a:ext cx="5953306" cy="1773910"/>
          </a:xfrm>
          <a:prstGeom prst="rect">
            <a:avLst/>
          </a:prstGeom>
          <a:noFill/>
        </p:spPr>
        <p:txBody>
          <a:bodyPr wrap="square" lIns="182854" tIns="146283" rIns="182854" bIns="146283" rtlCol="0">
            <a:spAutoFit/>
          </a:bodyPr>
          <a:lstStyle/>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Segoe UI Semibold" panose="020B0702040204020203" pitchFamily="34" charset="0"/>
              </a:rPr>
              <a:t>Fully open development process</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Segoe UI Semibold" panose="020B0702040204020203" pitchFamily="34" charset="0"/>
              </a:rPr>
              <a:t>Open</a:t>
            </a: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 Source</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Segoe UI Semibold" panose="020B0702040204020203" pitchFamily="34" charset="0"/>
              </a:rPr>
              <a:t>Open</a:t>
            </a: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 to community contributions</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Segoe UI Semibold" panose="020B0702040204020203" pitchFamily="34" charset="0"/>
              </a:rPr>
              <a:t>Open</a:t>
            </a: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 process: roadmap, design docs, standups…</a:t>
            </a:r>
          </a:p>
        </p:txBody>
      </p:sp>
      <p:sp>
        <p:nvSpPr>
          <p:cNvPr id="22" name="TextBox 21"/>
          <p:cNvSpPr txBox="1"/>
          <p:nvPr/>
        </p:nvSpPr>
        <p:spPr>
          <a:xfrm>
            <a:off x="6265682" y="2209542"/>
            <a:ext cx="5953306" cy="1773910"/>
          </a:xfrm>
          <a:prstGeom prst="rect">
            <a:avLst/>
          </a:prstGeom>
          <a:noFill/>
        </p:spPr>
        <p:txBody>
          <a:bodyPr wrap="square" lIns="182854" tIns="146283" rIns="182854" bIns="146283" rtlCol="0">
            <a:spAutoFit/>
          </a:bodyPr>
          <a:lstStyle/>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Segoe UI Semibold" panose="020B0702040204020203" pitchFamily="34" charset="0"/>
              </a:rPr>
              <a:t>+ Great community momentum</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175</a:t>
            </a: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 repositories</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24,061</a:t>
            </a: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 forks</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4,297</a:t>
            </a: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 contributors</a:t>
            </a:r>
          </a:p>
        </p:txBody>
      </p:sp>
      <p:sp>
        <p:nvSpPr>
          <p:cNvPr id="23" name="TextBox 22"/>
          <p:cNvSpPr txBox="1"/>
          <p:nvPr/>
        </p:nvSpPr>
        <p:spPr>
          <a:xfrm>
            <a:off x="6265682" y="4056357"/>
            <a:ext cx="5953306" cy="2375993"/>
          </a:xfrm>
          <a:prstGeom prst="rect">
            <a:avLst/>
          </a:prstGeom>
          <a:noFill/>
        </p:spPr>
        <p:txBody>
          <a:bodyPr wrap="square" lIns="182854" tIns="146283" rIns="182854" bIns="146283" rtlCol="0">
            <a:spAutoFit/>
          </a:bodyPr>
          <a:lstStyle/>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Segoe UI Semibold" panose="020B0702040204020203" pitchFamily="34" charset="0"/>
              </a:rPr>
              <a:t>= Amazing results</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1.15</a:t>
            </a: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 Million requests/second!</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New performance record for .NET Core</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6x</a:t>
            </a: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 node.js performance</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~40% </a:t>
            </a: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performance gains contributed </a:t>
            </a:r>
            <a:b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b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by community</a:t>
            </a:r>
          </a:p>
        </p:txBody>
      </p:sp>
      <p:sp>
        <p:nvSpPr>
          <p:cNvPr id="35" name="Rectangle 34"/>
          <p:cNvSpPr/>
          <p:nvPr/>
        </p:nvSpPr>
        <p:spPr>
          <a:xfrm>
            <a:off x="572328" y="3679064"/>
            <a:ext cx="4839675" cy="659067"/>
          </a:xfrm>
          <a:prstGeom prst="rect">
            <a:avLst/>
          </a:prstGeom>
        </p:spPr>
        <p:txBody>
          <a:bodyPr wrap="none">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3599" b="0" i="0" u="sng" strike="noStrike" kern="1200" cap="none" spc="0" normalizeH="0" baseline="0" noProof="0">
                <a:ln w="3175">
                  <a:noFill/>
                </a:ln>
                <a:solidFill>
                  <a:srgbClr val="505050"/>
                </a:solidFill>
                <a:effectLst/>
                <a:uLnTx/>
                <a:uFillTx/>
                <a:latin typeface="Segoe UI Semilight"/>
                <a:ea typeface="+mn-ea"/>
                <a:cs typeface="Arial" charset="0"/>
              </a:rPr>
              <a:t>http://dotnet.github.io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288" y="4658179"/>
            <a:ext cx="1165754" cy="1165754"/>
          </a:xfrm>
          <a:prstGeom prst="rect">
            <a:avLst/>
          </a:prstGeom>
        </p:spPr>
      </p:pic>
    </p:spTree>
    <p:extLst>
      <p:ext uri="{BB962C8B-B14F-4D97-AF65-F5344CB8AC3E}">
        <p14:creationId xmlns:p14="http://schemas.microsoft.com/office/powerpoint/2010/main" val="31999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91"/>
          <p:cNvGrpSpPr/>
          <p:nvPr/>
        </p:nvGrpSpPr>
        <p:grpSpPr>
          <a:xfrm>
            <a:off x="207926" y="92172"/>
            <a:ext cx="11951386" cy="5478406"/>
            <a:chOff x="203003" y="90373"/>
            <a:chExt cx="11718109" cy="5371474"/>
          </a:xfrm>
        </p:grpSpPr>
        <p:grpSp>
          <p:nvGrpSpPr>
            <p:cNvPr id="91" name="Group 90"/>
            <p:cNvGrpSpPr/>
            <p:nvPr/>
          </p:nvGrpSpPr>
          <p:grpSpPr>
            <a:xfrm>
              <a:off x="270894" y="836341"/>
              <a:ext cx="11650218" cy="4625506"/>
              <a:chOff x="270894" y="836341"/>
              <a:chExt cx="11650218" cy="4625506"/>
            </a:xfrm>
          </p:grpSpPr>
          <p:sp>
            <p:nvSpPr>
              <p:cNvPr id="6" name="Rectangle 5"/>
              <p:cNvSpPr/>
              <p:nvPr/>
            </p:nvSpPr>
            <p:spPr bwMode="auto">
              <a:xfrm>
                <a:off x="3260971" y="836341"/>
                <a:ext cx="8660141" cy="4625506"/>
              </a:xfrm>
              <a:prstGeom prst="rect">
                <a:avLst/>
              </a:prstGeom>
              <a:solidFill>
                <a:srgbClr val="661F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6"/>
              <p:cNvSpPr/>
              <p:nvPr/>
            </p:nvSpPr>
            <p:spPr bwMode="auto">
              <a:xfrm>
                <a:off x="270894" y="836341"/>
                <a:ext cx="2949343" cy="4625506"/>
              </a:xfrm>
              <a:prstGeom prst="rect">
                <a:avLst/>
              </a:prstGeom>
              <a:solidFill>
                <a:srgbClr val="661F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0" name="Oval 9"/>
            <p:cNvSpPr/>
            <p:nvPr/>
          </p:nvSpPr>
          <p:spPr bwMode="auto">
            <a:xfrm>
              <a:off x="243737" y="93761"/>
              <a:ext cx="1635760" cy="16357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003" y="90373"/>
              <a:ext cx="1634868" cy="1634868"/>
            </a:xfrm>
            <a:prstGeom prst="rect">
              <a:avLst/>
            </a:prstGeom>
          </p:spPr>
        </p:pic>
      </p:grpSp>
      <p:sp>
        <p:nvSpPr>
          <p:cNvPr id="8" name="Rectangle 7"/>
          <p:cNvSpPr/>
          <p:nvPr/>
        </p:nvSpPr>
        <p:spPr>
          <a:xfrm>
            <a:off x="277169" y="3670654"/>
            <a:ext cx="3051672" cy="1222242"/>
          </a:xfrm>
          <a:prstGeom prst="rect">
            <a:avLst/>
          </a:prstGeom>
        </p:spPr>
        <p:txBody>
          <a:bodyPr wrap="square" lIns="182802" tIns="146241" rIns="182802" bIns="155382">
            <a:noAutofit/>
          </a:bodyPr>
          <a:lstStyle/>
          <a:p>
            <a:pPr marL="0" marR="0" lvl="0" indent="0" algn="l" defTabSz="913837" rtl="0" eaLnBrk="1" fontAlgn="auto" latinLnBrk="0" hangingPunct="1">
              <a:lnSpc>
                <a:spcPct val="90000"/>
              </a:lnSpc>
              <a:spcBef>
                <a:spcPts val="600"/>
              </a:spcBef>
              <a:spcAft>
                <a:spcPts val="600"/>
              </a:spcAft>
              <a:buClrTx/>
              <a:buSzTx/>
              <a:buFontTx/>
              <a:buNone/>
              <a:tabLst/>
              <a:defRPr/>
            </a:pPr>
            <a:r>
              <a:rPr kumimoji="0" lang="en-US" sz="2800" b="0" i="0" u="none" strike="noStrike" kern="0" cap="none" spc="0" normalizeH="0" baseline="0" noProof="0">
                <a:ln>
                  <a:noFill/>
                </a:ln>
                <a:gradFill>
                  <a:gsLst>
                    <a:gs pos="9583">
                      <a:srgbClr val="FFFFFF"/>
                    </a:gs>
                    <a:gs pos="24000">
                      <a:srgbClr val="FFFFFF"/>
                    </a:gs>
                  </a:gsLst>
                  <a:lin ang="5400000" scaled="0"/>
                </a:gradFill>
                <a:effectLst/>
                <a:uLnTx/>
                <a:uFillTx/>
                <a:latin typeface="Segoe UI" panose="020B0502040204020203" pitchFamily="34" charset="0"/>
                <a:ea typeface="+mn-ea"/>
                <a:cs typeface="Segoe UI" panose="020B0502040204020203" pitchFamily="34" charset="0"/>
              </a:rPr>
              <a:t>Openness</a:t>
            </a:r>
          </a:p>
          <a:p>
            <a:pPr marL="0" marR="0" lvl="0" indent="0" algn="l" defTabSz="913837" rtl="0" eaLnBrk="1" fontAlgn="auto" latinLnBrk="0" hangingPunct="1">
              <a:lnSpc>
                <a:spcPct val="90000"/>
              </a:lnSpc>
              <a:spcBef>
                <a:spcPts val="600"/>
              </a:spcBef>
              <a:spcAft>
                <a:spcPts val="600"/>
              </a:spcAft>
              <a:buClrTx/>
              <a:buSzTx/>
              <a:buFontTx/>
              <a:buNone/>
              <a:tabLst/>
              <a:defRPr/>
            </a:pPr>
            <a:r>
              <a:rPr kumimoji="0" lang="en-US" sz="2800" b="0" i="0" u="none" strike="noStrike" kern="0" cap="none" spc="0" normalizeH="0" baseline="0" noProof="0">
                <a:ln>
                  <a:noFill/>
                </a:ln>
                <a:gradFill>
                  <a:gsLst>
                    <a:gs pos="9583">
                      <a:srgbClr val="FFFFFF"/>
                    </a:gs>
                    <a:gs pos="24000">
                      <a:srgbClr val="FFFFFF"/>
                    </a:gs>
                  </a:gsLst>
                  <a:lin ang="5400000" scaled="0"/>
                </a:gradFill>
                <a:effectLst/>
                <a:uLnTx/>
                <a:uFillTx/>
                <a:latin typeface="Segoe UI" panose="020B0502040204020203" pitchFamily="34" charset="0"/>
                <a:ea typeface="+mn-ea"/>
                <a:cs typeface="Segoe UI" panose="020B0502040204020203" pitchFamily="34" charset="0"/>
              </a:rPr>
              <a:t>Community</a:t>
            </a:r>
          </a:p>
          <a:p>
            <a:pPr marL="0" marR="0" lvl="0" indent="0" algn="l" defTabSz="913837" rtl="0" eaLnBrk="1" fontAlgn="auto" latinLnBrk="0" hangingPunct="1">
              <a:lnSpc>
                <a:spcPct val="90000"/>
              </a:lnSpc>
              <a:spcBef>
                <a:spcPts val="600"/>
              </a:spcBef>
              <a:spcAft>
                <a:spcPts val="600"/>
              </a:spcAft>
              <a:buClrTx/>
              <a:buSzTx/>
              <a:buFontTx/>
              <a:buNone/>
              <a:tabLst/>
              <a:defRPr/>
            </a:pPr>
            <a:r>
              <a:rPr kumimoji="0" lang="en-US" sz="2800" b="0" i="0" u="none" strike="noStrike" kern="0" cap="none" spc="0" normalizeH="0" baseline="0" noProof="0">
                <a:ln>
                  <a:noFill/>
                </a:ln>
                <a:gradFill>
                  <a:gsLst>
                    <a:gs pos="9583">
                      <a:srgbClr val="FFFFFF"/>
                    </a:gs>
                    <a:gs pos="24000">
                      <a:srgbClr val="FFFFFF"/>
                    </a:gs>
                  </a:gsLst>
                  <a:lin ang="5400000" scaled="0"/>
                </a:gradFill>
                <a:effectLst/>
                <a:uLnTx/>
                <a:uFillTx/>
                <a:latin typeface="Segoe UI" panose="020B0502040204020203" pitchFamily="34" charset="0"/>
                <a:ea typeface="+mn-ea"/>
                <a:cs typeface="Segoe UI" panose="020B0502040204020203" pitchFamily="34" charset="0"/>
              </a:rPr>
              <a:t>Rapid innovation</a:t>
            </a:r>
          </a:p>
        </p:txBody>
      </p:sp>
      <p:sp>
        <p:nvSpPr>
          <p:cNvPr id="9" name="Rectangle 8"/>
          <p:cNvSpPr/>
          <p:nvPr/>
        </p:nvSpPr>
        <p:spPr bwMode="auto">
          <a:xfrm>
            <a:off x="279400" y="5606067"/>
            <a:ext cx="11879912" cy="118116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ctr" anchorCtr="0" forceAA="0" compatLnSpc="1">
            <a:prstTxWarp prst="textNoShape">
              <a:avLst/>
            </a:prstTxWarp>
            <a:noAutofit/>
          </a:bodyPr>
          <a:lstStyle/>
          <a:p>
            <a:pPr marL="0" marR="0" lvl="0" indent="0" algn="l" defTabSz="931935"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2" name="Rectangle 11"/>
          <p:cNvSpPr/>
          <p:nvPr/>
        </p:nvSpPr>
        <p:spPr>
          <a:xfrm>
            <a:off x="3751684" y="1807606"/>
            <a:ext cx="1664670" cy="282056"/>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197"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.NET SDK for Hadoop</a:t>
            </a:r>
          </a:p>
        </p:txBody>
      </p:sp>
      <p:sp>
        <p:nvSpPr>
          <p:cNvPr id="13" name="Rectangle 12"/>
          <p:cNvSpPr/>
          <p:nvPr/>
        </p:nvSpPr>
        <p:spPr>
          <a:xfrm>
            <a:off x="3402907" y="952802"/>
            <a:ext cx="4840852" cy="470856"/>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.NET Compiler Platform ("Roslyn")</a:t>
            </a:r>
          </a:p>
        </p:txBody>
      </p:sp>
      <p:sp>
        <p:nvSpPr>
          <p:cNvPr id="15" name="Rectangle 14"/>
          <p:cNvSpPr/>
          <p:nvPr/>
        </p:nvSpPr>
        <p:spPr>
          <a:xfrm>
            <a:off x="3514522" y="2056650"/>
            <a:ext cx="2797208" cy="408075"/>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.NET Micro Framework</a:t>
            </a:r>
          </a:p>
        </p:txBody>
      </p:sp>
      <p:sp>
        <p:nvSpPr>
          <p:cNvPr id="16" name="Rectangle 15"/>
          <p:cNvSpPr/>
          <p:nvPr/>
        </p:nvSpPr>
        <p:spPr>
          <a:xfrm>
            <a:off x="3876145" y="1346669"/>
            <a:ext cx="2370412" cy="533484"/>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ASP.NET MVC</a:t>
            </a:r>
          </a:p>
        </p:txBody>
      </p:sp>
      <p:sp>
        <p:nvSpPr>
          <p:cNvPr id="17" name="Rectangle 16"/>
          <p:cNvSpPr/>
          <p:nvPr/>
        </p:nvSpPr>
        <p:spPr>
          <a:xfrm>
            <a:off x="7291458" y="4672842"/>
            <a:ext cx="2625280" cy="478376"/>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ASP.NET Web API</a:t>
            </a:r>
          </a:p>
        </p:txBody>
      </p:sp>
      <p:sp>
        <p:nvSpPr>
          <p:cNvPr id="18" name="Rectangle 17"/>
          <p:cNvSpPr/>
          <p:nvPr/>
        </p:nvSpPr>
        <p:spPr>
          <a:xfrm>
            <a:off x="5550162" y="3378824"/>
            <a:ext cx="2123479" cy="360887"/>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ASP.NET Web Pages</a:t>
            </a:r>
          </a:p>
        </p:txBody>
      </p:sp>
      <p:sp>
        <p:nvSpPr>
          <p:cNvPr id="19" name="Rectangle 18"/>
          <p:cNvSpPr/>
          <p:nvPr/>
        </p:nvSpPr>
        <p:spPr>
          <a:xfrm>
            <a:off x="3580784" y="3528227"/>
            <a:ext cx="2091972" cy="414353"/>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04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ASP.NET SignalR</a:t>
            </a:r>
          </a:p>
        </p:txBody>
      </p:sp>
      <p:sp>
        <p:nvSpPr>
          <p:cNvPr id="20" name="Rectangle 19"/>
          <p:cNvSpPr/>
          <p:nvPr/>
        </p:nvSpPr>
        <p:spPr>
          <a:xfrm>
            <a:off x="8159535" y="1039651"/>
            <a:ext cx="1781281" cy="313533"/>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397"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MVVM Light Toolkit</a:t>
            </a:r>
          </a:p>
        </p:txBody>
      </p:sp>
      <p:sp>
        <p:nvSpPr>
          <p:cNvPr id="21" name="Rectangle 20"/>
          <p:cNvSpPr/>
          <p:nvPr/>
        </p:nvSpPr>
        <p:spPr>
          <a:xfrm>
            <a:off x="9518559" y="1719313"/>
            <a:ext cx="1774994" cy="533636"/>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.NET Core</a:t>
            </a:r>
          </a:p>
        </p:txBody>
      </p:sp>
      <p:sp>
        <p:nvSpPr>
          <p:cNvPr id="22" name="Rectangle 21"/>
          <p:cNvSpPr/>
          <p:nvPr/>
        </p:nvSpPr>
        <p:spPr>
          <a:xfrm>
            <a:off x="5653204" y="4952725"/>
            <a:ext cx="904179" cy="350230"/>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Orleans</a:t>
            </a:r>
          </a:p>
        </p:txBody>
      </p:sp>
      <p:sp>
        <p:nvSpPr>
          <p:cNvPr id="23" name="Rectangle 22"/>
          <p:cNvSpPr/>
          <p:nvPr/>
        </p:nvSpPr>
        <p:spPr>
          <a:xfrm>
            <a:off x="8348167" y="1598086"/>
            <a:ext cx="484262" cy="282056"/>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197"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MEF</a:t>
            </a:r>
          </a:p>
        </p:txBody>
      </p:sp>
      <p:sp>
        <p:nvSpPr>
          <p:cNvPr id="24" name="Rectangle 23"/>
          <p:cNvSpPr/>
          <p:nvPr/>
        </p:nvSpPr>
        <p:spPr>
          <a:xfrm>
            <a:off x="9050265" y="4442043"/>
            <a:ext cx="2912548" cy="313533"/>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397"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OWIN Authentication Middleware</a:t>
            </a:r>
          </a:p>
        </p:txBody>
      </p:sp>
      <p:sp>
        <p:nvSpPr>
          <p:cNvPr id="26" name="Rectangle 25"/>
          <p:cNvSpPr/>
          <p:nvPr/>
        </p:nvSpPr>
        <p:spPr>
          <a:xfrm>
            <a:off x="3491354" y="4744044"/>
            <a:ext cx="2379128" cy="542399"/>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856"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Orchard CMS</a:t>
            </a:r>
          </a:p>
        </p:txBody>
      </p:sp>
      <p:sp>
        <p:nvSpPr>
          <p:cNvPr id="27" name="Rectangle 26"/>
          <p:cNvSpPr/>
          <p:nvPr/>
        </p:nvSpPr>
        <p:spPr>
          <a:xfrm>
            <a:off x="7589834" y="3489832"/>
            <a:ext cx="2933036" cy="350330"/>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Microsoft Azure SDK for .NET</a:t>
            </a:r>
          </a:p>
        </p:txBody>
      </p:sp>
      <p:sp>
        <p:nvSpPr>
          <p:cNvPr id="28" name="Rectangle 27"/>
          <p:cNvSpPr/>
          <p:nvPr/>
        </p:nvSpPr>
        <p:spPr>
          <a:xfrm>
            <a:off x="9146200" y="1383177"/>
            <a:ext cx="2096288" cy="408075"/>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IdentityManager</a:t>
            </a: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30" name="Rectangle 29"/>
          <p:cNvSpPr/>
          <p:nvPr/>
        </p:nvSpPr>
        <p:spPr>
          <a:xfrm>
            <a:off x="3472977" y="2357387"/>
            <a:ext cx="1317695" cy="470722"/>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Mimekit</a:t>
            </a:r>
          </a:p>
        </p:txBody>
      </p:sp>
      <p:sp>
        <p:nvSpPr>
          <p:cNvPr id="31" name="Rectangle 30"/>
          <p:cNvSpPr/>
          <p:nvPr/>
        </p:nvSpPr>
        <p:spPr>
          <a:xfrm>
            <a:off x="9918517" y="2241366"/>
            <a:ext cx="2061369" cy="470722"/>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Xamarin.Auth</a:t>
            </a:r>
          </a:p>
        </p:txBody>
      </p:sp>
      <p:sp>
        <p:nvSpPr>
          <p:cNvPr id="33" name="Rectangle 32"/>
          <p:cNvSpPr/>
          <p:nvPr/>
        </p:nvSpPr>
        <p:spPr>
          <a:xfrm>
            <a:off x="9749506" y="3198858"/>
            <a:ext cx="2373504" cy="344967"/>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59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Couchbase</a:t>
            </a:r>
            <a:r>
              <a:rPr kumimoji="0" lang="en-US" sz="159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 Lite for .NET</a:t>
            </a:r>
          </a:p>
        </p:txBody>
      </p:sp>
      <p:sp>
        <p:nvSpPr>
          <p:cNvPr id="36" name="Rectangle 35"/>
          <p:cNvSpPr/>
          <p:nvPr/>
        </p:nvSpPr>
        <p:spPr>
          <a:xfrm>
            <a:off x="7654644" y="2226630"/>
            <a:ext cx="1121561" cy="470722"/>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Mailkit</a:t>
            </a:r>
          </a:p>
        </p:txBody>
      </p:sp>
      <p:sp>
        <p:nvSpPr>
          <p:cNvPr id="38" name="Rectangle 37"/>
          <p:cNvSpPr/>
          <p:nvPr/>
        </p:nvSpPr>
        <p:spPr>
          <a:xfrm>
            <a:off x="6126781" y="1654096"/>
            <a:ext cx="2395607" cy="542399"/>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856"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ASP.NET Core</a:t>
            </a:r>
          </a:p>
        </p:txBody>
      </p:sp>
      <p:sp>
        <p:nvSpPr>
          <p:cNvPr id="39" name="Rectangle 38"/>
          <p:cNvSpPr/>
          <p:nvPr/>
        </p:nvSpPr>
        <p:spPr>
          <a:xfrm>
            <a:off x="8823140" y="5111741"/>
            <a:ext cx="3091754" cy="388129"/>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Salesforce Toolkits for .NET</a:t>
            </a:r>
          </a:p>
        </p:txBody>
      </p:sp>
      <p:sp>
        <p:nvSpPr>
          <p:cNvPr id="40" name="Rectangle 39"/>
          <p:cNvSpPr/>
          <p:nvPr/>
        </p:nvSpPr>
        <p:spPr>
          <a:xfrm>
            <a:off x="6914965" y="2890759"/>
            <a:ext cx="1409624" cy="606488"/>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3264"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NuGet</a:t>
            </a:r>
          </a:p>
        </p:txBody>
      </p:sp>
      <p:sp>
        <p:nvSpPr>
          <p:cNvPr id="41" name="Rectangle 40"/>
          <p:cNvSpPr/>
          <p:nvPr/>
        </p:nvSpPr>
        <p:spPr>
          <a:xfrm>
            <a:off x="8278294" y="1978835"/>
            <a:ext cx="1197085" cy="595763"/>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59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Kudu</a:t>
            </a:r>
          </a:p>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59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          Cecil</a:t>
            </a:r>
          </a:p>
        </p:txBody>
      </p:sp>
      <p:sp>
        <p:nvSpPr>
          <p:cNvPr id="42" name="Rectangle 41"/>
          <p:cNvSpPr/>
          <p:nvPr/>
        </p:nvSpPr>
        <p:spPr>
          <a:xfrm>
            <a:off x="10743698" y="1022406"/>
            <a:ext cx="1162587" cy="414295"/>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04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MSBuild</a:t>
            </a:r>
            <a:endParaRPr kumimoji="0" lang="en-US" sz="204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3" name="Rectangle 42"/>
          <p:cNvSpPr/>
          <p:nvPr/>
        </p:nvSpPr>
        <p:spPr>
          <a:xfrm>
            <a:off x="6215265" y="3683572"/>
            <a:ext cx="660636" cy="344967"/>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59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LLILC</a:t>
            </a:r>
          </a:p>
        </p:txBody>
      </p:sp>
      <p:sp>
        <p:nvSpPr>
          <p:cNvPr id="44" name="Rectangle 43"/>
          <p:cNvSpPr/>
          <p:nvPr/>
        </p:nvSpPr>
        <p:spPr>
          <a:xfrm>
            <a:off x="6633517" y="5168935"/>
            <a:ext cx="696801" cy="344967"/>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59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Prism</a:t>
            </a:r>
          </a:p>
        </p:txBody>
      </p:sp>
      <p:sp>
        <p:nvSpPr>
          <p:cNvPr id="45" name="Rectangle 44"/>
          <p:cNvSpPr/>
          <p:nvPr/>
        </p:nvSpPr>
        <p:spPr>
          <a:xfrm>
            <a:off x="3375399" y="3046194"/>
            <a:ext cx="3234450" cy="478376"/>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WorldWide</a:t>
            </a:r>
            <a:r>
              <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 Telescope</a:t>
            </a:r>
          </a:p>
        </p:txBody>
      </p:sp>
      <p:sp>
        <p:nvSpPr>
          <p:cNvPr id="54" name="Text Placeholder 3"/>
          <p:cNvSpPr txBox="1">
            <a:spLocks/>
          </p:cNvSpPr>
          <p:nvPr/>
        </p:nvSpPr>
        <p:spPr>
          <a:xfrm>
            <a:off x="3244913" y="5690516"/>
            <a:ext cx="2892548" cy="985991"/>
          </a:xfrm>
          <a:prstGeom prst="rect">
            <a:avLst/>
          </a:prstGeom>
          <a:solidFill>
            <a:schemeClr val="accent2"/>
          </a:solidFill>
        </p:spPr>
        <p:txBody>
          <a:bodyPr vert="horz" lIns="93260" tIns="46630" rIns="93260" bIns="46630" rtlCol="0" anchor="t"/>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Practices</a:t>
            </a:r>
          </a:p>
        </p:txBody>
      </p:sp>
      <p:sp>
        <p:nvSpPr>
          <p:cNvPr id="55" name="Text Placeholder 4"/>
          <p:cNvSpPr txBox="1">
            <a:spLocks/>
          </p:cNvSpPr>
          <p:nvPr/>
        </p:nvSpPr>
        <p:spPr>
          <a:xfrm>
            <a:off x="6231774" y="5685846"/>
            <a:ext cx="2862838" cy="990662"/>
          </a:xfrm>
          <a:prstGeom prst="rect">
            <a:avLst/>
          </a:prstGeom>
          <a:solidFill>
            <a:schemeClr val="accent3"/>
          </a:solidFill>
        </p:spPr>
        <p:txBody>
          <a:bodyPr vert="horz" lIns="93260" tIns="46630" rIns="93260" bIns="4663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Visibility</a:t>
            </a:r>
          </a:p>
        </p:txBody>
      </p:sp>
      <p:sp>
        <p:nvSpPr>
          <p:cNvPr id="56" name="Text Placeholder 2"/>
          <p:cNvSpPr txBox="1">
            <a:spLocks/>
          </p:cNvSpPr>
          <p:nvPr/>
        </p:nvSpPr>
        <p:spPr>
          <a:xfrm>
            <a:off x="365405" y="5690518"/>
            <a:ext cx="2775946" cy="990662"/>
          </a:xfrm>
          <a:prstGeom prst="rect">
            <a:avLst/>
          </a:prstGeom>
          <a:solidFill>
            <a:schemeClr val="tx2"/>
          </a:solidFill>
        </p:spPr>
        <p:txBody>
          <a:bodyPr vert="horz" lIns="93260" tIns="46630" rIns="93260" bIns="4663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Protection</a:t>
            </a:r>
          </a:p>
        </p:txBody>
      </p:sp>
      <p:sp>
        <p:nvSpPr>
          <p:cNvPr id="57" name="Text Placeholder 4"/>
          <p:cNvSpPr txBox="1">
            <a:spLocks/>
          </p:cNvSpPr>
          <p:nvPr/>
        </p:nvSpPr>
        <p:spPr>
          <a:xfrm>
            <a:off x="9188926" y="5685845"/>
            <a:ext cx="2882151" cy="990662"/>
          </a:xfrm>
          <a:prstGeom prst="rect">
            <a:avLst/>
          </a:prstGeom>
          <a:solidFill>
            <a:srgbClr val="107C10"/>
          </a:solidFill>
        </p:spPr>
        <p:txBody>
          <a:bodyPr vert="horz" lIns="93260" tIns="46630" rIns="93260" bIns="4663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Support</a:t>
            </a:r>
          </a:p>
        </p:txBody>
      </p:sp>
      <p:pic>
        <p:nvPicPr>
          <p:cNvPr id="59" name="Picture 58"/>
          <p:cNvPicPr>
            <a:picLocks noChangeAspect="1"/>
          </p:cNvPicPr>
          <p:nvPr/>
        </p:nvPicPr>
        <p:blipFill rotWithShape="1">
          <a:blip r:embed="rId3">
            <a:extLst>
              <a:ext uri="{28A0092B-C50C-407E-A947-70E740481C1C}">
                <a14:useLocalDpi xmlns:a14="http://schemas.microsoft.com/office/drawing/2010/main" val="0"/>
              </a:ext>
            </a:extLst>
          </a:blip>
          <a:srcRect l="14859" t="9544" r="11395" b="11993"/>
          <a:stretch/>
        </p:blipFill>
        <p:spPr>
          <a:xfrm>
            <a:off x="2210263" y="5685845"/>
            <a:ext cx="931088" cy="990662"/>
          </a:xfrm>
          <a:prstGeom prst="rect">
            <a:avLst/>
          </a:prstGeom>
          <a:noFill/>
        </p:spPr>
      </p:pic>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7938" y="5858920"/>
            <a:ext cx="649182" cy="649182"/>
          </a:xfrm>
          <a:prstGeom prst="rect">
            <a:avLst/>
          </a:prstGeom>
        </p:spPr>
      </p:pic>
      <p:grpSp>
        <p:nvGrpSpPr>
          <p:cNvPr id="61" name="Group 60"/>
          <p:cNvGrpSpPr/>
          <p:nvPr/>
        </p:nvGrpSpPr>
        <p:grpSpPr>
          <a:xfrm>
            <a:off x="8000145" y="5654970"/>
            <a:ext cx="1050118" cy="982893"/>
            <a:chOff x="9827383" y="5237793"/>
            <a:chExt cx="1550988" cy="1451698"/>
          </a:xfrm>
        </p:grpSpPr>
        <p:pic>
          <p:nvPicPr>
            <p:cNvPr id="62" name="Picture 61"/>
            <p:cNvPicPr>
              <a:picLocks noChangeAspect="1"/>
            </p:cNvPicPr>
            <p:nvPr/>
          </p:nvPicPr>
          <p:blipFill rotWithShape="1">
            <a:blip r:embed="rId5">
              <a:extLst>
                <a:ext uri="{28A0092B-C50C-407E-A947-70E740481C1C}">
                  <a14:useLocalDpi xmlns:a14="http://schemas.microsoft.com/office/drawing/2010/main" val="0"/>
                </a:ext>
              </a:extLst>
            </a:blip>
            <a:srcRect l="18905" t="6161" b="17935"/>
            <a:stretch/>
          </p:blipFill>
          <p:spPr>
            <a:xfrm>
              <a:off x="9827383" y="5237793"/>
              <a:ext cx="1550988" cy="1451698"/>
            </a:xfrm>
            <a:prstGeom prst="rect">
              <a:avLst/>
            </a:prstGeom>
          </p:spPr>
        </p:pic>
        <p:cxnSp>
          <p:nvCxnSpPr>
            <p:cNvPr id="63" name="Straight Connector 62"/>
            <p:cNvCxnSpPr/>
            <p:nvPr/>
          </p:nvCxnSpPr>
          <p:spPr>
            <a:xfrm flipV="1">
              <a:off x="10844609" y="5512026"/>
              <a:ext cx="201328" cy="243413"/>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10903774" y="5780306"/>
              <a:ext cx="284325" cy="133103"/>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0962025" y="6095805"/>
              <a:ext cx="271133" cy="21042"/>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Freeform 14"/>
          <p:cNvSpPr>
            <a:spLocks noEditPoints="1"/>
          </p:cNvSpPr>
          <p:nvPr/>
        </p:nvSpPr>
        <p:spPr bwMode="black">
          <a:xfrm>
            <a:off x="11271526" y="5897970"/>
            <a:ext cx="666884" cy="592310"/>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a:ln>
                <a:noFill/>
              </a:ln>
              <a:solidFill>
                <a:srgbClr val="505050"/>
              </a:solidFill>
              <a:effectLst/>
              <a:uLnTx/>
              <a:uFillTx/>
              <a:latin typeface="Segoe UI" panose="020B0502040204020203" pitchFamily="34" charset="0"/>
              <a:ea typeface="+mn-ea"/>
              <a:cs typeface="Segoe UI" panose="020B0502040204020203" pitchFamily="34" charset="0"/>
            </a:endParaRPr>
          </a:p>
        </p:txBody>
      </p:sp>
      <p:sp>
        <p:nvSpPr>
          <p:cNvPr id="69" name="TextBox 68"/>
          <p:cNvSpPr txBox="1"/>
          <p:nvPr/>
        </p:nvSpPr>
        <p:spPr>
          <a:xfrm>
            <a:off x="277727" y="5912004"/>
            <a:ext cx="2184119" cy="707662"/>
          </a:xfrm>
          <a:prstGeom prst="rect">
            <a:avLst/>
          </a:prstGeom>
          <a:noFill/>
        </p:spPr>
        <p:txBody>
          <a:bodyPr wrap="square" lIns="186468" tIns="149175" rIns="186468" bIns="149175" numCol="2" rtlCol="0">
            <a:no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Licenses</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Copyrights</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Trademarks</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Patents</a:t>
            </a:r>
          </a:p>
        </p:txBody>
      </p:sp>
      <p:sp>
        <p:nvSpPr>
          <p:cNvPr id="70" name="TextBox 69"/>
          <p:cNvSpPr txBox="1"/>
          <p:nvPr/>
        </p:nvSpPr>
        <p:spPr>
          <a:xfrm>
            <a:off x="3168793" y="5912004"/>
            <a:ext cx="2247561" cy="707662"/>
          </a:xfrm>
          <a:prstGeom prst="rect">
            <a:avLst/>
          </a:prstGeom>
          <a:noFill/>
        </p:spPr>
        <p:txBody>
          <a:bodyPr wrap="square" lIns="186468" tIns="149175" rIns="186468" bIns="149175" numCol="2" rtlCol="0">
            <a:noAutofit/>
          </a:bodyPr>
          <a:lstStyle>
            <a:defPPr>
              <a:defRPr lang="en-US"/>
            </a:defPPr>
            <a:lvl1pPr>
              <a:lnSpc>
                <a:spcPct val="90000"/>
              </a:lnSpc>
              <a:defRPr sz="1122">
                <a:gradFill>
                  <a:gsLst>
                    <a:gs pos="0">
                      <a:srgbClr val="FFFFFF"/>
                    </a:gs>
                    <a:gs pos="100000">
                      <a:srgbClr val="FFFFFF"/>
                    </a:gs>
                  </a:gsLst>
                  <a:lin ang="5400000" scaled="0"/>
                </a:gradFill>
                <a:latin typeface="Segoe UI" panose="020B0502040204020203" pitchFamily="34" charset="0"/>
                <a:cs typeface="Segoe UI" panose="020B0502040204020203" pitchFamily="34" charset="0"/>
              </a:defRPr>
            </a:lvl1p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Mentorship</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Governance</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Feedback</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Co-ordination</a:t>
            </a:r>
          </a:p>
        </p:txBody>
      </p:sp>
      <p:sp>
        <p:nvSpPr>
          <p:cNvPr id="71" name="TextBox 70"/>
          <p:cNvSpPr txBox="1"/>
          <p:nvPr/>
        </p:nvSpPr>
        <p:spPr>
          <a:xfrm>
            <a:off x="6161602" y="5912004"/>
            <a:ext cx="1761717" cy="556973"/>
          </a:xfrm>
          <a:prstGeom prst="rect">
            <a:avLst/>
          </a:prstGeom>
          <a:noFill/>
        </p:spPr>
        <p:txBody>
          <a:bodyPr wrap="square" lIns="186468" tIns="149175" rIns="186468" bIns="149175" numCol="2" rtlCol="0">
            <a:noAutofit/>
          </a:bodyPr>
          <a:lstStyle>
            <a:defPPr>
              <a:defRPr lang="en-US"/>
            </a:defPPr>
            <a:lvl1pPr>
              <a:lnSpc>
                <a:spcPct val="90000"/>
              </a:lnSpc>
              <a:defRPr sz="1122">
                <a:gradFill>
                  <a:gsLst>
                    <a:gs pos="0">
                      <a:srgbClr val="FFFFFF"/>
                    </a:gs>
                    <a:gs pos="100000">
                      <a:srgbClr val="FFFFFF"/>
                    </a:gs>
                  </a:gsLst>
                  <a:lin ang="5400000" scaled="0"/>
                </a:gradFill>
                <a:latin typeface="Segoe UI" panose="020B0502040204020203" pitchFamily="34" charset="0"/>
                <a:cs typeface="Segoe UI" panose="020B0502040204020203" pitchFamily="34" charset="0"/>
              </a:defRPr>
            </a:lvl1p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Media</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Branding</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Events</a:t>
            </a:r>
          </a:p>
        </p:txBody>
      </p:sp>
      <p:sp>
        <p:nvSpPr>
          <p:cNvPr id="72" name="TextBox 71"/>
          <p:cNvSpPr txBox="1"/>
          <p:nvPr/>
        </p:nvSpPr>
        <p:spPr>
          <a:xfrm>
            <a:off x="9100690" y="5912003"/>
            <a:ext cx="2879195" cy="795379"/>
          </a:xfrm>
          <a:prstGeom prst="rect">
            <a:avLst/>
          </a:prstGeom>
          <a:noFill/>
        </p:spPr>
        <p:txBody>
          <a:bodyPr wrap="square" lIns="186468" tIns="149175" rIns="186468" bIns="149175" numCol="2" rtlCol="0">
            <a:noAutofit/>
          </a:bodyPr>
          <a:lstStyle>
            <a:defPPr>
              <a:defRPr lang="en-US"/>
            </a:defPPr>
            <a:lvl1pPr>
              <a:lnSpc>
                <a:spcPct val="90000"/>
              </a:lnSpc>
              <a:defRPr sz="1122">
                <a:gradFill>
                  <a:gsLst>
                    <a:gs pos="0">
                      <a:srgbClr val="FFFFFF"/>
                    </a:gs>
                    <a:gs pos="100000">
                      <a:srgbClr val="FFFFFF"/>
                    </a:gs>
                  </a:gsLst>
                  <a:lin ang="5400000" scaled="0"/>
                </a:gradFill>
                <a:latin typeface="Segoe UI" panose="020B0502040204020203" pitchFamily="34" charset="0"/>
                <a:cs typeface="Segoe UI" panose="020B0502040204020203" pitchFamily="34" charset="0"/>
              </a:defRPr>
            </a:lvl1p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Hosting</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Code signing</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CLA Management</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Swag</a:t>
            </a:r>
          </a:p>
        </p:txBody>
      </p:sp>
      <p:sp>
        <p:nvSpPr>
          <p:cNvPr id="73" name="Rectangle 72"/>
          <p:cNvSpPr/>
          <p:nvPr/>
        </p:nvSpPr>
        <p:spPr>
          <a:xfrm>
            <a:off x="4035093" y="5220697"/>
            <a:ext cx="2593172" cy="318286"/>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ASP.NET AJAX Control Toolkit</a:t>
            </a:r>
          </a:p>
        </p:txBody>
      </p:sp>
      <p:sp>
        <p:nvSpPr>
          <p:cNvPr id="74" name="Rectangle 73"/>
          <p:cNvSpPr/>
          <p:nvPr/>
        </p:nvSpPr>
        <p:spPr>
          <a:xfrm>
            <a:off x="3567810" y="3972945"/>
            <a:ext cx="2585847" cy="470856"/>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Entity Framework</a:t>
            </a:r>
          </a:p>
        </p:txBody>
      </p:sp>
      <p:sp>
        <p:nvSpPr>
          <p:cNvPr id="75" name="Rectangle 74"/>
          <p:cNvSpPr/>
          <p:nvPr/>
        </p:nvSpPr>
        <p:spPr>
          <a:xfrm>
            <a:off x="6351921" y="4267347"/>
            <a:ext cx="3032178" cy="350330"/>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Microsoft Azure </a:t>
            </a:r>
            <a:r>
              <a:rPr kumimoji="0" lang="en-US" sz="163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WebJobs</a:t>
            </a:r>
            <a:r>
              <a:rPr kumimoji="0" lang="en-US" sz="163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 SDK</a:t>
            </a:r>
          </a:p>
        </p:txBody>
      </p:sp>
      <p:sp>
        <p:nvSpPr>
          <p:cNvPr id="76" name="Rectangle 75"/>
          <p:cNvSpPr/>
          <p:nvPr/>
        </p:nvSpPr>
        <p:spPr>
          <a:xfrm>
            <a:off x="3388524" y="4422969"/>
            <a:ext cx="3300631" cy="350330"/>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Microsoft Web Protection Library</a:t>
            </a:r>
          </a:p>
        </p:txBody>
      </p:sp>
      <p:sp>
        <p:nvSpPr>
          <p:cNvPr id="77" name="Rectangle 76"/>
          <p:cNvSpPr/>
          <p:nvPr/>
        </p:nvSpPr>
        <p:spPr>
          <a:xfrm>
            <a:off x="8627317" y="2636383"/>
            <a:ext cx="2951152" cy="542399"/>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856"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Open Live Writer</a:t>
            </a:r>
          </a:p>
        </p:txBody>
      </p:sp>
      <p:sp>
        <p:nvSpPr>
          <p:cNvPr id="80" name="Rectangle 79"/>
          <p:cNvSpPr/>
          <p:nvPr/>
        </p:nvSpPr>
        <p:spPr>
          <a:xfrm>
            <a:off x="6053190" y="3965928"/>
            <a:ext cx="1628702" cy="350330"/>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Open XML SDK</a:t>
            </a:r>
          </a:p>
        </p:txBody>
      </p:sp>
      <p:sp>
        <p:nvSpPr>
          <p:cNvPr id="81" name="Rectangle 80"/>
          <p:cNvSpPr/>
          <p:nvPr/>
        </p:nvSpPr>
        <p:spPr>
          <a:xfrm>
            <a:off x="6069208" y="4690940"/>
            <a:ext cx="1174589" cy="350330"/>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ProtoBuild</a:t>
            </a:r>
            <a:endParaRPr kumimoji="0" lang="en-US" sz="163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84" name="Rectangle 83"/>
          <p:cNvSpPr/>
          <p:nvPr/>
        </p:nvSpPr>
        <p:spPr>
          <a:xfrm>
            <a:off x="10194848" y="4755947"/>
            <a:ext cx="1684223" cy="350330"/>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System.Drawing</a:t>
            </a:r>
            <a:endParaRPr kumimoji="0" lang="en-US" sz="163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85" name="Rectangle 84"/>
          <p:cNvSpPr/>
          <p:nvPr/>
        </p:nvSpPr>
        <p:spPr>
          <a:xfrm>
            <a:off x="10407257" y="3993503"/>
            <a:ext cx="1796249" cy="408075"/>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IdentityServer</a:t>
            </a: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86" name="Rectangle 85"/>
          <p:cNvSpPr/>
          <p:nvPr/>
        </p:nvSpPr>
        <p:spPr>
          <a:xfrm>
            <a:off x="4260219" y="2648044"/>
            <a:ext cx="1697369" cy="542399"/>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856"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Umbraco</a:t>
            </a:r>
          </a:p>
        </p:txBody>
      </p:sp>
      <p:sp>
        <p:nvSpPr>
          <p:cNvPr id="87" name="Rectangle 86"/>
          <p:cNvSpPr/>
          <p:nvPr/>
        </p:nvSpPr>
        <p:spPr>
          <a:xfrm>
            <a:off x="10913946" y="3565667"/>
            <a:ext cx="613420" cy="344967"/>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59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WCF</a:t>
            </a:r>
          </a:p>
        </p:txBody>
      </p:sp>
      <p:sp>
        <p:nvSpPr>
          <p:cNvPr id="88" name="Rectangle 87"/>
          <p:cNvSpPr/>
          <p:nvPr/>
        </p:nvSpPr>
        <p:spPr>
          <a:xfrm>
            <a:off x="7399136" y="5175653"/>
            <a:ext cx="1633607" cy="344967"/>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59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Xamarin.Mobile</a:t>
            </a:r>
            <a:endParaRPr kumimoji="0" lang="en-US" sz="159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89" name="Rectangle 88"/>
          <p:cNvSpPr/>
          <p:nvPr/>
        </p:nvSpPr>
        <p:spPr>
          <a:xfrm>
            <a:off x="5843426" y="2289217"/>
            <a:ext cx="1594368" cy="734534"/>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408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Mono</a:t>
            </a:r>
          </a:p>
        </p:txBody>
      </p:sp>
      <p:sp>
        <p:nvSpPr>
          <p:cNvPr id="90" name="Rectangle 89"/>
          <p:cNvSpPr/>
          <p:nvPr/>
        </p:nvSpPr>
        <p:spPr>
          <a:xfrm>
            <a:off x="7612809" y="3717042"/>
            <a:ext cx="2926824" cy="670512"/>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367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Xamarin</a:t>
            </a:r>
            <a:r>
              <a:rPr kumimoji="0" lang="en-US" sz="367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 SDK</a:t>
            </a:r>
          </a:p>
        </p:txBody>
      </p:sp>
    </p:spTree>
    <p:extLst>
      <p:ext uri="{BB962C8B-B14F-4D97-AF65-F5344CB8AC3E}">
        <p14:creationId xmlns:p14="http://schemas.microsoft.com/office/powerpoint/2010/main" val="3529539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
                                        <p:tgtEl>
                                          <p:spTgt spid="21"/>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200"/>
                                        <p:tgtEl>
                                          <p:spTgt spid="38"/>
                                        </p:tgtEl>
                                      </p:cBhvr>
                                    </p:animEffect>
                                  </p:childTnLst>
                                </p:cTn>
                              </p:par>
                            </p:childTnLst>
                          </p:cTn>
                        </p:par>
                        <p:par>
                          <p:cTn id="12" fill="hold">
                            <p:stCondLst>
                              <p:cond delay="4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00"/>
                                        <p:tgtEl>
                                          <p:spTgt spid="12"/>
                                        </p:tgtEl>
                                      </p:cBhvr>
                                    </p:animEffect>
                                  </p:childTnLst>
                                </p:cTn>
                              </p:par>
                            </p:childTnLst>
                          </p:cTn>
                        </p:par>
                        <p:par>
                          <p:cTn id="16" fill="hold">
                            <p:stCondLst>
                              <p:cond delay="6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00"/>
                                        <p:tgtEl>
                                          <p:spTgt spid="13"/>
                                        </p:tgtEl>
                                      </p:cBhvr>
                                    </p:animEffect>
                                  </p:childTnLst>
                                </p:cTn>
                              </p:par>
                            </p:childTnLst>
                          </p:cTn>
                        </p:par>
                        <p:par>
                          <p:cTn id="20" fill="hold">
                            <p:stCondLst>
                              <p:cond delay="8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00"/>
                                        <p:tgtEl>
                                          <p:spTgt spid="1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200"/>
                                        <p:tgtEl>
                                          <p:spTgt spid="16"/>
                                        </p:tgtEl>
                                      </p:cBhvr>
                                    </p:animEffect>
                                  </p:childTnLst>
                                </p:cTn>
                              </p:par>
                            </p:childTnLst>
                          </p:cTn>
                        </p:par>
                        <p:par>
                          <p:cTn id="28" fill="hold">
                            <p:stCondLst>
                              <p:cond delay="12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00"/>
                                        <p:tgtEl>
                                          <p:spTgt spid="17"/>
                                        </p:tgtEl>
                                      </p:cBhvr>
                                    </p:animEffect>
                                  </p:childTnLst>
                                </p:cTn>
                              </p:par>
                            </p:childTnLst>
                          </p:cTn>
                        </p:par>
                        <p:par>
                          <p:cTn id="32" fill="hold">
                            <p:stCondLst>
                              <p:cond delay="14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200"/>
                                        <p:tgtEl>
                                          <p:spTgt spid="18"/>
                                        </p:tgtEl>
                                      </p:cBhvr>
                                    </p:animEffect>
                                  </p:childTnLst>
                                </p:cTn>
                              </p:par>
                            </p:childTnLst>
                          </p:cTn>
                        </p:par>
                        <p:par>
                          <p:cTn id="36" fill="hold">
                            <p:stCondLst>
                              <p:cond delay="1600"/>
                            </p:stCondLst>
                            <p:childTnLst>
                              <p:par>
                                <p:cTn id="37" presetID="10"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200"/>
                                        <p:tgtEl>
                                          <p:spTgt spid="19"/>
                                        </p:tgtEl>
                                      </p:cBhvr>
                                    </p:animEffect>
                                  </p:childTnLst>
                                </p:cTn>
                              </p:par>
                            </p:childTnLst>
                          </p:cTn>
                        </p:par>
                        <p:par>
                          <p:cTn id="40" fill="hold">
                            <p:stCondLst>
                              <p:cond delay="1800"/>
                            </p:stCondLst>
                            <p:childTnLst>
                              <p:par>
                                <p:cTn id="41" presetID="10"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200"/>
                                        <p:tgtEl>
                                          <p:spTgt spid="20"/>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200"/>
                                        <p:tgtEl>
                                          <p:spTgt spid="22"/>
                                        </p:tgtEl>
                                      </p:cBhvr>
                                    </p:animEffect>
                                  </p:childTnLst>
                                </p:cTn>
                              </p:par>
                            </p:childTnLst>
                          </p:cTn>
                        </p:par>
                        <p:par>
                          <p:cTn id="48" fill="hold">
                            <p:stCondLst>
                              <p:cond delay="2200"/>
                            </p:stCondLst>
                            <p:childTnLst>
                              <p:par>
                                <p:cTn id="49" presetID="10"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200"/>
                                        <p:tgtEl>
                                          <p:spTgt spid="23"/>
                                        </p:tgtEl>
                                      </p:cBhvr>
                                    </p:animEffect>
                                  </p:childTnLst>
                                </p:cTn>
                              </p:par>
                            </p:childTnLst>
                          </p:cTn>
                        </p:par>
                        <p:par>
                          <p:cTn id="52" fill="hold">
                            <p:stCondLst>
                              <p:cond delay="2400"/>
                            </p:stCondLst>
                            <p:childTnLst>
                              <p:par>
                                <p:cTn id="53" presetID="10" presetClass="entr" presetSubtype="0"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200"/>
                                        <p:tgtEl>
                                          <p:spTgt spid="24"/>
                                        </p:tgtEl>
                                      </p:cBhvr>
                                    </p:animEffect>
                                  </p:childTnLst>
                                </p:cTn>
                              </p:par>
                            </p:childTnLst>
                          </p:cTn>
                        </p:par>
                        <p:par>
                          <p:cTn id="56" fill="hold">
                            <p:stCondLst>
                              <p:cond delay="2600"/>
                            </p:stCondLst>
                            <p:childTnLst>
                              <p:par>
                                <p:cTn id="57" presetID="10" presetClass="entr" presetSubtype="0"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200"/>
                                        <p:tgtEl>
                                          <p:spTgt spid="26"/>
                                        </p:tgtEl>
                                      </p:cBhvr>
                                    </p:animEffect>
                                  </p:childTnLst>
                                </p:cTn>
                              </p:par>
                            </p:childTnLst>
                          </p:cTn>
                        </p:par>
                        <p:par>
                          <p:cTn id="60" fill="hold">
                            <p:stCondLst>
                              <p:cond delay="2800"/>
                            </p:stCondLst>
                            <p:childTnLst>
                              <p:par>
                                <p:cTn id="61" presetID="10" presetClass="entr" presetSubtype="0"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200"/>
                                        <p:tgtEl>
                                          <p:spTgt spid="27"/>
                                        </p:tgtEl>
                                      </p:cBhvr>
                                    </p:animEffect>
                                  </p:childTnLst>
                                </p:cTn>
                              </p:par>
                            </p:childTnLst>
                          </p:cTn>
                        </p:par>
                        <p:par>
                          <p:cTn id="64" fill="hold">
                            <p:stCondLst>
                              <p:cond delay="3000"/>
                            </p:stCondLst>
                            <p:childTnLst>
                              <p:par>
                                <p:cTn id="65" presetID="10" presetClass="entr" presetSubtype="0"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200"/>
                                        <p:tgtEl>
                                          <p:spTgt spid="28"/>
                                        </p:tgtEl>
                                      </p:cBhvr>
                                    </p:animEffect>
                                  </p:childTnLst>
                                </p:cTn>
                              </p:par>
                            </p:childTnLst>
                          </p:cTn>
                        </p:par>
                        <p:par>
                          <p:cTn id="68" fill="hold">
                            <p:stCondLst>
                              <p:cond delay="3200"/>
                            </p:stCondLst>
                            <p:childTnLst>
                              <p:par>
                                <p:cTn id="69" presetID="10" presetClass="entr" presetSubtype="0" fill="hold" grpId="0" nodeType="after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200"/>
                                        <p:tgtEl>
                                          <p:spTgt spid="30"/>
                                        </p:tgtEl>
                                      </p:cBhvr>
                                    </p:animEffect>
                                  </p:childTnLst>
                                </p:cTn>
                              </p:par>
                            </p:childTnLst>
                          </p:cTn>
                        </p:par>
                        <p:par>
                          <p:cTn id="72" fill="hold">
                            <p:stCondLst>
                              <p:cond delay="3400"/>
                            </p:stCondLst>
                            <p:childTnLst>
                              <p:par>
                                <p:cTn id="73" presetID="10" presetClass="entr" presetSubtype="0"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200"/>
                                        <p:tgtEl>
                                          <p:spTgt spid="31"/>
                                        </p:tgtEl>
                                      </p:cBhvr>
                                    </p:animEffect>
                                  </p:childTnLst>
                                </p:cTn>
                              </p:par>
                            </p:childTnLst>
                          </p:cTn>
                        </p:par>
                        <p:par>
                          <p:cTn id="76" fill="hold">
                            <p:stCondLst>
                              <p:cond delay="3600"/>
                            </p:stCondLst>
                            <p:childTnLst>
                              <p:par>
                                <p:cTn id="77" presetID="10" presetClass="entr" presetSubtype="0" fill="hold" grpId="0" nodeType="after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200"/>
                                        <p:tgtEl>
                                          <p:spTgt spid="33"/>
                                        </p:tgtEl>
                                      </p:cBhvr>
                                    </p:animEffect>
                                  </p:childTnLst>
                                </p:cTn>
                              </p:par>
                            </p:childTnLst>
                          </p:cTn>
                        </p:par>
                        <p:par>
                          <p:cTn id="80" fill="hold">
                            <p:stCondLst>
                              <p:cond delay="3800"/>
                            </p:stCondLst>
                            <p:childTnLst>
                              <p:par>
                                <p:cTn id="81" presetID="10" presetClass="entr" presetSubtype="0" fill="hold" grpId="0"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200"/>
                                        <p:tgtEl>
                                          <p:spTgt spid="36"/>
                                        </p:tgtEl>
                                      </p:cBhvr>
                                    </p:animEffect>
                                  </p:childTnLst>
                                </p:cTn>
                              </p:par>
                            </p:childTnLst>
                          </p:cTn>
                        </p:par>
                        <p:par>
                          <p:cTn id="84" fill="hold">
                            <p:stCondLst>
                              <p:cond delay="4000"/>
                            </p:stCondLst>
                            <p:childTnLst>
                              <p:par>
                                <p:cTn id="85" presetID="10" presetClass="entr" presetSubtype="0" fill="hold" grpId="0" nodeType="after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200"/>
                                        <p:tgtEl>
                                          <p:spTgt spid="39"/>
                                        </p:tgtEl>
                                      </p:cBhvr>
                                    </p:animEffect>
                                  </p:childTnLst>
                                </p:cTn>
                              </p:par>
                            </p:childTnLst>
                          </p:cTn>
                        </p:par>
                        <p:par>
                          <p:cTn id="88" fill="hold">
                            <p:stCondLst>
                              <p:cond delay="4200"/>
                            </p:stCondLst>
                            <p:childTnLst>
                              <p:par>
                                <p:cTn id="89" presetID="10" presetClass="entr" presetSubtype="0" fill="hold" grpId="0" nodeType="after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200"/>
                                        <p:tgtEl>
                                          <p:spTgt spid="40"/>
                                        </p:tgtEl>
                                      </p:cBhvr>
                                    </p:animEffect>
                                  </p:childTnLst>
                                </p:cTn>
                              </p:par>
                            </p:childTnLst>
                          </p:cTn>
                        </p:par>
                        <p:par>
                          <p:cTn id="92" fill="hold">
                            <p:stCondLst>
                              <p:cond delay="4400"/>
                            </p:stCondLst>
                            <p:childTnLst>
                              <p:par>
                                <p:cTn id="93" presetID="10" presetClass="entr" presetSubtype="0"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fade">
                                      <p:cBhvr>
                                        <p:cTn id="95" dur="200"/>
                                        <p:tgtEl>
                                          <p:spTgt spid="41"/>
                                        </p:tgtEl>
                                      </p:cBhvr>
                                    </p:animEffect>
                                  </p:childTnLst>
                                </p:cTn>
                              </p:par>
                            </p:childTnLst>
                          </p:cTn>
                        </p:par>
                        <p:par>
                          <p:cTn id="96" fill="hold">
                            <p:stCondLst>
                              <p:cond delay="4600"/>
                            </p:stCondLst>
                            <p:childTnLst>
                              <p:par>
                                <p:cTn id="97" presetID="10" presetClass="entr" presetSubtype="0" fill="hold" grpId="0" nodeType="after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200"/>
                                        <p:tgtEl>
                                          <p:spTgt spid="42"/>
                                        </p:tgtEl>
                                      </p:cBhvr>
                                    </p:animEffect>
                                  </p:childTnLst>
                                </p:cTn>
                              </p:par>
                            </p:childTnLst>
                          </p:cTn>
                        </p:par>
                        <p:par>
                          <p:cTn id="100" fill="hold">
                            <p:stCondLst>
                              <p:cond delay="4800"/>
                            </p:stCondLst>
                            <p:childTnLst>
                              <p:par>
                                <p:cTn id="101" presetID="10" presetClass="entr" presetSubtype="0" fill="hold" grpId="0" nodeType="after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fade">
                                      <p:cBhvr>
                                        <p:cTn id="103" dur="200"/>
                                        <p:tgtEl>
                                          <p:spTgt spid="43"/>
                                        </p:tgtEl>
                                      </p:cBhvr>
                                    </p:animEffect>
                                  </p:childTnLst>
                                </p:cTn>
                              </p:par>
                            </p:childTnLst>
                          </p:cTn>
                        </p:par>
                        <p:par>
                          <p:cTn id="104" fill="hold">
                            <p:stCondLst>
                              <p:cond delay="5000"/>
                            </p:stCondLst>
                            <p:childTnLst>
                              <p:par>
                                <p:cTn id="105" presetID="10" presetClass="entr" presetSubtype="0" fill="hold" grpId="0" nodeType="afterEffect">
                                  <p:stCondLst>
                                    <p:cond delay="0"/>
                                  </p:stCondLst>
                                  <p:childTnLst>
                                    <p:set>
                                      <p:cBhvr>
                                        <p:cTn id="106" dur="1" fill="hold">
                                          <p:stCondLst>
                                            <p:cond delay="0"/>
                                          </p:stCondLst>
                                        </p:cTn>
                                        <p:tgtEl>
                                          <p:spTgt spid="44"/>
                                        </p:tgtEl>
                                        <p:attrNameLst>
                                          <p:attrName>style.visibility</p:attrName>
                                        </p:attrNameLst>
                                      </p:cBhvr>
                                      <p:to>
                                        <p:strVal val="visible"/>
                                      </p:to>
                                    </p:set>
                                    <p:animEffect transition="in" filter="fade">
                                      <p:cBhvr>
                                        <p:cTn id="107" dur="200"/>
                                        <p:tgtEl>
                                          <p:spTgt spid="44"/>
                                        </p:tgtEl>
                                      </p:cBhvr>
                                    </p:animEffect>
                                  </p:childTnLst>
                                </p:cTn>
                              </p:par>
                            </p:childTnLst>
                          </p:cTn>
                        </p:par>
                        <p:par>
                          <p:cTn id="108" fill="hold">
                            <p:stCondLst>
                              <p:cond delay="5200"/>
                            </p:stCondLst>
                            <p:childTnLst>
                              <p:par>
                                <p:cTn id="109" presetID="10" presetClass="entr" presetSubtype="0" fill="hold" grpId="0" nodeType="after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fade">
                                      <p:cBhvr>
                                        <p:cTn id="111" dur="200"/>
                                        <p:tgtEl>
                                          <p:spTgt spid="45"/>
                                        </p:tgtEl>
                                      </p:cBhvr>
                                    </p:animEffect>
                                  </p:childTnLst>
                                </p:cTn>
                              </p:par>
                            </p:childTnLst>
                          </p:cTn>
                        </p:par>
                        <p:par>
                          <p:cTn id="112" fill="hold">
                            <p:stCondLst>
                              <p:cond delay="5400"/>
                            </p:stCondLst>
                            <p:childTnLst>
                              <p:par>
                                <p:cTn id="113" presetID="10" presetClass="entr" presetSubtype="0" fill="hold" grpId="0" nodeType="after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fade">
                                      <p:cBhvr>
                                        <p:cTn id="115" dur="200"/>
                                        <p:tgtEl>
                                          <p:spTgt spid="73"/>
                                        </p:tgtEl>
                                      </p:cBhvr>
                                    </p:animEffect>
                                  </p:childTnLst>
                                </p:cTn>
                              </p:par>
                            </p:childTnLst>
                          </p:cTn>
                        </p:par>
                        <p:par>
                          <p:cTn id="116" fill="hold">
                            <p:stCondLst>
                              <p:cond delay="5600"/>
                            </p:stCondLst>
                            <p:childTnLst>
                              <p:par>
                                <p:cTn id="117" presetID="10" presetClass="entr" presetSubtype="0" fill="hold" grpId="0" nodeType="afterEffect">
                                  <p:stCondLst>
                                    <p:cond delay="0"/>
                                  </p:stCondLst>
                                  <p:childTnLst>
                                    <p:set>
                                      <p:cBhvr>
                                        <p:cTn id="118" dur="1" fill="hold">
                                          <p:stCondLst>
                                            <p:cond delay="0"/>
                                          </p:stCondLst>
                                        </p:cTn>
                                        <p:tgtEl>
                                          <p:spTgt spid="74"/>
                                        </p:tgtEl>
                                        <p:attrNameLst>
                                          <p:attrName>style.visibility</p:attrName>
                                        </p:attrNameLst>
                                      </p:cBhvr>
                                      <p:to>
                                        <p:strVal val="visible"/>
                                      </p:to>
                                    </p:set>
                                    <p:animEffect transition="in" filter="fade">
                                      <p:cBhvr>
                                        <p:cTn id="119" dur="200"/>
                                        <p:tgtEl>
                                          <p:spTgt spid="74"/>
                                        </p:tgtEl>
                                      </p:cBhvr>
                                    </p:animEffect>
                                  </p:childTnLst>
                                </p:cTn>
                              </p:par>
                            </p:childTnLst>
                          </p:cTn>
                        </p:par>
                        <p:par>
                          <p:cTn id="120" fill="hold">
                            <p:stCondLst>
                              <p:cond delay="5800"/>
                            </p:stCondLst>
                            <p:childTnLst>
                              <p:par>
                                <p:cTn id="121" presetID="10" presetClass="entr" presetSubtype="0" fill="hold" grpId="0" nodeType="after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fade">
                                      <p:cBhvr>
                                        <p:cTn id="123" dur="200"/>
                                        <p:tgtEl>
                                          <p:spTgt spid="75"/>
                                        </p:tgtEl>
                                      </p:cBhvr>
                                    </p:animEffect>
                                  </p:childTnLst>
                                </p:cTn>
                              </p:par>
                            </p:childTnLst>
                          </p:cTn>
                        </p:par>
                        <p:par>
                          <p:cTn id="124" fill="hold">
                            <p:stCondLst>
                              <p:cond delay="6000"/>
                            </p:stCondLst>
                            <p:childTnLst>
                              <p:par>
                                <p:cTn id="125" presetID="10" presetClass="entr" presetSubtype="0" fill="hold" grpId="0" nodeType="afterEffect">
                                  <p:stCondLst>
                                    <p:cond delay="0"/>
                                  </p:stCondLst>
                                  <p:childTnLst>
                                    <p:set>
                                      <p:cBhvr>
                                        <p:cTn id="126" dur="1" fill="hold">
                                          <p:stCondLst>
                                            <p:cond delay="0"/>
                                          </p:stCondLst>
                                        </p:cTn>
                                        <p:tgtEl>
                                          <p:spTgt spid="76"/>
                                        </p:tgtEl>
                                        <p:attrNameLst>
                                          <p:attrName>style.visibility</p:attrName>
                                        </p:attrNameLst>
                                      </p:cBhvr>
                                      <p:to>
                                        <p:strVal val="visible"/>
                                      </p:to>
                                    </p:set>
                                    <p:animEffect transition="in" filter="fade">
                                      <p:cBhvr>
                                        <p:cTn id="127" dur="200"/>
                                        <p:tgtEl>
                                          <p:spTgt spid="76"/>
                                        </p:tgtEl>
                                      </p:cBhvr>
                                    </p:animEffect>
                                  </p:childTnLst>
                                </p:cTn>
                              </p:par>
                            </p:childTnLst>
                          </p:cTn>
                        </p:par>
                        <p:par>
                          <p:cTn id="128" fill="hold">
                            <p:stCondLst>
                              <p:cond delay="6200"/>
                            </p:stCondLst>
                            <p:childTnLst>
                              <p:par>
                                <p:cTn id="129" presetID="10" presetClass="entr" presetSubtype="0" fill="hold" grpId="0" nodeType="afterEffect">
                                  <p:stCondLst>
                                    <p:cond delay="0"/>
                                  </p:stCondLst>
                                  <p:childTnLst>
                                    <p:set>
                                      <p:cBhvr>
                                        <p:cTn id="130" dur="1" fill="hold">
                                          <p:stCondLst>
                                            <p:cond delay="0"/>
                                          </p:stCondLst>
                                        </p:cTn>
                                        <p:tgtEl>
                                          <p:spTgt spid="77"/>
                                        </p:tgtEl>
                                        <p:attrNameLst>
                                          <p:attrName>style.visibility</p:attrName>
                                        </p:attrNameLst>
                                      </p:cBhvr>
                                      <p:to>
                                        <p:strVal val="visible"/>
                                      </p:to>
                                    </p:set>
                                    <p:animEffect transition="in" filter="fade">
                                      <p:cBhvr>
                                        <p:cTn id="131" dur="200"/>
                                        <p:tgtEl>
                                          <p:spTgt spid="77"/>
                                        </p:tgtEl>
                                      </p:cBhvr>
                                    </p:animEffect>
                                  </p:childTnLst>
                                </p:cTn>
                              </p:par>
                            </p:childTnLst>
                          </p:cTn>
                        </p:par>
                        <p:par>
                          <p:cTn id="132" fill="hold">
                            <p:stCondLst>
                              <p:cond delay="6400"/>
                            </p:stCondLst>
                            <p:childTnLst>
                              <p:par>
                                <p:cTn id="133" presetID="10" presetClass="entr" presetSubtype="0" fill="hold" grpId="0" nodeType="afterEffect">
                                  <p:stCondLst>
                                    <p:cond delay="0"/>
                                  </p:stCondLst>
                                  <p:childTnLst>
                                    <p:set>
                                      <p:cBhvr>
                                        <p:cTn id="134" dur="1" fill="hold">
                                          <p:stCondLst>
                                            <p:cond delay="0"/>
                                          </p:stCondLst>
                                        </p:cTn>
                                        <p:tgtEl>
                                          <p:spTgt spid="80"/>
                                        </p:tgtEl>
                                        <p:attrNameLst>
                                          <p:attrName>style.visibility</p:attrName>
                                        </p:attrNameLst>
                                      </p:cBhvr>
                                      <p:to>
                                        <p:strVal val="visible"/>
                                      </p:to>
                                    </p:set>
                                    <p:animEffect transition="in" filter="fade">
                                      <p:cBhvr>
                                        <p:cTn id="135" dur="200"/>
                                        <p:tgtEl>
                                          <p:spTgt spid="80"/>
                                        </p:tgtEl>
                                      </p:cBhvr>
                                    </p:animEffect>
                                  </p:childTnLst>
                                </p:cTn>
                              </p:par>
                            </p:childTnLst>
                          </p:cTn>
                        </p:par>
                        <p:par>
                          <p:cTn id="136" fill="hold">
                            <p:stCondLst>
                              <p:cond delay="6600"/>
                            </p:stCondLst>
                            <p:childTnLst>
                              <p:par>
                                <p:cTn id="137" presetID="10" presetClass="entr" presetSubtype="0" fill="hold" grpId="0" nodeType="afterEffect">
                                  <p:stCondLst>
                                    <p:cond delay="0"/>
                                  </p:stCondLst>
                                  <p:childTnLst>
                                    <p:set>
                                      <p:cBhvr>
                                        <p:cTn id="138" dur="1" fill="hold">
                                          <p:stCondLst>
                                            <p:cond delay="0"/>
                                          </p:stCondLst>
                                        </p:cTn>
                                        <p:tgtEl>
                                          <p:spTgt spid="81"/>
                                        </p:tgtEl>
                                        <p:attrNameLst>
                                          <p:attrName>style.visibility</p:attrName>
                                        </p:attrNameLst>
                                      </p:cBhvr>
                                      <p:to>
                                        <p:strVal val="visible"/>
                                      </p:to>
                                    </p:set>
                                    <p:animEffect transition="in" filter="fade">
                                      <p:cBhvr>
                                        <p:cTn id="139" dur="200"/>
                                        <p:tgtEl>
                                          <p:spTgt spid="81"/>
                                        </p:tgtEl>
                                      </p:cBhvr>
                                    </p:animEffect>
                                  </p:childTnLst>
                                </p:cTn>
                              </p:par>
                            </p:childTnLst>
                          </p:cTn>
                        </p:par>
                        <p:par>
                          <p:cTn id="140" fill="hold">
                            <p:stCondLst>
                              <p:cond delay="6800"/>
                            </p:stCondLst>
                            <p:childTnLst>
                              <p:par>
                                <p:cTn id="141" presetID="10" presetClass="entr" presetSubtype="0" fill="hold" grpId="0" nodeType="afterEffect">
                                  <p:stCondLst>
                                    <p:cond delay="0"/>
                                  </p:stCondLst>
                                  <p:childTnLst>
                                    <p:set>
                                      <p:cBhvr>
                                        <p:cTn id="142" dur="1" fill="hold">
                                          <p:stCondLst>
                                            <p:cond delay="0"/>
                                          </p:stCondLst>
                                        </p:cTn>
                                        <p:tgtEl>
                                          <p:spTgt spid="84"/>
                                        </p:tgtEl>
                                        <p:attrNameLst>
                                          <p:attrName>style.visibility</p:attrName>
                                        </p:attrNameLst>
                                      </p:cBhvr>
                                      <p:to>
                                        <p:strVal val="visible"/>
                                      </p:to>
                                    </p:set>
                                    <p:animEffect transition="in" filter="fade">
                                      <p:cBhvr>
                                        <p:cTn id="143" dur="200"/>
                                        <p:tgtEl>
                                          <p:spTgt spid="84"/>
                                        </p:tgtEl>
                                      </p:cBhvr>
                                    </p:animEffect>
                                  </p:childTnLst>
                                </p:cTn>
                              </p:par>
                            </p:childTnLst>
                          </p:cTn>
                        </p:par>
                        <p:par>
                          <p:cTn id="144" fill="hold">
                            <p:stCondLst>
                              <p:cond delay="7000"/>
                            </p:stCondLst>
                            <p:childTnLst>
                              <p:par>
                                <p:cTn id="145" presetID="10" presetClass="entr" presetSubtype="0" fill="hold" grpId="0" nodeType="afterEffect">
                                  <p:stCondLst>
                                    <p:cond delay="0"/>
                                  </p:stCondLst>
                                  <p:childTnLst>
                                    <p:set>
                                      <p:cBhvr>
                                        <p:cTn id="146" dur="1" fill="hold">
                                          <p:stCondLst>
                                            <p:cond delay="0"/>
                                          </p:stCondLst>
                                        </p:cTn>
                                        <p:tgtEl>
                                          <p:spTgt spid="85"/>
                                        </p:tgtEl>
                                        <p:attrNameLst>
                                          <p:attrName>style.visibility</p:attrName>
                                        </p:attrNameLst>
                                      </p:cBhvr>
                                      <p:to>
                                        <p:strVal val="visible"/>
                                      </p:to>
                                    </p:set>
                                    <p:animEffect transition="in" filter="fade">
                                      <p:cBhvr>
                                        <p:cTn id="147" dur="200"/>
                                        <p:tgtEl>
                                          <p:spTgt spid="85"/>
                                        </p:tgtEl>
                                      </p:cBhvr>
                                    </p:animEffect>
                                  </p:childTnLst>
                                </p:cTn>
                              </p:par>
                            </p:childTnLst>
                          </p:cTn>
                        </p:par>
                        <p:par>
                          <p:cTn id="148" fill="hold">
                            <p:stCondLst>
                              <p:cond delay="7200"/>
                            </p:stCondLst>
                            <p:childTnLst>
                              <p:par>
                                <p:cTn id="149" presetID="10" presetClass="entr" presetSubtype="0" fill="hold" grpId="0" nodeType="afterEffect">
                                  <p:stCondLst>
                                    <p:cond delay="0"/>
                                  </p:stCondLst>
                                  <p:childTnLst>
                                    <p:set>
                                      <p:cBhvr>
                                        <p:cTn id="150" dur="1" fill="hold">
                                          <p:stCondLst>
                                            <p:cond delay="0"/>
                                          </p:stCondLst>
                                        </p:cTn>
                                        <p:tgtEl>
                                          <p:spTgt spid="86"/>
                                        </p:tgtEl>
                                        <p:attrNameLst>
                                          <p:attrName>style.visibility</p:attrName>
                                        </p:attrNameLst>
                                      </p:cBhvr>
                                      <p:to>
                                        <p:strVal val="visible"/>
                                      </p:to>
                                    </p:set>
                                    <p:animEffect transition="in" filter="fade">
                                      <p:cBhvr>
                                        <p:cTn id="151" dur="200"/>
                                        <p:tgtEl>
                                          <p:spTgt spid="86"/>
                                        </p:tgtEl>
                                      </p:cBhvr>
                                    </p:animEffect>
                                  </p:childTnLst>
                                </p:cTn>
                              </p:par>
                            </p:childTnLst>
                          </p:cTn>
                        </p:par>
                        <p:par>
                          <p:cTn id="152" fill="hold">
                            <p:stCondLst>
                              <p:cond delay="7400"/>
                            </p:stCondLst>
                            <p:childTnLst>
                              <p:par>
                                <p:cTn id="153" presetID="10" presetClass="entr" presetSubtype="0" fill="hold" grpId="0" nodeType="afterEffect">
                                  <p:stCondLst>
                                    <p:cond delay="0"/>
                                  </p:stCondLst>
                                  <p:childTnLst>
                                    <p:set>
                                      <p:cBhvr>
                                        <p:cTn id="154" dur="1" fill="hold">
                                          <p:stCondLst>
                                            <p:cond delay="0"/>
                                          </p:stCondLst>
                                        </p:cTn>
                                        <p:tgtEl>
                                          <p:spTgt spid="87"/>
                                        </p:tgtEl>
                                        <p:attrNameLst>
                                          <p:attrName>style.visibility</p:attrName>
                                        </p:attrNameLst>
                                      </p:cBhvr>
                                      <p:to>
                                        <p:strVal val="visible"/>
                                      </p:to>
                                    </p:set>
                                    <p:animEffect transition="in" filter="fade">
                                      <p:cBhvr>
                                        <p:cTn id="155" dur="200"/>
                                        <p:tgtEl>
                                          <p:spTgt spid="87"/>
                                        </p:tgtEl>
                                      </p:cBhvr>
                                    </p:animEffect>
                                  </p:childTnLst>
                                </p:cTn>
                              </p:par>
                            </p:childTnLst>
                          </p:cTn>
                        </p:par>
                        <p:par>
                          <p:cTn id="156" fill="hold">
                            <p:stCondLst>
                              <p:cond delay="7600"/>
                            </p:stCondLst>
                            <p:childTnLst>
                              <p:par>
                                <p:cTn id="157" presetID="10" presetClass="entr" presetSubtype="0" fill="hold" grpId="0" nodeType="afterEffect">
                                  <p:stCondLst>
                                    <p:cond delay="0"/>
                                  </p:stCondLst>
                                  <p:childTnLst>
                                    <p:set>
                                      <p:cBhvr>
                                        <p:cTn id="158" dur="1" fill="hold">
                                          <p:stCondLst>
                                            <p:cond delay="0"/>
                                          </p:stCondLst>
                                        </p:cTn>
                                        <p:tgtEl>
                                          <p:spTgt spid="88"/>
                                        </p:tgtEl>
                                        <p:attrNameLst>
                                          <p:attrName>style.visibility</p:attrName>
                                        </p:attrNameLst>
                                      </p:cBhvr>
                                      <p:to>
                                        <p:strVal val="visible"/>
                                      </p:to>
                                    </p:set>
                                    <p:animEffect transition="in" filter="fade">
                                      <p:cBhvr>
                                        <p:cTn id="159" dur="200"/>
                                        <p:tgtEl>
                                          <p:spTgt spid="88"/>
                                        </p:tgtEl>
                                      </p:cBhvr>
                                    </p:animEffect>
                                  </p:childTnLst>
                                </p:cTn>
                              </p:par>
                            </p:childTnLst>
                          </p:cTn>
                        </p:par>
                      </p:childTnLst>
                    </p:cTn>
                  </p:par>
                  <p:par>
                    <p:cTn id="160" fill="hold">
                      <p:stCondLst>
                        <p:cond delay="indefinite"/>
                      </p:stCondLst>
                      <p:childTnLst>
                        <p:par>
                          <p:cTn id="161" fill="hold">
                            <p:stCondLst>
                              <p:cond delay="0"/>
                            </p:stCondLst>
                            <p:childTnLst>
                              <p:par>
                                <p:cTn id="162" presetID="3" presetClass="emph" presetSubtype="10" fill="hold" grpId="1" nodeType="clickEffect">
                                  <p:stCondLst>
                                    <p:cond delay="0"/>
                                  </p:stCondLst>
                                  <p:childTnLst>
                                    <p:animClr clrSpc="hsl" dir="ccw">
                                      <p:cBhvr override="childStyle">
                                        <p:cTn id="163" dur="500" fill="hold"/>
                                        <p:tgtEl>
                                          <p:spTgt spid="21"/>
                                        </p:tgtEl>
                                        <p:attrNameLst>
                                          <p:attrName>style.color</p:attrName>
                                        </p:attrNameLst>
                                      </p:cBhvr>
                                      <p:to>
                                        <a:srgbClr val="CD88E0"/>
                                      </p:to>
                                    </p:animClr>
                                  </p:childTnLst>
                                </p:cTn>
                              </p:par>
                              <p:par>
                                <p:cTn id="164" presetID="3" presetClass="emph" presetSubtype="10" fill="hold" grpId="1" nodeType="withEffect">
                                  <p:stCondLst>
                                    <p:cond delay="0"/>
                                  </p:stCondLst>
                                  <p:childTnLst>
                                    <p:animClr clrSpc="hsl" dir="ccw">
                                      <p:cBhvr override="childStyle">
                                        <p:cTn id="165" dur="500" fill="hold"/>
                                        <p:tgtEl>
                                          <p:spTgt spid="38"/>
                                        </p:tgtEl>
                                        <p:attrNameLst>
                                          <p:attrName>style.color</p:attrName>
                                        </p:attrNameLst>
                                      </p:cBhvr>
                                      <p:to>
                                        <a:srgbClr val="CD88E0"/>
                                      </p:to>
                                    </p:animClr>
                                  </p:childTnLst>
                                </p:cTn>
                              </p:par>
                              <p:par>
                                <p:cTn id="166" presetID="3" presetClass="emph" presetSubtype="10" fill="hold" grpId="1" nodeType="withEffect">
                                  <p:stCondLst>
                                    <p:cond delay="0"/>
                                  </p:stCondLst>
                                  <p:childTnLst>
                                    <p:animClr clrSpc="hsl" dir="ccw">
                                      <p:cBhvr override="childStyle">
                                        <p:cTn id="167" dur="500" fill="hold"/>
                                        <p:tgtEl>
                                          <p:spTgt spid="12"/>
                                        </p:tgtEl>
                                        <p:attrNameLst>
                                          <p:attrName>style.color</p:attrName>
                                        </p:attrNameLst>
                                      </p:cBhvr>
                                      <p:to>
                                        <a:srgbClr val="CD88E0"/>
                                      </p:to>
                                    </p:animClr>
                                  </p:childTnLst>
                                </p:cTn>
                              </p:par>
                              <p:par>
                                <p:cTn id="168" presetID="3" presetClass="emph" presetSubtype="10" fill="hold" grpId="1" nodeType="withEffect">
                                  <p:stCondLst>
                                    <p:cond delay="0"/>
                                  </p:stCondLst>
                                  <p:childTnLst>
                                    <p:animClr clrSpc="hsl" dir="ccw">
                                      <p:cBhvr override="childStyle">
                                        <p:cTn id="169" dur="500" fill="hold"/>
                                        <p:tgtEl>
                                          <p:spTgt spid="13"/>
                                        </p:tgtEl>
                                        <p:attrNameLst>
                                          <p:attrName>style.color</p:attrName>
                                        </p:attrNameLst>
                                      </p:cBhvr>
                                      <p:to>
                                        <a:srgbClr val="CD88E0"/>
                                      </p:to>
                                    </p:animClr>
                                  </p:childTnLst>
                                </p:cTn>
                              </p:par>
                              <p:par>
                                <p:cTn id="170" presetID="3" presetClass="emph" presetSubtype="10" fill="hold" grpId="1" nodeType="withEffect">
                                  <p:stCondLst>
                                    <p:cond delay="0"/>
                                  </p:stCondLst>
                                  <p:childTnLst>
                                    <p:animClr clrSpc="hsl" dir="ccw">
                                      <p:cBhvr override="childStyle">
                                        <p:cTn id="171" dur="500" fill="hold"/>
                                        <p:tgtEl>
                                          <p:spTgt spid="15"/>
                                        </p:tgtEl>
                                        <p:attrNameLst>
                                          <p:attrName>style.color</p:attrName>
                                        </p:attrNameLst>
                                      </p:cBhvr>
                                      <p:to>
                                        <a:srgbClr val="CD88E0"/>
                                      </p:to>
                                    </p:animClr>
                                  </p:childTnLst>
                                </p:cTn>
                              </p:par>
                              <p:par>
                                <p:cTn id="172" presetID="3" presetClass="emph" presetSubtype="10" fill="hold" grpId="1" nodeType="withEffect">
                                  <p:stCondLst>
                                    <p:cond delay="0"/>
                                  </p:stCondLst>
                                  <p:childTnLst>
                                    <p:animClr clrSpc="hsl" dir="ccw">
                                      <p:cBhvr override="childStyle">
                                        <p:cTn id="173" dur="500" fill="hold"/>
                                        <p:tgtEl>
                                          <p:spTgt spid="16"/>
                                        </p:tgtEl>
                                        <p:attrNameLst>
                                          <p:attrName>style.color</p:attrName>
                                        </p:attrNameLst>
                                      </p:cBhvr>
                                      <p:to>
                                        <a:srgbClr val="CD88E0"/>
                                      </p:to>
                                    </p:animClr>
                                  </p:childTnLst>
                                </p:cTn>
                              </p:par>
                              <p:par>
                                <p:cTn id="174" presetID="3" presetClass="emph" presetSubtype="10" fill="hold" grpId="1" nodeType="withEffect">
                                  <p:stCondLst>
                                    <p:cond delay="0"/>
                                  </p:stCondLst>
                                  <p:childTnLst>
                                    <p:animClr clrSpc="hsl" dir="ccw">
                                      <p:cBhvr override="childStyle">
                                        <p:cTn id="175" dur="500" fill="hold"/>
                                        <p:tgtEl>
                                          <p:spTgt spid="17"/>
                                        </p:tgtEl>
                                        <p:attrNameLst>
                                          <p:attrName>style.color</p:attrName>
                                        </p:attrNameLst>
                                      </p:cBhvr>
                                      <p:to>
                                        <a:srgbClr val="CD88E0"/>
                                      </p:to>
                                    </p:animClr>
                                  </p:childTnLst>
                                </p:cTn>
                              </p:par>
                              <p:par>
                                <p:cTn id="176" presetID="3" presetClass="emph" presetSubtype="10" fill="hold" grpId="1" nodeType="withEffect">
                                  <p:stCondLst>
                                    <p:cond delay="0"/>
                                  </p:stCondLst>
                                  <p:childTnLst>
                                    <p:animClr clrSpc="hsl" dir="ccw">
                                      <p:cBhvr override="childStyle">
                                        <p:cTn id="177" dur="500" fill="hold"/>
                                        <p:tgtEl>
                                          <p:spTgt spid="18"/>
                                        </p:tgtEl>
                                        <p:attrNameLst>
                                          <p:attrName>style.color</p:attrName>
                                        </p:attrNameLst>
                                      </p:cBhvr>
                                      <p:to>
                                        <a:srgbClr val="CD88E0"/>
                                      </p:to>
                                    </p:animClr>
                                  </p:childTnLst>
                                </p:cTn>
                              </p:par>
                              <p:par>
                                <p:cTn id="178" presetID="3" presetClass="emph" presetSubtype="10" fill="hold" grpId="1" nodeType="withEffect">
                                  <p:stCondLst>
                                    <p:cond delay="0"/>
                                  </p:stCondLst>
                                  <p:childTnLst>
                                    <p:animClr clrSpc="hsl" dir="ccw">
                                      <p:cBhvr override="childStyle">
                                        <p:cTn id="179" dur="500" fill="hold"/>
                                        <p:tgtEl>
                                          <p:spTgt spid="19"/>
                                        </p:tgtEl>
                                        <p:attrNameLst>
                                          <p:attrName>style.color</p:attrName>
                                        </p:attrNameLst>
                                      </p:cBhvr>
                                      <p:to>
                                        <a:srgbClr val="CD88E0"/>
                                      </p:to>
                                    </p:animClr>
                                  </p:childTnLst>
                                </p:cTn>
                              </p:par>
                              <p:par>
                                <p:cTn id="180" presetID="3" presetClass="emph" presetSubtype="10" fill="hold" grpId="1" nodeType="withEffect">
                                  <p:stCondLst>
                                    <p:cond delay="0"/>
                                  </p:stCondLst>
                                  <p:childTnLst>
                                    <p:animClr clrSpc="hsl" dir="ccw">
                                      <p:cBhvr override="childStyle">
                                        <p:cTn id="181" dur="500" fill="hold"/>
                                        <p:tgtEl>
                                          <p:spTgt spid="20"/>
                                        </p:tgtEl>
                                        <p:attrNameLst>
                                          <p:attrName>style.color</p:attrName>
                                        </p:attrNameLst>
                                      </p:cBhvr>
                                      <p:to>
                                        <a:srgbClr val="CD88E0"/>
                                      </p:to>
                                    </p:animClr>
                                  </p:childTnLst>
                                </p:cTn>
                              </p:par>
                              <p:par>
                                <p:cTn id="182" presetID="3" presetClass="emph" presetSubtype="10" fill="hold" grpId="1" nodeType="withEffect">
                                  <p:stCondLst>
                                    <p:cond delay="0"/>
                                  </p:stCondLst>
                                  <p:childTnLst>
                                    <p:animClr clrSpc="hsl" dir="ccw">
                                      <p:cBhvr override="childStyle">
                                        <p:cTn id="183" dur="500" fill="hold"/>
                                        <p:tgtEl>
                                          <p:spTgt spid="22"/>
                                        </p:tgtEl>
                                        <p:attrNameLst>
                                          <p:attrName>style.color</p:attrName>
                                        </p:attrNameLst>
                                      </p:cBhvr>
                                      <p:to>
                                        <a:srgbClr val="CD88E0"/>
                                      </p:to>
                                    </p:animClr>
                                  </p:childTnLst>
                                </p:cTn>
                              </p:par>
                              <p:par>
                                <p:cTn id="184" presetID="3" presetClass="emph" presetSubtype="10" fill="hold" grpId="1" nodeType="withEffect">
                                  <p:stCondLst>
                                    <p:cond delay="0"/>
                                  </p:stCondLst>
                                  <p:childTnLst>
                                    <p:animClr clrSpc="hsl" dir="ccw">
                                      <p:cBhvr override="childStyle">
                                        <p:cTn id="185" dur="500" fill="hold"/>
                                        <p:tgtEl>
                                          <p:spTgt spid="23"/>
                                        </p:tgtEl>
                                        <p:attrNameLst>
                                          <p:attrName>style.color</p:attrName>
                                        </p:attrNameLst>
                                      </p:cBhvr>
                                      <p:to>
                                        <a:srgbClr val="CD88E0"/>
                                      </p:to>
                                    </p:animClr>
                                  </p:childTnLst>
                                </p:cTn>
                              </p:par>
                              <p:par>
                                <p:cTn id="186" presetID="3" presetClass="emph" presetSubtype="10" fill="hold" grpId="1" nodeType="withEffect">
                                  <p:stCondLst>
                                    <p:cond delay="0"/>
                                  </p:stCondLst>
                                  <p:childTnLst>
                                    <p:animClr clrSpc="hsl" dir="ccw">
                                      <p:cBhvr override="childStyle">
                                        <p:cTn id="187" dur="500" fill="hold"/>
                                        <p:tgtEl>
                                          <p:spTgt spid="24"/>
                                        </p:tgtEl>
                                        <p:attrNameLst>
                                          <p:attrName>style.color</p:attrName>
                                        </p:attrNameLst>
                                      </p:cBhvr>
                                      <p:to>
                                        <a:srgbClr val="CD88E0"/>
                                      </p:to>
                                    </p:animClr>
                                  </p:childTnLst>
                                </p:cTn>
                              </p:par>
                              <p:par>
                                <p:cTn id="188" presetID="3" presetClass="emph" presetSubtype="10" fill="hold" grpId="1" nodeType="withEffect">
                                  <p:stCondLst>
                                    <p:cond delay="0"/>
                                  </p:stCondLst>
                                  <p:childTnLst>
                                    <p:animClr clrSpc="hsl" dir="ccw">
                                      <p:cBhvr override="childStyle">
                                        <p:cTn id="189" dur="500" fill="hold"/>
                                        <p:tgtEl>
                                          <p:spTgt spid="26"/>
                                        </p:tgtEl>
                                        <p:attrNameLst>
                                          <p:attrName>style.color</p:attrName>
                                        </p:attrNameLst>
                                      </p:cBhvr>
                                      <p:to>
                                        <a:srgbClr val="CD88E0"/>
                                      </p:to>
                                    </p:animClr>
                                  </p:childTnLst>
                                </p:cTn>
                              </p:par>
                              <p:par>
                                <p:cTn id="190" presetID="3" presetClass="emph" presetSubtype="10" fill="hold" grpId="1" nodeType="withEffect">
                                  <p:stCondLst>
                                    <p:cond delay="0"/>
                                  </p:stCondLst>
                                  <p:childTnLst>
                                    <p:animClr clrSpc="hsl" dir="ccw">
                                      <p:cBhvr override="childStyle">
                                        <p:cTn id="191" dur="500" fill="hold"/>
                                        <p:tgtEl>
                                          <p:spTgt spid="27"/>
                                        </p:tgtEl>
                                        <p:attrNameLst>
                                          <p:attrName>style.color</p:attrName>
                                        </p:attrNameLst>
                                      </p:cBhvr>
                                      <p:to>
                                        <a:srgbClr val="CD88E0"/>
                                      </p:to>
                                    </p:animClr>
                                  </p:childTnLst>
                                </p:cTn>
                              </p:par>
                              <p:par>
                                <p:cTn id="192" presetID="3" presetClass="emph" presetSubtype="10" fill="hold" grpId="1" nodeType="withEffect">
                                  <p:stCondLst>
                                    <p:cond delay="0"/>
                                  </p:stCondLst>
                                  <p:childTnLst>
                                    <p:animClr clrSpc="hsl" dir="ccw">
                                      <p:cBhvr override="childStyle">
                                        <p:cTn id="193" dur="500" fill="hold"/>
                                        <p:tgtEl>
                                          <p:spTgt spid="28"/>
                                        </p:tgtEl>
                                        <p:attrNameLst>
                                          <p:attrName>style.color</p:attrName>
                                        </p:attrNameLst>
                                      </p:cBhvr>
                                      <p:to>
                                        <a:srgbClr val="CD88E0"/>
                                      </p:to>
                                    </p:animClr>
                                  </p:childTnLst>
                                </p:cTn>
                              </p:par>
                              <p:par>
                                <p:cTn id="194" presetID="3" presetClass="emph" presetSubtype="10" fill="hold" grpId="1" nodeType="withEffect">
                                  <p:stCondLst>
                                    <p:cond delay="0"/>
                                  </p:stCondLst>
                                  <p:childTnLst>
                                    <p:animClr clrSpc="hsl" dir="ccw">
                                      <p:cBhvr override="childStyle">
                                        <p:cTn id="195" dur="500" fill="hold"/>
                                        <p:tgtEl>
                                          <p:spTgt spid="30"/>
                                        </p:tgtEl>
                                        <p:attrNameLst>
                                          <p:attrName>style.color</p:attrName>
                                        </p:attrNameLst>
                                      </p:cBhvr>
                                      <p:to>
                                        <a:srgbClr val="CD88E0"/>
                                      </p:to>
                                    </p:animClr>
                                  </p:childTnLst>
                                </p:cTn>
                              </p:par>
                              <p:par>
                                <p:cTn id="196" presetID="3" presetClass="emph" presetSubtype="10" fill="hold" grpId="1" nodeType="withEffect">
                                  <p:stCondLst>
                                    <p:cond delay="0"/>
                                  </p:stCondLst>
                                  <p:childTnLst>
                                    <p:animClr clrSpc="hsl" dir="ccw">
                                      <p:cBhvr override="childStyle">
                                        <p:cTn id="197" dur="500" fill="hold"/>
                                        <p:tgtEl>
                                          <p:spTgt spid="31"/>
                                        </p:tgtEl>
                                        <p:attrNameLst>
                                          <p:attrName>style.color</p:attrName>
                                        </p:attrNameLst>
                                      </p:cBhvr>
                                      <p:to>
                                        <a:srgbClr val="CD88E0"/>
                                      </p:to>
                                    </p:animClr>
                                  </p:childTnLst>
                                </p:cTn>
                              </p:par>
                              <p:par>
                                <p:cTn id="198" presetID="3" presetClass="emph" presetSubtype="10" fill="hold" grpId="1" nodeType="withEffect">
                                  <p:stCondLst>
                                    <p:cond delay="0"/>
                                  </p:stCondLst>
                                  <p:childTnLst>
                                    <p:animClr clrSpc="hsl" dir="ccw">
                                      <p:cBhvr override="childStyle">
                                        <p:cTn id="199" dur="500" fill="hold"/>
                                        <p:tgtEl>
                                          <p:spTgt spid="33"/>
                                        </p:tgtEl>
                                        <p:attrNameLst>
                                          <p:attrName>style.color</p:attrName>
                                        </p:attrNameLst>
                                      </p:cBhvr>
                                      <p:to>
                                        <a:srgbClr val="CD88E0"/>
                                      </p:to>
                                    </p:animClr>
                                  </p:childTnLst>
                                </p:cTn>
                              </p:par>
                              <p:par>
                                <p:cTn id="200" presetID="3" presetClass="emph" presetSubtype="10" fill="hold" grpId="1" nodeType="withEffect">
                                  <p:stCondLst>
                                    <p:cond delay="0"/>
                                  </p:stCondLst>
                                  <p:childTnLst>
                                    <p:animClr clrSpc="hsl" dir="ccw">
                                      <p:cBhvr override="childStyle">
                                        <p:cTn id="201" dur="500" fill="hold"/>
                                        <p:tgtEl>
                                          <p:spTgt spid="36"/>
                                        </p:tgtEl>
                                        <p:attrNameLst>
                                          <p:attrName>style.color</p:attrName>
                                        </p:attrNameLst>
                                      </p:cBhvr>
                                      <p:to>
                                        <a:srgbClr val="CD88E0"/>
                                      </p:to>
                                    </p:animClr>
                                  </p:childTnLst>
                                </p:cTn>
                              </p:par>
                              <p:par>
                                <p:cTn id="202" presetID="3" presetClass="emph" presetSubtype="10" fill="hold" grpId="1" nodeType="withEffect">
                                  <p:stCondLst>
                                    <p:cond delay="0"/>
                                  </p:stCondLst>
                                  <p:childTnLst>
                                    <p:animClr clrSpc="hsl" dir="ccw">
                                      <p:cBhvr override="childStyle">
                                        <p:cTn id="203" dur="500" fill="hold"/>
                                        <p:tgtEl>
                                          <p:spTgt spid="39"/>
                                        </p:tgtEl>
                                        <p:attrNameLst>
                                          <p:attrName>style.color</p:attrName>
                                        </p:attrNameLst>
                                      </p:cBhvr>
                                      <p:to>
                                        <a:srgbClr val="CD88E0"/>
                                      </p:to>
                                    </p:animClr>
                                  </p:childTnLst>
                                </p:cTn>
                              </p:par>
                              <p:par>
                                <p:cTn id="204" presetID="3" presetClass="emph" presetSubtype="10" fill="hold" grpId="1" nodeType="withEffect">
                                  <p:stCondLst>
                                    <p:cond delay="0"/>
                                  </p:stCondLst>
                                  <p:childTnLst>
                                    <p:animClr clrSpc="hsl" dir="ccw">
                                      <p:cBhvr override="childStyle">
                                        <p:cTn id="205" dur="500" fill="hold"/>
                                        <p:tgtEl>
                                          <p:spTgt spid="40"/>
                                        </p:tgtEl>
                                        <p:attrNameLst>
                                          <p:attrName>style.color</p:attrName>
                                        </p:attrNameLst>
                                      </p:cBhvr>
                                      <p:to>
                                        <a:srgbClr val="CD88E0"/>
                                      </p:to>
                                    </p:animClr>
                                  </p:childTnLst>
                                </p:cTn>
                              </p:par>
                              <p:par>
                                <p:cTn id="206" presetID="3" presetClass="emph" presetSubtype="10" fill="hold" grpId="1" nodeType="withEffect">
                                  <p:stCondLst>
                                    <p:cond delay="0"/>
                                  </p:stCondLst>
                                  <p:childTnLst>
                                    <p:animClr clrSpc="hsl" dir="ccw">
                                      <p:cBhvr override="childStyle">
                                        <p:cTn id="207" dur="500" fill="hold"/>
                                        <p:tgtEl>
                                          <p:spTgt spid="41"/>
                                        </p:tgtEl>
                                        <p:attrNameLst>
                                          <p:attrName>style.color</p:attrName>
                                        </p:attrNameLst>
                                      </p:cBhvr>
                                      <p:to>
                                        <a:srgbClr val="CD88E0"/>
                                      </p:to>
                                    </p:animClr>
                                  </p:childTnLst>
                                </p:cTn>
                              </p:par>
                              <p:par>
                                <p:cTn id="208" presetID="3" presetClass="emph" presetSubtype="10" fill="hold" grpId="1" nodeType="withEffect">
                                  <p:stCondLst>
                                    <p:cond delay="0"/>
                                  </p:stCondLst>
                                  <p:childTnLst>
                                    <p:animClr clrSpc="hsl" dir="ccw">
                                      <p:cBhvr override="childStyle">
                                        <p:cTn id="209" dur="500" fill="hold"/>
                                        <p:tgtEl>
                                          <p:spTgt spid="42"/>
                                        </p:tgtEl>
                                        <p:attrNameLst>
                                          <p:attrName>style.color</p:attrName>
                                        </p:attrNameLst>
                                      </p:cBhvr>
                                      <p:to>
                                        <a:srgbClr val="CD88E0"/>
                                      </p:to>
                                    </p:animClr>
                                  </p:childTnLst>
                                </p:cTn>
                              </p:par>
                              <p:par>
                                <p:cTn id="210" presetID="3" presetClass="emph" presetSubtype="10" fill="hold" grpId="1" nodeType="withEffect">
                                  <p:stCondLst>
                                    <p:cond delay="0"/>
                                  </p:stCondLst>
                                  <p:childTnLst>
                                    <p:animClr clrSpc="hsl" dir="ccw">
                                      <p:cBhvr override="childStyle">
                                        <p:cTn id="211" dur="500" fill="hold"/>
                                        <p:tgtEl>
                                          <p:spTgt spid="43"/>
                                        </p:tgtEl>
                                        <p:attrNameLst>
                                          <p:attrName>style.color</p:attrName>
                                        </p:attrNameLst>
                                      </p:cBhvr>
                                      <p:to>
                                        <a:srgbClr val="CD88E0"/>
                                      </p:to>
                                    </p:animClr>
                                  </p:childTnLst>
                                </p:cTn>
                              </p:par>
                              <p:par>
                                <p:cTn id="212" presetID="3" presetClass="emph" presetSubtype="10" fill="hold" grpId="1" nodeType="withEffect">
                                  <p:stCondLst>
                                    <p:cond delay="0"/>
                                  </p:stCondLst>
                                  <p:childTnLst>
                                    <p:animClr clrSpc="hsl" dir="ccw">
                                      <p:cBhvr override="childStyle">
                                        <p:cTn id="213" dur="500" fill="hold"/>
                                        <p:tgtEl>
                                          <p:spTgt spid="44"/>
                                        </p:tgtEl>
                                        <p:attrNameLst>
                                          <p:attrName>style.color</p:attrName>
                                        </p:attrNameLst>
                                      </p:cBhvr>
                                      <p:to>
                                        <a:srgbClr val="CD88E0"/>
                                      </p:to>
                                    </p:animClr>
                                  </p:childTnLst>
                                </p:cTn>
                              </p:par>
                              <p:par>
                                <p:cTn id="214" presetID="3" presetClass="emph" presetSubtype="10" fill="hold" grpId="1" nodeType="withEffect">
                                  <p:stCondLst>
                                    <p:cond delay="0"/>
                                  </p:stCondLst>
                                  <p:childTnLst>
                                    <p:animClr clrSpc="hsl" dir="ccw">
                                      <p:cBhvr override="childStyle">
                                        <p:cTn id="215" dur="500" fill="hold"/>
                                        <p:tgtEl>
                                          <p:spTgt spid="45"/>
                                        </p:tgtEl>
                                        <p:attrNameLst>
                                          <p:attrName>style.color</p:attrName>
                                        </p:attrNameLst>
                                      </p:cBhvr>
                                      <p:to>
                                        <a:srgbClr val="CD88E0"/>
                                      </p:to>
                                    </p:animClr>
                                  </p:childTnLst>
                                </p:cTn>
                              </p:par>
                              <p:par>
                                <p:cTn id="216" presetID="3" presetClass="emph" presetSubtype="10" fill="hold" grpId="1" nodeType="withEffect">
                                  <p:stCondLst>
                                    <p:cond delay="0"/>
                                  </p:stCondLst>
                                  <p:childTnLst>
                                    <p:animClr clrSpc="hsl" dir="ccw">
                                      <p:cBhvr override="childStyle">
                                        <p:cTn id="217" dur="500" fill="hold"/>
                                        <p:tgtEl>
                                          <p:spTgt spid="73"/>
                                        </p:tgtEl>
                                        <p:attrNameLst>
                                          <p:attrName>style.color</p:attrName>
                                        </p:attrNameLst>
                                      </p:cBhvr>
                                      <p:to>
                                        <a:srgbClr val="CD88E0"/>
                                      </p:to>
                                    </p:animClr>
                                  </p:childTnLst>
                                </p:cTn>
                              </p:par>
                              <p:par>
                                <p:cTn id="218" presetID="3" presetClass="emph" presetSubtype="10" fill="hold" grpId="1" nodeType="withEffect">
                                  <p:stCondLst>
                                    <p:cond delay="0"/>
                                  </p:stCondLst>
                                  <p:childTnLst>
                                    <p:animClr clrSpc="hsl" dir="ccw">
                                      <p:cBhvr override="childStyle">
                                        <p:cTn id="219" dur="500" fill="hold"/>
                                        <p:tgtEl>
                                          <p:spTgt spid="74"/>
                                        </p:tgtEl>
                                        <p:attrNameLst>
                                          <p:attrName>style.color</p:attrName>
                                        </p:attrNameLst>
                                      </p:cBhvr>
                                      <p:to>
                                        <a:srgbClr val="CD88E0"/>
                                      </p:to>
                                    </p:animClr>
                                  </p:childTnLst>
                                </p:cTn>
                              </p:par>
                              <p:par>
                                <p:cTn id="220" presetID="3" presetClass="emph" presetSubtype="10" fill="hold" grpId="1" nodeType="withEffect">
                                  <p:stCondLst>
                                    <p:cond delay="0"/>
                                  </p:stCondLst>
                                  <p:childTnLst>
                                    <p:animClr clrSpc="hsl" dir="ccw">
                                      <p:cBhvr override="childStyle">
                                        <p:cTn id="221" dur="500" fill="hold"/>
                                        <p:tgtEl>
                                          <p:spTgt spid="75"/>
                                        </p:tgtEl>
                                        <p:attrNameLst>
                                          <p:attrName>style.color</p:attrName>
                                        </p:attrNameLst>
                                      </p:cBhvr>
                                      <p:to>
                                        <a:srgbClr val="CD88E0"/>
                                      </p:to>
                                    </p:animClr>
                                  </p:childTnLst>
                                </p:cTn>
                              </p:par>
                              <p:par>
                                <p:cTn id="222" presetID="3" presetClass="emph" presetSubtype="10" fill="hold" grpId="1" nodeType="withEffect">
                                  <p:stCondLst>
                                    <p:cond delay="0"/>
                                  </p:stCondLst>
                                  <p:childTnLst>
                                    <p:animClr clrSpc="hsl" dir="ccw">
                                      <p:cBhvr override="childStyle">
                                        <p:cTn id="223" dur="500" fill="hold"/>
                                        <p:tgtEl>
                                          <p:spTgt spid="76"/>
                                        </p:tgtEl>
                                        <p:attrNameLst>
                                          <p:attrName>style.color</p:attrName>
                                        </p:attrNameLst>
                                      </p:cBhvr>
                                      <p:to>
                                        <a:srgbClr val="CD88E0"/>
                                      </p:to>
                                    </p:animClr>
                                  </p:childTnLst>
                                </p:cTn>
                              </p:par>
                              <p:par>
                                <p:cTn id="224" presetID="3" presetClass="emph" presetSubtype="10" fill="hold" grpId="1" nodeType="withEffect">
                                  <p:stCondLst>
                                    <p:cond delay="0"/>
                                  </p:stCondLst>
                                  <p:childTnLst>
                                    <p:animClr clrSpc="hsl" dir="ccw">
                                      <p:cBhvr override="childStyle">
                                        <p:cTn id="225" dur="500" fill="hold"/>
                                        <p:tgtEl>
                                          <p:spTgt spid="77"/>
                                        </p:tgtEl>
                                        <p:attrNameLst>
                                          <p:attrName>style.color</p:attrName>
                                        </p:attrNameLst>
                                      </p:cBhvr>
                                      <p:to>
                                        <a:srgbClr val="CD88E0"/>
                                      </p:to>
                                    </p:animClr>
                                  </p:childTnLst>
                                </p:cTn>
                              </p:par>
                              <p:par>
                                <p:cTn id="226" presetID="3" presetClass="emph" presetSubtype="10" fill="hold" grpId="1" nodeType="withEffect">
                                  <p:stCondLst>
                                    <p:cond delay="0"/>
                                  </p:stCondLst>
                                  <p:childTnLst>
                                    <p:animClr clrSpc="hsl" dir="ccw">
                                      <p:cBhvr override="childStyle">
                                        <p:cTn id="227" dur="500" fill="hold"/>
                                        <p:tgtEl>
                                          <p:spTgt spid="80"/>
                                        </p:tgtEl>
                                        <p:attrNameLst>
                                          <p:attrName>style.color</p:attrName>
                                        </p:attrNameLst>
                                      </p:cBhvr>
                                      <p:to>
                                        <a:srgbClr val="CD88E0"/>
                                      </p:to>
                                    </p:animClr>
                                  </p:childTnLst>
                                </p:cTn>
                              </p:par>
                              <p:par>
                                <p:cTn id="228" presetID="3" presetClass="emph" presetSubtype="10" fill="hold" grpId="1" nodeType="withEffect">
                                  <p:stCondLst>
                                    <p:cond delay="0"/>
                                  </p:stCondLst>
                                  <p:childTnLst>
                                    <p:animClr clrSpc="hsl" dir="ccw">
                                      <p:cBhvr override="childStyle">
                                        <p:cTn id="229" dur="500" fill="hold"/>
                                        <p:tgtEl>
                                          <p:spTgt spid="81"/>
                                        </p:tgtEl>
                                        <p:attrNameLst>
                                          <p:attrName>style.color</p:attrName>
                                        </p:attrNameLst>
                                      </p:cBhvr>
                                      <p:to>
                                        <a:srgbClr val="CD88E0"/>
                                      </p:to>
                                    </p:animClr>
                                  </p:childTnLst>
                                </p:cTn>
                              </p:par>
                              <p:par>
                                <p:cTn id="230" presetID="3" presetClass="emph" presetSubtype="10" fill="hold" grpId="1" nodeType="withEffect">
                                  <p:stCondLst>
                                    <p:cond delay="0"/>
                                  </p:stCondLst>
                                  <p:childTnLst>
                                    <p:animClr clrSpc="hsl" dir="ccw">
                                      <p:cBhvr override="childStyle">
                                        <p:cTn id="231" dur="500" fill="hold"/>
                                        <p:tgtEl>
                                          <p:spTgt spid="84"/>
                                        </p:tgtEl>
                                        <p:attrNameLst>
                                          <p:attrName>style.color</p:attrName>
                                        </p:attrNameLst>
                                      </p:cBhvr>
                                      <p:to>
                                        <a:srgbClr val="CD88E0"/>
                                      </p:to>
                                    </p:animClr>
                                  </p:childTnLst>
                                </p:cTn>
                              </p:par>
                              <p:par>
                                <p:cTn id="232" presetID="3" presetClass="emph" presetSubtype="10" fill="hold" grpId="1" nodeType="withEffect">
                                  <p:stCondLst>
                                    <p:cond delay="0"/>
                                  </p:stCondLst>
                                  <p:childTnLst>
                                    <p:animClr clrSpc="hsl" dir="ccw">
                                      <p:cBhvr override="childStyle">
                                        <p:cTn id="233" dur="500" fill="hold"/>
                                        <p:tgtEl>
                                          <p:spTgt spid="85"/>
                                        </p:tgtEl>
                                        <p:attrNameLst>
                                          <p:attrName>style.color</p:attrName>
                                        </p:attrNameLst>
                                      </p:cBhvr>
                                      <p:to>
                                        <a:srgbClr val="CD88E0"/>
                                      </p:to>
                                    </p:animClr>
                                  </p:childTnLst>
                                </p:cTn>
                              </p:par>
                              <p:par>
                                <p:cTn id="234" presetID="3" presetClass="emph" presetSubtype="10" fill="hold" grpId="1" nodeType="withEffect">
                                  <p:stCondLst>
                                    <p:cond delay="0"/>
                                  </p:stCondLst>
                                  <p:childTnLst>
                                    <p:animClr clrSpc="hsl" dir="ccw">
                                      <p:cBhvr override="childStyle">
                                        <p:cTn id="235" dur="500" fill="hold"/>
                                        <p:tgtEl>
                                          <p:spTgt spid="86"/>
                                        </p:tgtEl>
                                        <p:attrNameLst>
                                          <p:attrName>style.color</p:attrName>
                                        </p:attrNameLst>
                                      </p:cBhvr>
                                      <p:to>
                                        <a:srgbClr val="CD88E0"/>
                                      </p:to>
                                    </p:animClr>
                                  </p:childTnLst>
                                </p:cTn>
                              </p:par>
                              <p:par>
                                <p:cTn id="236" presetID="3" presetClass="emph" presetSubtype="10" fill="hold" grpId="1" nodeType="withEffect">
                                  <p:stCondLst>
                                    <p:cond delay="0"/>
                                  </p:stCondLst>
                                  <p:childTnLst>
                                    <p:animClr clrSpc="hsl" dir="ccw">
                                      <p:cBhvr override="childStyle">
                                        <p:cTn id="237" dur="500" fill="hold"/>
                                        <p:tgtEl>
                                          <p:spTgt spid="87"/>
                                        </p:tgtEl>
                                        <p:attrNameLst>
                                          <p:attrName>style.color</p:attrName>
                                        </p:attrNameLst>
                                      </p:cBhvr>
                                      <p:to>
                                        <a:srgbClr val="CD88E0"/>
                                      </p:to>
                                    </p:animClr>
                                  </p:childTnLst>
                                </p:cTn>
                              </p:par>
                              <p:par>
                                <p:cTn id="238" presetID="3" presetClass="emph" presetSubtype="10" fill="hold" grpId="1" nodeType="withEffect">
                                  <p:stCondLst>
                                    <p:cond delay="0"/>
                                  </p:stCondLst>
                                  <p:childTnLst>
                                    <p:animClr clrSpc="hsl" dir="ccw">
                                      <p:cBhvr override="childStyle">
                                        <p:cTn id="239" dur="500" fill="hold"/>
                                        <p:tgtEl>
                                          <p:spTgt spid="88"/>
                                        </p:tgtEl>
                                        <p:attrNameLst>
                                          <p:attrName>style.color</p:attrName>
                                        </p:attrNameLst>
                                      </p:cBhvr>
                                      <p:to>
                                        <a:srgbClr val="CD88E0"/>
                                      </p:to>
                                    </p:animClr>
                                  </p:childTnLst>
                                </p:cTn>
                              </p:par>
                              <p:par>
                                <p:cTn id="240" presetID="10" presetClass="entr" presetSubtype="0" fill="hold" grpId="0" nodeType="withEffect">
                                  <p:stCondLst>
                                    <p:cond delay="0"/>
                                  </p:stCondLst>
                                  <p:childTnLst>
                                    <p:set>
                                      <p:cBhvr>
                                        <p:cTn id="241" dur="1" fill="hold">
                                          <p:stCondLst>
                                            <p:cond delay="0"/>
                                          </p:stCondLst>
                                        </p:cTn>
                                        <p:tgtEl>
                                          <p:spTgt spid="89"/>
                                        </p:tgtEl>
                                        <p:attrNameLst>
                                          <p:attrName>style.visibility</p:attrName>
                                        </p:attrNameLst>
                                      </p:cBhvr>
                                      <p:to>
                                        <p:strVal val="visible"/>
                                      </p:to>
                                    </p:set>
                                    <p:animEffect transition="in" filter="fade">
                                      <p:cBhvr>
                                        <p:cTn id="242" dur="1000"/>
                                        <p:tgtEl>
                                          <p:spTgt spid="89"/>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90"/>
                                        </p:tgtEl>
                                        <p:attrNameLst>
                                          <p:attrName>style.visibility</p:attrName>
                                        </p:attrNameLst>
                                      </p:cBhvr>
                                      <p:to>
                                        <p:strVal val="visible"/>
                                      </p:to>
                                    </p:set>
                                    <p:animEffect transition="in" filter="fade">
                                      <p:cBhvr>
                                        <p:cTn id="247"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6" grpId="0"/>
      <p:bldP spid="26" grpId="1"/>
      <p:bldP spid="27" grpId="0"/>
      <p:bldP spid="27" grpId="1"/>
      <p:bldP spid="28" grpId="0"/>
      <p:bldP spid="28" grpId="1"/>
      <p:bldP spid="30" grpId="0"/>
      <p:bldP spid="30" grpId="1"/>
      <p:bldP spid="31" grpId="0"/>
      <p:bldP spid="31" grpId="1"/>
      <p:bldP spid="33" grpId="0"/>
      <p:bldP spid="33" grpId="1"/>
      <p:bldP spid="36" grpId="0"/>
      <p:bldP spid="36"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73" grpId="0"/>
      <p:bldP spid="73" grpId="1"/>
      <p:bldP spid="74" grpId="0"/>
      <p:bldP spid="74" grpId="1"/>
      <p:bldP spid="75" grpId="0"/>
      <p:bldP spid="75" grpId="1"/>
      <p:bldP spid="76" grpId="0"/>
      <p:bldP spid="76" grpId="1"/>
      <p:bldP spid="77" grpId="0"/>
      <p:bldP spid="77" grpId="1"/>
      <p:bldP spid="80" grpId="0"/>
      <p:bldP spid="80" grpId="1"/>
      <p:bldP spid="81" grpId="0"/>
      <p:bldP spid="81" grpId="1"/>
      <p:bldP spid="84" grpId="0"/>
      <p:bldP spid="84" grpId="1"/>
      <p:bldP spid="85" grpId="0"/>
      <p:bldP spid="85" grpId="1"/>
      <p:bldP spid="86" grpId="0"/>
      <p:bldP spid="86" grpId="1"/>
      <p:bldP spid="87" grpId="0"/>
      <p:bldP spid="87" grpId="1"/>
      <p:bldP spid="88" grpId="0"/>
      <p:bldP spid="88" grpId="1"/>
      <p:bldP spid="89" grpId="0"/>
      <p:bldP spid="9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365125"/>
            <a:ext cx="10515600" cy="1325563"/>
          </a:xfrm>
        </p:spPr>
        <p:txBody>
          <a:bodyPr/>
          <a:lstStyle/>
          <a:p>
            <a:r>
              <a:rPr lang="en-US"/>
              <a:t>ASP.NET 4.6 and ASP.NET Core 1.0</a:t>
            </a:r>
          </a:p>
        </p:txBody>
      </p:sp>
      <p:sp>
        <p:nvSpPr>
          <p:cNvPr id="4" name="Rectangle 3"/>
          <p:cNvSpPr/>
          <p:nvPr/>
        </p:nvSpPr>
        <p:spPr bwMode="auto">
          <a:xfrm>
            <a:off x="6381296" y="2506662"/>
            <a:ext cx="4521548" cy="2363467"/>
          </a:xfrm>
          <a:prstGeom prst="rect">
            <a:avLst/>
          </a:prstGeom>
          <a:solidFill>
            <a:srgbClr val="0072C6"/>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endParaRPr lang="en-US" sz="2745">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190985" y="2506662"/>
            <a:ext cx="5136271" cy="2363466"/>
          </a:xfrm>
          <a:prstGeom prst="rect">
            <a:avLst/>
          </a:prstGeom>
          <a:solidFill>
            <a:srgbClr val="0072C6"/>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r>
              <a:rPr lang="en-US" sz="2745">
                <a:gradFill>
                  <a:gsLst>
                    <a:gs pos="14679">
                      <a:srgbClr val="FFFFFF"/>
                    </a:gs>
                    <a:gs pos="38000">
                      <a:srgbClr val="FFFFFF"/>
                    </a:gs>
                  </a:gsLst>
                  <a:lin ang="5400000" scaled="1"/>
                </a:gradFill>
                <a:latin typeface="Segoe UI Light"/>
              </a:rPr>
              <a:t>  </a:t>
            </a:r>
          </a:p>
        </p:txBody>
      </p:sp>
      <p:sp>
        <p:nvSpPr>
          <p:cNvPr id="6" name="TextBox 5"/>
          <p:cNvSpPr txBox="1"/>
          <p:nvPr/>
        </p:nvSpPr>
        <p:spPr>
          <a:xfrm>
            <a:off x="1255429" y="3026327"/>
            <a:ext cx="5071825" cy="521284"/>
          </a:xfrm>
          <a:prstGeom prst="rect">
            <a:avLst/>
          </a:prstGeom>
          <a:noFill/>
        </p:spPr>
        <p:txBody>
          <a:bodyPr wrap="square" rtlCol="0">
            <a:spAutoFit/>
          </a:bodyPr>
          <a:lstStyle/>
          <a:p>
            <a:pPr algn="ctr" defTabSz="895984"/>
            <a:r>
              <a:rPr lang="en-US" sz="2745" b="1">
                <a:solidFill>
                  <a:srgbClr val="FFFFFF"/>
                </a:solidFill>
                <a:latin typeface="Segoe UI Semibold" panose="020B0702040204020203" pitchFamily="34" charset="0"/>
                <a:cs typeface="Segoe UI Semibold" panose="020B0702040204020203" pitchFamily="34" charset="0"/>
              </a:rPr>
              <a:t>.NET Framework 4.6 </a:t>
            </a:r>
          </a:p>
        </p:txBody>
      </p:sp>
      <p:sp>
        <p:nvSpPr>
          <p:cNvPr id="7" name="TextBox 6"/>
          <p:cNvSpPr txBox="1"/>
          <p:nvPr/>
        </p:nvSpPr>
        <p:spPr>
          <a:xfrm>
            <a:off x="6463055" y="3037773"/>
            <a:ext cx="4337531" cy="521284"/>
          </a:xfrm>
          <a:prstGeom prst="rect">
            <a:avLst/>
          </a:prstGeom>
          <a:noFill/>
        </p:spPr>
        <p:txBody>
          <a:bodyPr wrap="square" rtlCol="0">
            <a:spAutoFit/>
          </a:bodyPr>
          <a:lstStyle/>
          <a:p>
            <a:pPr algn="ctr" defTabSz="895984"/>
            <a:r>
              <a:rPr lang="en-US" sz="2745" b="1">
                <a:solidFill>
                  <a:srgbClr val="FFFFFF"/>
                </a:solidFill>
                <a:latin typeface="Segoe UI Semibold" panose="020B0702040204020203" pitchFamily="34" charset="0"/>
                <a:cs typeface="Segoe UI Semibold" panose="020B0702040204020203" pitchFamily="34" charset="0"/>
              </a:rPr>
              <a:t>.NET </a:t>
            </a:r>
            <a:r>
              <a:rPr lang="en-US" sz="2745">
                <a:solidFill>
                  <a:srgbClr val="FFFFFF"/>
                </a:solidFill>
                <a:latin typeface="Segoe UI Semibold" panose="020B0702040204020203" pitchFamily="34" charset="0"/>
                <a:cs typeface="Segoe UI Semibold" panose="020B0702040204020203" pitchFamily="34" charset="0"/>
              </a:rPr>
              <a:t>Core 1.0</a:t>
            </a:r>
            <a:r>
              <a:rPr lang="en-US" sz="2745" b="1">
                <a:solidFill>
                  <a:srgbClr val="FFFFFF"/>
                </a:solidFill>
                <a:latin typeface="Segoe UI Semibold" panose="020B0702040204020203" pitchFamily="34" charset="0"/>
                <a:cs typeface="Segoe UI Semibold" panose="020B0702040204020203" pitchFamily="34" charset="0"/>
              </a:rPr>
              <a:t> </a:t>
            </a:r>
          </a:p>
        </p:txBody>
      </p:sp>
      <p:pic>
        <p:nvPicPr>
          <p:cNvPr id="8" name="Picture 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587048" y="4178162"/>
            <a:ext cx="374645" cy="441086"/>
          </a:xfrm>
          <a:prstGeom prst="rect">
            <a:avLst/>
          </a:prstGeom>
        </p:spPr>
      </p:pic>
      <p:pic>
        <p:nvPicPr>
          <p:cNvPr id="9"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475008" y="4174642"/>
            <a:ext cx="500128" cy="491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160497" y="4135288"/>
            <a:ext cx="535310" cy="5436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05203" y="4135288"/>
            <a:ext cx="535310" cy="54366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571155" y="3524523"/>
            <a:ext cx="4722906" cy="572947"/>
          </a:xfrm>
          <a:prstGeom prst="rect">
            <a:avLst/>
          </a:prstGeom>
        </p:spPr>
        <p:txBody>
          <a:bodyPr wrap="square">
            <a:spAutoFit/>
          </a:bodyPr>
          <a:lstStyle/>
          <a:p>
            <a:pPr algn="ctr" defTabSz="895735"/>
            <a:r>
              <a:rPr lang="en-US" sz="1536" i="1">
                <a:solidFill>
                  <a:srgbClr val="FFFFFF"/>
                </a:solidFill>
              </a:rPr>
              <a:t>Full .NET Framework for any scenario and </a:t>
            </a:r>
          </a:p>
          <a:p>
            <a:pPr algn="ctr" defTabSz="895735"/>
            <a:r>
              <a:rPr lang="en-US" sz="1536" i="1">
                <a:solidFill>
                  <a:srgbClr val="FFFFFF"/>
                </a:solidFill>
              </a:rPr>
              <a:t>library support on Windows</a:t>
            </a:r>
          </a:p>
        </p:txBody>
      </p:sp>
      <p:sp>
        <p:nvSpPr>
          <p:cNvPr id="13" name="Rectangle 12"/>
          <p:cNvSpPr/>
          <p:nvPr/>
        </p:nvSpPr>
        <p:spPr>
          <a:xfrm>
            <a:off x="6541797" y="3474317"/>
            <a:ext cx="4192053" cy="572947"/>
          </a:xfrm>
          <a:prstGeom prst="rect">
            <a:avLst/>
          </a:prstGeom>
        </p:spPr>
        <p:txBody>
          <a:bodyPr wrap="square">
            <a:spAutoFit/>
          </a:bodyPr>
          <a:lstStyle/>
          <a:p>
            <a:pPr algn="ctr" defTabSz="895735"/>
            <a:r>
              <a:rPr lang="en-US" sz="1536" i="1">
                <a:solidFill>
                  <a:srgbClr val="FFFFFF"/>
                </a:solidFill>
              </a:rPr>
              <a:t>Modular libraries &amp; runtime optimized for server and cloud workloads</a:t>
            </a:r>
          </a:p>
        </p:txBody>
      </p:sp>
      <p:sp>
        <p:nvSpPr>
          <p:cNvPr id="14" name="Rectangle 13"/>
          <p:cNvSpPr/>
          <p:nvPr/>
        </p:nvSpPr>
        <p:spPr bwMode="auto">
          <a:xfrm>
            <a:off x="1190986" y="1563793"/>
            <a:ext cx="3888755" cy="79488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ASP.NET 4.6  </a:t>
            </a:r>
            <a:r>
              <a:rPr lang="en-US" sz="2400" err="1">
                <a:gradFill>
                  <a:gsLst>
                    <a:gs pos="0">
                      <a:srgbClr val="FFFFFF"/>
                    </a:gs>
                    <a:gs pos="100000">
                      <a:srgbClr val="FFFFFF"/>
                    </a:gs>
                  </a:gsLst>
                  <a:lin ang="5400000" scaled="0"/>
                </a:gradFill>
                <a:ea typeface="Segoe UI" pitchFamily="34" charset="0"/>
                <a:cs typeface="Segoe UI" pitchFamily="34" charset="0"/>
              </a:rPr>
              <a:t>System.Web</a:t>
            </a: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5149463" y="1563792"/>
            <a:ext cx="5753381" cy="77967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ASP.NET Core 1.0</a:t>
            </a:r>
          </a:p>
        </p:txBody>
      </p:sp>
      <p:sp>
        <p:nvSpPr>
          <p:cNvPr id="26" name="Rectangle 25"/>
          <p:cNvSpPr/>
          <p:nvPr/>
        </p:nvSpPr>
        <p:spPr bwMode="auto">
          <a:xfrm>
            <a:off x="1188118" y="5033327"/>
            <a:ext cx="9711859" cy="8382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Compilers and runtime components</a:t>
            </a:r>
          </a:p>
          <a:p>
            <a:pP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Compiler Platform: Roslyn, C#, VB, F#, </a:t>
            </a:r>
            <a:r>
              <a:rPr lang="en-US" sz="2000" err="1">
                <a:gradFill>
                  <a:gsLst>
                    <a:gs pos="0">
                      <a:srgbClr val="FFFFFF"/>
                    </a:gs>
                    <a:gs pos="100000">
                      <a:srgbClr val="FFFFFF"/>
                    </a:gs>
                  </a:gsLst>
                  <a:lin ang="5400000" scaled="0"/>
                </a:gradFill>
                <a:ea typeface="Segoe UI" pitchFamily="34" charset="0"/>
                <a:cs typeface="Segoe UI" pitchFamily="34" charset="0"/>
              </a:rPr>
              <a:t>RyuJIT</a:t>
            </a:r>
            <a:r>
              <a:rPr lang="en-US" sz="2000">
                <a:gradFill>
                  <a:gsLst>
                    <a:gs pos="0">
                      <a:srgbClr val="FFFFFF"/>
                    </a:gs>
                    <a:gs pos="100000">
                      <a:srgbClr val="FFFFFF"/>
                    </a:gs>
                  </a:gsLst>
                  <a:lin ang="5400000" scaled="0"/>
                </a:gradFill>
                <a:ea typeface="Segoe UI" pitchFamily="34" charset="0"/>
                <a:cs typeface="Segoe UI" pitchFamily="34" charset="0"/>
              </a:rPr>
              <a:t>, SIMD)</a:t>
            </a:r>
          </a:p>
        </p:txBody>
      </p:sp>
    </p:spTree>
    <p:extLst>
      <p:ext uri="{BB962C8B-B14F-4D97-AF65-F5344CB8AC3E}">
        <p14:creationId xmlns:p14="http://schemas.microsoft.com/office/powerpoint/2010/main" val="84209059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7688" y="295275"/>
            <a:ext cx="11888787" cy="917575"/>
          </a:xfrm>
        </p:spPr>
        <p:txBody>
          <a:bodyPr/>
          <a:lstStyle/>
          <a:p>
            <a:r>
              <a:rPr lang="en-US"/>
              <a:t>ASP.NET Core and the Modern Web</a:t>
            </a:r>
          </a:p>
        </p:txBody>
      </p:sp>
      <p:sp>
        <p:nvSpPr>
          <p:cNvPr id="4" name="Rectangle 3"/>
          <p:cNvSpPr/>
          <p:nvPr/>
        </p:nvSpPr>
        <p:spPr>
          <a:xfrm>
            <a:off x="7816526" y="3202627"/>
            <a:ext cx="3462294" cy="954107"/>
          </a:xfrm>
          <a:prstGeom prst="rect">
            <a:avLst/>
          </a:prstGeom>
        </p:spPr>
        <p:txBody>
          <a:bodyPr wrap="none">
            <a:spAutoFit/>
          </a:bodyPr>
          <a:lstStyle/>
          <a:p>
            <a:r>
              <a:rPr lang="en-US" sz="2800">
                <a:solidFill>
                  <a:srgbClr val="FFFFFF"/>
                </a:solidFill>
              </a:rPr>
              <a:t>Choose your Editors </a:t>
            </a:r>
          </a:p>
          <a:p>
            <a:r>
              <a:rPr lang="en-US" sz="2800">
                <a:solidFill>
                  <a:srgbClr val="FFFFFF"/>
                </a:solidFill>
              </a:rPr>
              <a:t>and Tools</a:t>
            </a:r>
          </a:p>
        </p:txBody>
      </p:sp>
      <p:sp>
        <p:nvSpPr>
          <p:cNvPr id="9" name="Rectangle 8"/>
          <p:cNvSpPr/>
          <p:nvPr/>
        </p:nvSpPr>
        <p:spPr>
          <a:xfrm>
            <a:off x="1961121" y="4509344"/>
            <a:ext cx="3113353" cy="954107"/>
          </a:xfrm>
          <a:prstGeom prst="rect">
            <a:avLst/>
          </a:prstGeom>
        </p:spPr>
        <p:txBody>
          <a:bodyPr wrap="none">
            <a:spAutoFit/>
          </a:bodyPr>
          <a:lstStyle/>
          <a:p>
            <a:r>
              <a:rPr lang="en-US" sz="2800">
                <a:solidFill>
                  <a:srgbClr val="FFFFFF"/>
                </a:solidFill>
              </a:rPr>
              <a:t>Open Source </a:t>
            </a:r>
            <a:br>
              <a:rPr lang="en-US" sz="2800">
                <a:solidFill>
                  <a:srgbClr val="FFFFFF"/>
                </a:solidFill>
              </a:rPr>
            </a:br>
            <a:r>
              <a:rPr lang="en-US" sz="2800">
                <a:solidFill>
                  <a:srgbClr val="FFFFFF"/>
                </a:solidFill>
              </a:rPr>
              <a:t>with Contributions</a:t>
            </a:r>
          </a:p>
        </p:txBody>
      </p:sp>
      <p:sp>
        <p:nvSpPr>
          <p:cNvPr id="13" name="Rectangle 12"/>
          <p:cNvSpPr/>
          <p:nvPr/>
        </p:nvSpPr>
        <p:spPr>
          <a:xfrm>
            <a:off x="7754278" y="4758813"/>
            <a:ext cx="2534027" cy="523220"/>
          </a:xfrm>
          <a:prstGeom prst="rect">
            <a:avLst/>
          </a:prstGeom>
        </p:spPr>
        <p:txBody>
          <a:bodyPr wrap="none">
            <a:spAutoFit/>
          </a:bodyPr>
          <a:lstStyle/>
          <a:p>
            <a:r>
              <a:rPr lang="en-US" sz="2800">
                <a:solidFill>
                  <a:srgbClr val="FFFFFF"/>
                </a:solidFill>
              </a:rPr>
              <a:t>Cross-Platform</a:t>
            </a:r>
          </a:p>
        </p:txBody>
      </p:sp>
      <p:grpSp>
        <p:nvGrpSpPr>
          <p:cNvPr id="6" name="Group 5"/>
          <p:cNvGrpSpPr/>
          <p:nvPr/>
        </p:nvGrpSpPr>
        <p:grpSpPr>
          <a:xfrm>
            <a:off x="6785010" y="4569022"/>
            <a:ext cx="906342" cy="867556"/>
            <a:chOff x="2211181" y="1874910"/>
            <a:chExt cx="609600" cy="594360"/>
          </a:xfrm>
        </p:grpSpPr>
        <p:sp>
          <p:nvSpPr>
            <p:cNvPr id="15" name="Oval 14"/>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6" descr="C:\temp\WinAzure_rgb_Wht_S.png"/>
            <p:cNvPicPr>
              <a:picLocks noChangeAspect="1" noChangeArrowheads="1"/>
            </p:cNvPicPr>
            <p:nvPr/>
          </p:nvPicPr>
          <p:blipFill rotWithShape="1">
            <a:blip r:embed="rId3">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files.softicons.com/download/system-icons/windows-8-metro-icons-by-dakirby309/png/512x512/Folders%20&amp;%20OS/Linux.pn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p:cNvGrpSpPr>
              <a:grpSpLocks noChangeAspect="1"/>
            </p:cNvGrpSpPr>
            <p:nvPr/>
          </p:nvGrpSpPr>
          <p:grpSpPr bwMode="auto">
            <a:xfrm>
              <a:off x="2314492" y="2130536"/>
              <a:ext cx="197134" cy="235237"/>
              <a:chOff x="3485" y="1766"/>
              <a:chExt cx="745" cy="889"/>
            </a:xfrm>
          </p:grpSpPr>
          <p:sp>
            <p:nvSpPr>
              <p:cNvPr id="27" name="Freeform 26"/>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sz="2000" kern="0">
                  <a:solidFill>
                    <a:srgbClr val="000000"/>
                  </a:solidFill>
                </a:endParaRPr>
              </a:p>
            </p:txBody>
          </p:sp>
          <p:sp>
            <p:nvSpPr>
              <p:cNvPr id="28" name="Freeform 27"/>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sz="2000" kern="0">
                  <a:solidFill>
                    <a:srgbClr val="000000"/>
                  </a:solidFill>
                </a:endParaRPr>
              </a:p>
            </p:txBody>
          </p:sp>
        </p:grpSp>
      </p:grpSp>
      <p:grpSp>
        <p:nvGrpSpPr>
          <p:cNvPr id="7" name="Group 6"/>
          <p:cNvGrpSpPr/>
          <p:nvPr/>
        </p:nvGrpSpPr>
        <p:grpSpPr>
          <a:xfrm>
            <a:off x="6794824" y="3178099"/>
            <a:ext cx="906342" cy="867556"/>
            <a:chOff x="2199148" y="3390553"/>
            <a:chExt cx="609600" cy="594360"/>
          </a:xfrm>
        </p:grpSpPr>
        <p:sp>
          <p:nvSpPr>
            <p:cNvPr id="14" name="Oval 13"/>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grpSp>
      <p:grpSp>
        <p:nvGrpSpPr>
          <p:cNvPr id="8" name="Group 7"/>
          <p:cNvGrpSpPr/>
          <p:nvPr/>
        </p:nvGrpSpPr>
        <p:grpSpPr>
          <a:xfrm>
            <a:off x="940880" y="4557479"/>
            <a:ext cx="906342" cy="867556"/>
            <a:chOff x="2203935" y="5009693"/>
            <a:chExt cx="609600" cy="594360"/>
          </a:xfrm>
        </p:grpSpPr>
        <p:sp>
          <p:nvSpPr>
            <p:cNvPr id="12" name="Oval 11"/>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2256866" y="5140354"/>
              <a:ext cx="500486" cy="316285"/>
            </a:xfrm>
            <a:prstGeom prst="rect">
              <a:avLst/>
            </a:prstGeom>
          </p:spPr>
          <p:txBody>
            <a:bodyPr wrap="none">
              <a:spAutoFit/>
            </a:bodyPr>
            <a:lstStyle/>
            <a:p>
              <a:r>
                <a:rPr lang="en-US" sz="2400">
                  <a:solidFill>
                    <a:srgbClr val="FFFFFF"/>
                  </a:solidFill>
                </a:rPr>
                <a:t>OSS</a:t>
              </a:r>
            </a:p>
          </p:txBody>
        </p:sp>
      </p:grpSp>
      <p:sp>
        <p:nvSpPr>
          <p:cNvPr id="24" name="Rectangle 23"/>
          <p:cNvSpPr/>
          <p:nvPr/>
        </p:nvSpPr>
        <p:spPr>
          <a:xfrm>
            <a:off x="1880015" y="3202627"/>
            <a:ext cx="4401077" cy="954107"/>
          </a:xfrm>
          <a:prstGeom prst="rect">
            <a:avLst/>
          </a:prstGeom>
        </p:spPr>
        <p:txBody>
          <a:bodyPr wrap="none">
            <a:spAutoFit/>
          </a:bodyPr>
          <a:lstStyle/>
          <a:p>
            <a:r>
              <a:rPr lang="en-US" sz="2800">
                <a:solidFill>
                  <a:srgbClr val="FFFFFF"/>
                </a:solidFill>
              </a:rPr>
              <a:t>Seamless transition </a:t>
            </a:r>
            <a:br>
              <a:rPr lang="en-US" sz="2800">
                <a:solidFill>
                  <a:srgbClr val="FFFFFF"/>
                </a:solidFill>
              </a:rPr>
            </a:br>
            <a:r>
              <a:rPr lang="en-US" sz="2800">
                <a:solidFill>
                  <a:srgbClr val="FFFFFF"/>
                </a:solidFill>
              </a:rPr>
              <a:t>from on-premises to cloud</a:t>
            </a:r>
          </a:p>
        </p:txBody>
      </p:sp>
      <p:sp>
        <p:nvSpPr>
          <p:cNvPr id="30" name="Freeform 13"/>
          <p:cNvSpPr>
            <a:spLocks noChangeAspect="1" noEditPoints="1"/>
          </p:cNvSpPr>
          <p:nvPr/>
        </p:nvSpPr>
        <p:spPr bwMode="auto">
          <a:xfrm>
            <a:off x="937268" y="3185995"/>
            <a:ext cx="917115" cy="920494"/>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sp>
        <p:nvSpPr>
          <p:cNvPr id="35" name="Rectangle 34"/>
          <p:cNvSpPr/>
          <p:nvPr/>
        </p:nvSpPr>
        <p:spPr>
          <a:xfrm>
            <a:off x="7754278" y="2130071"/>
            <a:ext cx="4268348" cy="523220"/>
          </a:xfrm>
          <a:prstGeom prst="rect">
            <a:avLst/>
          </a:prstGeom>
        </p:spPr>
        <p:txBody>
          <a:bodyPr wrap="none">
            <a:spAutoFit/>
          </a:bodyPr>
          <a:lstStyle/>
          <a:p>
            <a:r>
              <a:rPr lang="en-US" sz="2800">
                <a:solidFill>
                  <a:srgbClr val="FFFFFF"/>
                </a:solidFill>
              </a:rPr>
              <a:t>Faster Development Cycle</a:t>
            </a:r>
          </a:p>
        </p:txBody>
      </p:sp>
      <p:sp>
        <p:nvSpPr>
          <p:cNvPr id="36" name="Rectangle 35"/>
          <p:cNvSpPr/>
          <p:nvPr/>
        </p:nvSpPr>
        <p:spPr>
          <a:xfrm>
            <a:off x="1897478" y="2117205"/>
            <a:ext cx="2635530" cy="523220"/>
          </a:xfrm>
          <a:prstGeom prst="rect">
            <a:avLst/>
          </a:prstGeom>
        </p:spPr>
        <p:txBody>
          <a:bodyPr wrap="none">
            <a:spAutoFit/>
          </a:bodyPr>
          <a:lstStyle/>
          <a:p>
            <a:r>
              <a:rPr lang="en-US" sz="2800">
                <a:solidFill>
                  <a:srgbClr val="FFFFFF"/>
                </a:solidFill>
              </a:rPr>
              <a:t>Totally Modular</a:t>
            </a:r>
          </a:p>
        </p:txBody>
      </p:sp>
      <p:grpSp>
        <p:nvGrpSpPr>
          <p:cNvPr id="37" name="Group 36"/>
          <p:cNvGrpSpPr/>
          <p:nvPr/>
        </p:nvGrpSpPr>
        <p:grpSpPr>
          <a:xfrm>
            <a:off x="6795969" y="1948286"/>
            <a:ext cx="888298" cy="850284"/>
            <a:chOff x="1785636" y="1768035"/>
            <a:chExt cx="609600" cy="594360"/>
          </a:xfrm>
        </p:grpSpPr>
        <p:sp>
          <p:nvSpPr>
            <p:cNvPr id="38" name="Oval 37"/>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err="1">
                <a:gradFill>
                  <a:gsLst>
                    <a:gs pos="0">
                      <a:srgbClr val="FFFFFF"/>
                    </a:gs>
                    <a:gs pos="100000">
                      <a:srgbClr val="FFFFFF"/>
                    </a:gs>
                  </a:gsLst>
                  <a:lin ang="5400000" scaled="0"/>
                </a:gradFill>
                <a:ea typeface="Segoe UI" pitchFamily="34" charset="0"/>
                <a:cs typeface="Segoe UI" pitchFamily="34" charset="0"/>
              </a:endParaRPr>
            </a:p>
          </p:txBody>
        </p:sp>
        <p:sp>
          <p:nvSpPr>
            <p:cNvPr id="39"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a:solidFill>
                  <a:srgbClr val="FFFFFF"/>
                </a:solidFill>
              </a:endParaRPr>
            </a:p>
          </p:txBody>
        </p:sp>
      </p:grpSp>
      <p:grpSp>
        <p:nvGrpSpPr>
          <p:cNvPr id="40" name="Group 39"/>
          <p:cNvGrpSpPr/>
          <p:nvPr/>
        </p:nvGrpSpPr>
        <p:grpSpPr>
          <a:xfrm>
            <a:off x="951466" y="1961252"/>
            <a:ext cx="888298" cy="850284"/>
            <a:chOff x="1795746" y="3978504"/>
            <a:chExt cx="609600" cy="594360"/>
          </a:xfrm>
        </p:grpSpPr>
        <p:sp>
          <p:nvSpPr>
            <p:cNvPr id="41" name="Oval 40"/>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err="1">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a:solidFill>
                  <a:srgbClr val="FFFFFF"/>
                </a:solidFill>
              </a:endParaRPr>
            </a:p>
          </p:txBody>
        </p:sp>
      </p:grpSp>
      <p:sp>
        <p:nvSpPr>
          <p:cNvPr id="31" name="Freeform 5"/>
          <p:cNvSpPr>
            <a:spLocks noEditPoints="1"/>
          </p:cNvSpPr>
          <p:nvPr/>
        </p:nvSpPr>
        <p:spPr bwMode="auto">
          <a:xfrm>
            <a:off x="4784301" y="5816061"/>
            <a:ext cx="878847" cy="837318"/>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35"/>
          <p:cNvSpPr>
            <a:spLocks/>
          </p:cNvSpPr>
          <p:nvPr/>
        </p:nvSpPr>
        <p:spPr bwMode="black">
          <a:xfrm>
            <a:off x="4940154" y="5951144"/>
            <a:ext cx="558982" cy="51326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33" name="Rectangle 32"/>
          <p:cNvSpPr/>
          <p:nvPr/>
        </p:nvSpPr>
        <p:spPr>
          <a:xfrm>
            <a:off x="5765191" y="5850772"/>
            <a:ext cx="1155957" cy="769441"/>
          </a:xfrm>
          <a:prstGeom prst="rect">
            <a:avLst/>
          </a:prstGeom>
        </p:spPr>
        <p:txBody>
          <a:bodyPr wrap="none">
            <a:spAutoFit/>
          </a:bodyPr>
          <a:lstStyle/>
          <a:p>
            <a:r>
              <a:rPr lang="en-US" sz="4400">
                <a:solidFill>
                  <a:srgbClr val="FFFFFF"/>
                </a:solidFill>
              </a:rPr>
              <a:t>Fast</a:t>
            </a:r>
          </a:p>
        </p:txBody>
      </p:sp>
    </p:spTree>
    <p:extLst>
      <p:ext uri="{BB962C8B-B14F-4D97-AF65-F5344CB8AC3E}">
        <p14:creationId xmlns:p14="http://schemas.microsoft.com/office/powerpoint/2010/main" val="85420774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 Source….  No really!</a:t>
            </a:r>
          </a:p>
        </p:txBody>
      </p:sp>
      <p:pic>
        <p:nvPicPr>
          <p:cNvPr id="3" name="Picture 2"/>
          <p:cNvPicPr>
            <a:picLocks noChangeAspect="1"/>
          </p:cNvPicPr>
          <p:nvPr/>
        </p:nvPicPr>
        <p:blipFill>
          <a:blip r:embed="rId2"/>
          <a:stretch>
            <a:fillRect/>
          </a:stretch>
        </p:blipFill>
        <p:spPr>
          <a:xfrm>
            <a:off x="2229084" y="1058862"/>
            <a:ext cx="7980673" cy="5791200"/>
          </a:xfrm>
          <a:prstGeom prst="rect">
            <a:avLst/>
          </a:prstGeom>
        </p:spPr>
      </p:pic>
    </p:spTree>
    <p:extLst>
      <p:ext uri="{BB962C8B-B14F-4D97-AF65-F5344CB8AC3E}">
        <p14:creationId xmlns:p14="http://schemas.microsoft.com/office/powerpoint/2010/main" val="22453644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1036637" y="373062"/>
            <a:ext cx="5714796" cy="6235894"/>
          </a:xfrm>
          <a:prstGeom prst="rect">
            <a:avLst/>
          </a:prstGeom>
          <a:solidFill>
            <a:schemeClr val="tx2">
              <a:lumMod val="40000"/>
              <a:lumOff val="6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24" name="TextBox 23"/>
          <p:cNvSpPr txBox="1"/>
          <p:nvPr/>
        </p:nvSpPr>
        <p:spPr>
          <a:xfrm>
            <a:off x="1036637" y="373062"/>
            <a:ext cx="5699409" cy="61547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IIS</a:t>
            </a:r>
          </a:p>
        </p:txBody>
      </p:sp>
      <p:grpSp>
        <p:nvGrpSpPr>
          <p:cNvPr id="11" name="Group 10"/>
          <p:cNvGrpSpPr/>
          <p:nvPr/>
        </p:nvGrpSpPr>
        <p:grpSpPr>
          <a:xfrm>
            <a:off x="1468914" y="3919544"/>
            <a:ext cx="4795360" cy="2362200"/>
            <a:chOff x="1499077" y="3497262"/>
            <a:chExt cx="4795360" cy="2536931"/>
          </a:xfrm>
        </p:grpSpPr>
        <p:grpSp>
          <p:nvGrpSpPr>
            <p:cNvPr id="3" name="Group 2"/>
            <p:cNvGrpSpPr/>
            <p:nvPr/>
          </p:nvGrpSpPr>
          <p:grpSpPr>
            <a:xfrm>
              <a:off x="1499077" y="3497262"/>
              <a:ext cx="4795360" cy="2536931"/>
              <a:chOff x="960437" y="3627331"/>
              <a:chExt cx="4641899" cy="2536931"/>
            </a:xfrm>
          </p:grpSpPr>
          <p:grpSp>
            <p:nvGrpSpPr>
              <p:cNvPr id="10" name="Group 9"/>
              <p:cNvGrpSpPr/>
              <p:nvPr/>
            </p:nvGrpSpPr>
            <p:grpSpPr>
              <a:xfrm>
                <a:off x="960437" y="3627331"/>
                <a:ext cx="4641899" cy="2536931"/>
                <a:chOff x="7489547" y="1582078"/>
                <a:chExt cx="2770347" cy="4044770"/>
              </a:xfrm>
            </p:grpSpPr>
            <p:sp>
              <p:nvSpPr>
                <p:cNvPr id="8" name="Rectangle 7"/>
                <p:cNvSpPr/>
                <p:nvPr/>
              </p:nvSpPr>
              <p:spPr bwMode="auto">
                <a:xfrm>
                  <a:off x="7489547" y="1582078"/>
                  <a:ext cx="2770346" cy="404477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9" name="TextBox 48"/>
                <p:cNvSpPr txBox="1"/>
                <p:nvPr/>
              </p:nvSpPr>
              <p:spPr>
                <a:xfrm>
                  <a:off x="7489548" y="1582078"/>
                  <a:ext cx="2770346" cy="57894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1873" noProof="0">
                      <a:solidFill>
                        <a:srgbClr val="FFFFFF"/>
                      </a:solidFill>
                      <a:latin typeface="Segoe UI Semibold" panose="020B0702040204020203" pitchFamily="34" charset="0"/>
                      <a:cs typeface="Segoe UI Semibold" panose="020B0702040204020203" pitchFamily="34" charset="0"/>
                    </a:rPr>
                    <a:t>w3wp.exe</a:t>
                  </a:r>
                  <a:endPar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grpSp>
          <p:sp>
            <p:nvSpPr>
              <p:cNvPr id="7" name="Rectangle 6"/>
              <p:cNvSpPr/>
              <p:nvPr/>
            </p:nvSpPr>
            <p:spPr bwMode="auto">
              <a:xfrm>
                <a:off x="1528785" y="4888004"/>
                <a:ext cx="3601493" cy="904577"/>
              </a:xfrm>
              <a:prstGeom prst="rect">
                <a:avLst/>
              </a:prstGeom>
              <a:solidFill>
                <a:srgbClr val="00A5D2"/>
              </a:solidFill>
              <a:ln w="25400" cap="flat" cmpd="sng" algn="ctr">
                <a:noFill/>
                <a:prstDash val="solid"/>
                <a:headEnd type="none" w="med" len="med"/>
                <a:tailEnd type="none" w="med" len="med"/>
              </a:ln>
              <a:effectLst/>
            </p:spPr>
            <p:txBody>
              <a:bodyPr vert="horz" wrap="square" lIns="274320" tIns="273919" rIns="91440"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rPr>
                  <a:t>AspNetCoreModule</a:t>
                </a:r>
              </a:p>
            </p:txBody>
          </p:sp>
        </p:grpSp>
        <p:sp>
          <p:nvSpPr>
            <p:cNvPr id="25" name="TextBox 24"/>
            <p:cNvSpPr txBox="1"/>
            <p:nvPr/>
          </p:nvSpPr>
          <p:spPr>
            <a:xfrm>
              <a:off x="2367786" y="4079718"/>
              <a:ext cx="2813814" cy="273410"/>
            </a:xfrm>
            <a:prstGeom prst="rect">
              <a:avLst/>
            </a:prstGeom>
            <a:noFill/>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t>http://site2.com:80</a:t>
              </a:r>
              <a:b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br>
              <a: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t>http://site3.com:80</a:t>
              </a:r>
            </a:p>
          </p:txBody>
        </p:sp>
      </p:grpSp>
      <p:cxnSp>
        <p:nvCxnSpPr>
          <p:cNvPr id="14" name="Straight Arrow Connector 13"/>
          <p:cNvCxnSpPr/>
          <p:nvPr/>
        </p:nvCxnSpPr>
        <p:spPr>
          <a:xfrm>
            <a:off x="26312" y="2659062"/>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12375" y="2287885"/>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cxnSp>
        <p:nvCxnSpPr>
          <p:cNvPr id="31" name="Straight Arrow Connector 30"/>
          <p:cNvCxnSpPr/>
          <p:nvPr/>
        </p:nvCxnSpPr>
        <p:spPr>
          <a:xfrm>
            <a:off x="6585949" y="4259262"/>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834997" y="3932565"/>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cxnSp>
        <p:nvCxnSpPr>
          <p:cNvPr id="22" name="Straight Arrow Connector 21"/>
          <p:cNvCxnSpPr/>
          <p:nvPr/>
        </p:nvCxnSpPr>
        <p:spPr>
          <a:xfrm>
            <a:off x="6599237" y="5805159"/>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848285" y="5478462"/>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grpSp>
        <p:nvGrpSpPr>
          <p:cNvPr id="51" name="Group 50"/>
          <p:cNvGrpSpPr/>
          <p:nvPr/>
        </p:nvGrpSpPr>
        <p:grpSpPr>
          <a:xfrm>
            <a:off x="1468912" y="1188931"/>
            <a:ext cx="4795360" cy="2536931"/>
            <a:chOff x="960437" y="3627331"/>
            <a:chExt cx="4641899" cy="2536931"/>
          </a:xfrm>
        </p:grpSpPr>
        <p:grpSp>
          <p:nvGrpSpPr>
            <p:cNvPr id="52" name="Group 51"/>
            <p:cNvGrpSpPr/>
            <p:nvPr/>
          </p:nvGrpSpPr>
          <p:grpSpPr>
            <a:xfrm>
              <a:off x="960437" y="3627331"/>
              <a:ext cx="4641899" cy="2536931"/>
              <a:chOff x="7489547" y="1582078"/>
              <a:chExt cx="2770347" cy="4044770"/>
            </a:xfrm>
          </p:grpSpPr>
          <p:sp>
            <p:nvSpPr>
              <p:cNvPr id="54" name="Rectangle 53"/>
              <p:cNvSpPr/>
              <p:nvPr/>
            </p:nvSpPr>
            <p:spPr bwMode="auto">
              <a:xfrm>
                <a:off x="7489547" y="1582078"/>
                <a:ext cx="2770346" cy="404477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55" name="TextBox 54"/>
              <p:cNvSpPr txBox="1"/>
              <p:nvPr/>
            </p:nvSpPr>
            <p:spPr>
              <a:xfrm>
                <a:off x="7489548" y="1582078"/>
                <a:ext cx="2770346" cy="57894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1873" noProof="0">
                    <a:solidFill>
                      <a:srgbClr val="FFFFFF"/>
                    </a:solidFill>
                    <a:latin typeface="Segoe UI Semibold" panose="020B0702040204020203" pitchFamily="34" charset="0"/>
                    <a:cs typeface="Segoe UI Semibold" panose="020B0702040204020203" pitchFamily="34" charset="0"/>
                  </a:rPr>
                  <a:t>w3wp.exe</a:t>
                </a:r>
                <a:endPar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grpSp>
        <p:sp>
          <p:nvSpPr>
            <p:cNvPr id="53" name="Rectangle 52"/>
            <p:cNvSpPr/>
            <p:nvPr/>
          </p:nvSpPr>
          <p:spPr bwMode="auto">
            <a:xfrm>
              <a:off x="1528785" y="4650085"/>
              <a:ext cx="3601493" cy="904577"/>
            </a:xfrm>
            <a:prstGeom prst="rect">
              <a:avLst/>
            </a:prstGeom>
            <a:solidFill>
              <a:srgbClr val="00A5D2"/>
            </a:solidFill>
            <a:ln w="25400" cap="flat" cmpd="sng" algn="ctr">
              <a:noFill/>
              <a:prstDash val="solid"/>
              <a:headEnd type="none" w="med" len="med"/>
              <a:tailEnd type="none" w="med" len="med"/>
            </a:ln>
            <a:effectLst/>
          </p:spPr>
          <p:txBody>
            <a:bodyPr vert="horz" wrap="square" lIns="274320" tIns="273919" rIns="91440"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rPr>
                <a:t>AspNetCoreModuleV2</a:t>
              </a:r>
            </a:p>
          </p:txBody>
        </p:sp>
      </p:grpSp>
      <p:sp>
        <p:nvSpPr>
          <p:cNvPr id="56" name="TextBox 55"/>
          <p:cNvSpPr txBox="1"/>
          <p:nvPr/>
        </p:nvSpPr>
        <p:spPr>
          <a:xfrm>
            <a:off x="2413823" y="1668462"/>
            <a:ext cx="2813814" cy="273410"/>
          </a:xfrm>
          <a:prstGeom prst="rect">
            <a:avLst/>
          </a:prstGeom>
          <a:noFill/>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t>http://site1.com:80</a:t>
            </a:r>
          </a:p>
        </p:txBody>
      </p:sp>
      <p:cxnSp>
        <p:nvCxnSpPr>
          <p:cNvPr id="57" name="Straight Arrow Connector 56"/>
          <p:cNvCxnSpPr/>
          <p:nvPr/>
        </p:nvCxnSpPr>
        <p:spPr>
          <a:xfrm>
            <a:off x="46037" y="4630439"/>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32100" y="4259262"/>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cxnSp>
        <p:nvCxnSpPr>
          <p:cNvPr id="59" name="Straight Arrow Connector 58"/>
          <p:cNvCxnSpPr/>
          <p:nvPr/>
        </p:nvCxnSpPr>
        <p:spPr>
          <a:xfrm>
            <a:off x="6593997" y="1766559"/>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843045" y="1439862"/>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grpSp>
        <p:nvGrpSpPr>
          <p:cNvPr id="12" name="Group 11"/>
          <p:cNvGrpSpPr/>
          <p:nvPr/>
        </p:nvGrpSpPr>
        <p:grpSpPr>
          <a:xfrm>
            <a:off x="7970837" y="2424590"/>
            <a:ext cx="3794862" cy="2139472"/>
            <a:chOff x="7970837" y="2424590"/>
            <a:chExt cx="3794862" cy="2139472"/>
          </a:xfrm>
        </p:grpSpPr>
        <p:sp>
          <p:nvSpPr>
            <p:cNvPr id="35" name="Rectangle 34"/>
            <p:cNvSpPr/>
            <p:nvPr/>
          </p:nvSpPr>
          <p:spPr bwMode="auto">
            <a:xfrm>
              <a:off x="7971042" y="2424590"/>
              <a:ext cx="3794657" cy="2139472"/>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6" name="TextBox 35"/>
            <p:cNvSpPr txBox="1"/>
            <p:nvPr/>
          </p:nvSpPr>
          <p:spPr>
            <a:xfrm>
              <a:off x="7970837" y="2441696"/>
              <a:ext cx="3794861" cy="63327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23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2</a:t>
              </a:r>
              <a:r>
                <a:rPr lang="en-US" sz="2300" baseline="300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nd</a:t>
              </a:r>
              <a:r>
                <a:rPr lang="en-US" sz="23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 </a:t>
              </a:r>
              <a:r>
                <a:rPr kumimoji="0" lang="en-US" sz="2300" b="0" i="0" u="none" strike="noStrike" kern="1200" cap="none" spc="0" normalizeH="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ASP.NET Core App</a:t>
              </a:r>
              <a:endParaRPr kumimoji="0" lang="en-US" sz="23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endParaRPr>
            </a:p>
          </p:txBody>
        </p:sp>
        <p:sp>
          <p:nvSpPr>
            <p:cNvPr id="37" name="TextBox 36"/>
            <p:cNvSpPr txBox="1"/>
            <p:nvPr/>
          </p:nvSpPr>
          <p:spPr>
            <a:xfrm>
              <a:off x="7970838" y="3116262"/>
              <a:ext cx="3794861" cy="457618"/>
            </a:xfrm>
            <a:prstGeom prst="rect">
              <a:avLst/>
            </a:prstGeom>
            <a:noFill/>
          </p:spPr>
          <p:txBody>
            <a:bodyPr wrap="square" rtlCol="0" anchor="ctr">
              <a:noAutofit/>
            </a:bodyPr>
            <a:lstStyle/>
            <a:p>
              <a:pPr lvl="0" algn="ctr" defTabSz="949601">
                <a:defRPr/>
              </a:pPr>
              <a:r>
                <a:rPr lang="en-US" sz="2400" b="1">
                  <a:gradFill>
                    <a:gsLst>
                      <a:gs pos="0">
                        <a:srgbClr val="FFFFFF"/>
                      </a:gs>
                      <a:gs pos="100000">
                        <a:srgbClr val="FFFFFF"/>
                      </a:gs>
                    </a:gsLst>
                    <a:lin ang="5400000" scaled="1"/>
                  </a:gradFill>
                  <a:cs typeface="Segoe UI Light" panose="020B0502040204020203" pitchFamily="34" charset="0"/>
                </a:rPr>
                <a:t>dotnet .\app.dll</a:t>
              </a:r>
            </a:p>
          </p:txBody>
        </p:sp>
        <p:sp>
          <p:nvSpPr>
            <p:cNvPr id="61" name="Rectangle 60"/>
            <p:cNvSpPr/>
            <p:nvPr/>
          </p:nvSpPr>
          <p:spPr bwMode="auto">
            <a:xfrm>
              <a:off x="8309986" y="3667441"/>
              <a:ext cx="3239927" cy="757425"/>
            </a:xfrm>
            <a:prstGeom prst="rect">
              <a:avLst/>
            </a:prstGeom>
            <a:solidFill>
              <a:srgbClr val="00317B"/>
            </a:solidFill>
            <a:ln w="25400" cap="flat" cmpd="sng" algn="ctr">
              <a:noFill/>
              <a:prstDash val="solid"/>
              <a:headEnd type="none" w="med" len="med"/>
              <a:tailEnd type="none" w="med" len="med"/>
            </a:ln>
            <a:effectLst/>
          </p:spPr>
          <p:txBody>
            <a:bodyPr vert="horz" wrap="square" lIns="274320" tIns="91440" rIns="91440" bIns="89511" numCol="1" rtlCol="0" anchor="t" anchorCtr="0" compatLnSpc="1">
              <a:prstTxWarp prst="textNoShape">
                <a:avLst/>
              </a:prstTxWarp>
            </a:bodyPr>
            <a:lstStyle/>
            <a:p>
              <a:pPr marL="0" marR="0" lvl="0" indent="0" algn="ctr" defTabSz="912774"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rPr>
                <a:t>Kestrel</a:t>
              </a:r>
              <a:r>
                <a:rPr kumimoji="0" lang="en-US" sz="20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t> Web Server</a:t>
              </a:r>
              <a:br>
                <a:rPr kumimoji="0" lang="en-US" sz="24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br>
              <a:r>
                <a:rPr kumimoji="0" lang="en-US" sz="14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t>port: 12345</a:t>
              </a:r>
              <a:endParaRPr kumimoji="0" lang="en-US" sz="16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endParaRPr>
            </a:p>
          </p:txBody>
        </p:sp>
      </p:grpSp>
      <p:grpSp>
        <p:nvGrpSpPr>
          <p:cNvPr id="62" name="Group 61"/>
          <p:cNvGrpSpPr/>
          <p:nvPr/>
        </p:nvGrpSpPr>
        <p:grpSpPr>
          <a:xfrm>
            <a:off x="7970837" y="4710590"/>
            <a:ext cx="3794862" cy="2139472"/>
            <a:chOff x="7970837" y="2424590"/>
            <a:chExt cx="3794862" cy="2139472"/>
          </a:xfrm>
        </p:grpSpPr>
        <p:sp>
          <p:nvSpPr>
            <p:cNvPr id="63" name="Rectangle 62"/>
            <p:cNvSpPr/>
            <p:nvPr/>
          </p:nvSpPr>
          <p:spPr bwMode="auto">
            <a:xfrm>
              <a:off x="7971042" y="2424590"/>
              <a:ext cx="3794657" cy="2139472"/>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4" name="TextBox 63"/>
            <p:cNvSpPr txBox="1"/>
            <p:nvPr/>
          </p:nvSpPr>
          <p:spPr>
            <a:xfrm>
              <a:off x="7970837" y="2441696"/>
              <a:ext cx="3794861" cy="63327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23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3</a:t>
              </a:r>
              <a:r>
                <a:rPr lang="en-US" sz="2300" baseline="300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rd</a:t>
              </a:r>
              <a:r>
                <a:rPr lang="en-US" sz="23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 </a:t>
              </a:r>
              <a:r>
                <a:rPr kumimoji="0" lang="en-US" sz="2300" b="0" i="0" u="none" strike="noStrike" kern="1200" cap="none" spc="0" normalizeH="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ASP.NET Core App</a:t>
              </a:r>
              <a:endParaRPr kumimoji="0" lang="en-US" sz="23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endParaRPr>
            </a:p>
          </p:txBody>
        </p:sp>
        <p:sp>
          <p:nvSpPr>
            <p:cNvPr id="65" name="TextBox 64"/>
            <p:cNvSpPr txBox="1"/>
            <p:nvPr/>
          </p:nvSpPr>
          <p:spPr>
            <a:xfrm>
              <a:off x="7970838" y="3116262"/>
              <a:ext cx="3794861" cy="457618"/>
            </a:xfrm>
            <a:prstGeom prst="rect">
              <a:avLst/>
            </a:prstGeom>
            <a:noFill/>
          </p:spPr>
          <p:txBody>
            <a:bodyPr wrap="square" rtlCol="0" anchor="ctr">
              <a:noAutofit/>
            </a:bodyPr>
            <a:lstStyle/>
            <a:p>
              <a:pPr lvl="0" algn="ctr" defTabSz="949601">
                <a:defRPr/>
              </a:pPr>
              <a:r>
                <a:rPr lang="en-US" sz="2400" b="1">
                  <a:gradFill>
                    <a:gsLst>
                      <a:gs pos="0">
                        <a:srgbClr val="FFFFFF"/>
                      </a:gs>
                      <a:gs pos="100000">
                        <a:srgbClr val="FFFFFF"/>
                      </a:gs>
                    </a:gsLst>
                    <a:lin ang="5400000" scaled="1"/>
                  </a:gradFill>
                  <a:cs typeface="Segoe UI Light" panose="020B0502040204020203" pitchFamily="34" charset="0"/>
                </a:rPr>
                <a:t>dotnet .\app.dll</a:t>
              </a:r>
            </a:p>
          </p:txBody>
        </p:sp>
        <p:sp>
          <p:nvSpPr>
            <p:cNvPr id="66" name="Rectangle 65"/>
            <p:cNvSpPr/>
            <p:nvPr/>
          </p:nvSpPr>
          <p:spPr bwMode="auto">
            <a:xfrm>
              <a:off x="8309986" y="3667441"/>
              <a:ext cx="3239927" cy="757425"/>
            </a:xfrm>
            <a:prstGeom prst="rect">
              <a:avLst/>
            </a:prstGeom>
            <a:solidFill>
              <a:srgbClr val="00317B"/>
            </a:solidFill>
            <a:ln w="25400" cap="flat" cmpd="sng" algn="ctr">
              <a:noFill/>
              <a:prstDash val="solid"/>
              <a:headEnd type="none" w="med" len="med"/>
              <a:tailEnd type="none" w="med" len="med"/>
            </a:ln>
            <a:effectLst/>
          </p:spPr>
          <p:txBody>
            <a:bodyPr vert="horz" wrap="square" lIns="274320" tIns="91440" rIns="91440" bIns="89511" numCol="1" rtlCol="0" anchor="t" anchorCtr="0" compatLnSpc="1">
              <a:prstTxWarp prst="textNoShape">
                <a:avLst/>
              </a:prstTxWarp>
            </a:bodyPr>
            <a:lstStyle/>
            <a:p>
              <a:pPr marL="0" marR="0" lvl="0" indent="0" algn="ctr" defTabSz="912774"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rPr>
                <a:t>Kestrel</a:t>
              </a:r>
              <a:r>
                <a:rPr kumimoji="0" lang="en-US" sz="20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t> Web Server</a:t>
              </a:r>
              <a:br>
                <a:rPr kumimoji="0" lang="en-US" sz="24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br>
              <a:r>
                <a:rPr kumimoji="0" lang="en-US" sz="14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t>port: 12346</a:t>
              </a:r>
              <a:endParaRPr kumimoji="0" lang="en-US" sz="16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endParaRPr>
            </a:p>
          </p:txBody>
        </p:sp>
      </p:grpSp>
      <p:grpSp>
        <p:nvGrpSpPr>
          <p:cNvPr id="67" name="Group 66"/>
          <p:cNvGrpSpPr/>
          <p:nvPr/>
        </p:nvGrpSpPr>
        <p:grpSpPr>
          <a:xfrm>
            <a:off x="7970837" y="144462"/>
            <a:ext cx="3794862" cy="2139472"/>
            <a:chOff x="7970837" y="2424590"/>
            <a:chExt cx="3794862" cy="2139472"/>
          </a:xfrm>
        </p:grpSpPr>
        <p:sp>
          <p:nvSpPr>
            <p:cNvPr id="68" name="Rectangle 67"/>
            <p:cNvSpPr/>
            <p:nvPr/>
          </p:nvSpPr>
          <p:spPr bwMode="auto">
            <a:xfrm>
              <a:off x="7971042" y="2424590"/>
              <a:ext cx="3794657" cy="2139472"/>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9" name="TextBox 68"/>
            <p:cNvSpPr txBox="1"/>
            <p:nvPr/>
          </p:nvSpPr>
          <p:spPr>
            <a:xfrm>
              <a:off x="7970837" y="2441696"/>
              <a:ext cx="3794861" cy="63327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23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1</a:t>
              </a:r>
              <a:r>
                <a:rPr lang="en-US" sz="2300" baseline="300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st</a:t>
              </a:r>
              <a:r>
                <a:rPr lang="en-US" sz="23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 </a:t>
              </a:r>
              <a:r>
                <a:rPr kumimoji="0" lang="en-US" sz="2300" b="0" i="0" u="none" strike="noStrike" kern="1200" cap="none" spc="0" normalizeH="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ASP.NET Core App</a:t>
              </a:r>
              <a:endParaRPr kumimoji="0" lang="en-US" sz="23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endParaRPr>
            </a:p>
          </p:txBody>
        </p:sp>
        <p:sp>
          <p:nvSpPr>
            <p:cNvPr id="70" name="TextBox 69"/>
            <p:cNvSpPr txBox="1"/>
            <p:nvPr/>
          </p:nvSpPr>
          <p:spPr>
            <a:xfrm>
              <a:off x="7970838" y="3116262"/>
              <a:ext cx="3794861" cy="457618"/>
            </a:xfrm>
            <a:prstGeom prst="rect">
              <a:avLst/>
            </a:prstGeom>
            <a:noFill/>
          </p:spPr>
          <p:txBody>
            <a:bodyPr wrap="square"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2400" b="1">
                  <a:gradFill>
                    <a:gsLst>
                      <a:gs pos="0">
                        <a:srgbClr val="FFFFFF"/>
                      </a:gs>
                      <a:gs pos="100000">
                        <a:srgbClr val="FFFFFF"/>
                      </a:gs>
                    </a:gsLst>
                    <a:lin ang="5400000" scaled="1"/>
                  </a:gradFill>
                  <a:cs typeface="Segoe UI Light" panose="020B0502040204020203" pitchFamily="34" charset="0"/>
                </a:rPr>
                <a:t>d</a:t>
              </a:r>
              <a:r>
                <a:rPr kumimoji="0" lang="en-US" sz="2400" b="1" i="0" u="none" strike="noStrike" kern="1200" cap="none" spc="0" normalizeH="0" baseline="0" noProof="0">
                  <a:ln>
                    <a:noFill/>
                  </a:ln>
                  <a:gradFill>
                    <a:gsLst>
                      <a:gs pos="0">
                        <a:srgbClr val="FFFFFF"/>
                      </a:gs>
                      <a:gs pos="100000">
                        <a:srgbClr val="FFFFFF"/>
                      </a:gs>
                    </a:gsLst>
                    <a:lin ang="5400000" scaled="1"/>
                  </a:gradFill>
                  <a:effectLst/>
                  <a:uLnTx/>
                  <a:uFillTx/>
                  <a:cs typeface="Segoe UI Light" panose="020B0502040204020203" pitchFamily="34" charset="0"/>
                </a:rPr>
                <a:t>otnet .\app</a:t>
              </a:r>
              <a:r>
                <a:rPr kumimoji="0" lang="en-US" sz="3000" b="1" i="0" u="none" strike="noStrike" kern="1200" cap="none" spc="0" normalizeH="0" baseline="0" noProof="0">
                  <a:ln>
                    <a:noFill/>
                  </a:ln>
                  <a:gradFill>
                    <a:gsLst>
                      <a:gs pos="0">
                        <a:srgbClr val="FFFFFF"/>
                      </a:gs>
                      <a:gs pos="100000">
                        <a:srgbClr val="FFFFFF"/>
                      </a:gs>
                    </a:gsLst>
                    <a:lin ang="5400000" scaled="1"/>
                  </a:gradFill>
                  <a:effectLst/>
                  <a:uLnTx/>
                  <a:uFillTx/>
                  <a:cs typeface="Segoe UI Light" panose="020B0502040204020203" pitchFamily="34" charset="0"/>
                </a:rPr>
                <a:t> </a:t>
              </a:r>
            </a:p>
          </p:txBody>
        </p:sp>
        <p:sp>
          <p:nvSpPr>
            <p:cNvPr id="71" name="Rectangle 70"/>
            <p:cNvSpPr/>
            <p:nvPr/>
          </p:nvSpPr>
          <p:spPr bwMode="auto">
            <a:xfrm>
              <a:off x="8309986" y="3667441"/>
              <a:ext cx="3239927" cy="757425"/>
            </a:xfrm>
            <a:prstGeom prst="rect">
              <a:avLst/>
            </a:prstGeom>
            <a:solidFill>
              <a:srgbClr val="00317B"/>
            </a:solidFill>
            <a:ln w="25400" cap="flat" cmpd="sng" algn="ctr">
              <a:noFill/>
              <a:prstDash val="solid"/>
              <a:headEnd type="none" w="med" len="med"/>
              <a:tailEnd type="none" w="med" len="med"/>
            </a:ln>
            <a:effectLst/>
          </p:spPr>
          <p:txBody>
            <a:bodyPr vert="horz" wrap="square" lIns="274320" tIns="91440" rIns="91440" bIns="89511" numCol="1" rtlCol="0" anchor="t" anchorCtr="0" compatLnSpc="1">
              <a:prstTxWarp prst="textNoShape">
                <a:avLst/>
              </a:prstTxWarp>
            </a:bodyPr>
            <a:lstStyle/>
            <a:p>
              <a:pPr marL="0" marR="0" lvl="0" indent="0" algn="ctr" defTabSz="912774"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rPr>
                <a:t>Kestrel</a:t>
              </a:r>
              <a:r>
                <a:rPr kumimoji="0" lang="en-US" sz="20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t> Web Server</a:t>
              </a:r>
              <a:br>
                <a:rPr kumimoji="0" lang="en-US" sz="24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br>
              <a:r>
                <a:rPr kumimoji="0" lang="en-US" sz="14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t>port: 12344</a:t>
              </a:r>
              <a:endParaRPr kumimoji="0" lang="en-US" sz="16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endParaRPr>
            </a:p>
          </p:txBody>
        </p:sp>
      </p:grpSp>
    </p:spTree>
    <p:extLst>
      <p:ext uri="{BB962C8B-B14F-4D97-AF65-F5344CB8AC3E}">
        <p14:creationId xmlns:p14="http://schemas.microsoft.com/office/powerpoint/2010/main" val="42742145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Performance that matters</a:t>
            </a:r>
          </a:p>
        </p:txBody>
      </p:sp>
      <p:pic>
        <p:nvPicPr>
          <p:cNvPr id="4" name="Picture 3"/>
          <p:cNvPicPr>
            <a:picLocks noChangeAspect="1"/>
          </p:cNvPicPr>
          <p:nvPr/>
        </p:nvPicPr>
        <p:blipFill>
          <a:blip r:embed="rId2"/>
          <a:stretch>
            <a:fillRect/>
          </a:stretch>
        </p:blipFill>
        <p:spPr>
          <a:xfrm>
            <a:off x="5227637" y="1212849"/>
            <a:ext cx="7120498" cy="5594677"/>
          </a:xfrm>
          <a:prstGeom prst="rect">
            <a:avLst/>
          </a:prstGeom>
        </p:spPr>
      </p:pic>
      <p:pic>
        <p:nvPicPr>
          <p:cNvPr id="5" name="Picture 4"/>
          <p:cNvPicPr>
            <a:picLocks noChangeAspect="1"/>
          </p:cNvPicPr>
          <p:nvPr/>
        </p:nvPicPr>
        <p:blipFill>
          <a:blip r:embed="rId3"/>
          <a:stretch>
            <a:fillRect/>
          </a:stretch>
        </p:blipFill>
        <p:spPr>
          <a:xfrm>
            <a:off x="122237" y="1215875"/>
            <a:ext cx="5042159" cy="3645087"/>
          </a:xfrm>
          <a:prstGeom prst="rect">
            <a:avLst/>
          </a:prstGeom>
        </p:spPr>
      </p:pic>
      <p:sp>
        <p:nvSpPr>
          <p:cNvPr id="6" name="Rectangle 5"/>
          <p:cNvSpPr/>
          <p:nvPr/>
        </p:nvSpPr>
        <p:spPr bwMode="auto">
          <a:xfrm>
            <a:off x="5316798" y="3954462"/>
            <a:ext cx="6999807" cy="1447800"/>
          </a:xfrm>
          <a:prstGeom prst="rect">
            <a:avLst/>
          </a:prstGeom>
          <a:solidFill>
            <a:srgbClr val="FFFF00">
              <a:alpha val="1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198437" y="5402262"/>
            <a:ext cx="4965959" cy="572464"/>
          </a:xfrm>
          <a:prstGeom prst="rect">
            <a:avLst/>
          </a:prstGeom>
          <a:noFill/>
        </p:spPr>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rPr>
              <a:t>Source:  </a:t>
            </a:r>
            <a:r>
              <a:rPr lang="en-US" sz="2000">
                <a:gradFill>
                  <a:gsLst>
                    <a:gs pos="2917">
                      <a:schemeClr val="tx1"/>
                    </a:gs>
                    <a:gs pos="30000">
                      <a:schemeClr val="tx1"/>
                    </a:gs>
                  </a:gsLst>
                  <a:lin ang="5400000" scaled="0"/>
                </a:gradFill>
                <a:hlinkClick r:id="rId4"/>
              </a:rPr>
              <a:t>github.com/</a:t>
            </a:r>
            <a:r>
              <a:rPr lang="en-US" sz="2000" err="1">
                <a:gradFill>
                  <a:gsLst>
                    <a:gs pos="2917">
                      <a:schemeClr val="tx1"/>
                    </a:gs>
                    <a:gs pos="30000">
                      <a:schemeClr val="tx1"/>
                    </a:gs>
                  </a:gsLst>
                  <a:lin ang="5400000" scaled="0"/>
                </a:gradFill>
                <a:hlinkClick r:id="rId4"/>
              </a:rPr>
              <a:t>aspnet</a:t>
            </a:r>
            <a:r>
              <a:rPr lang="en-US" sz="2000">
                <a:gradFill>
                  <a:gsLst>
                    <a:gs pos="2917">
                      <a:schemeClr val="tx1"/>
                    </a:gs>
                    <a:gs pos="30000">
                      <a:schemeClr val="tx1"/>
                    </a:gs>
                  </a:gsLst>
                  <a:lin ang="5400000" scaled="0"/>
                </a:gradFill>
                <a:hlinkClick r:id="rId4"/>
              </a:rPr>
              <a:t>/benchmarks</a:t>
            </a:r>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032281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efritz\AppData\Local\Temp\SNAGHTML55c445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237" y="1058862"/>
            <a:ext cx="6934200" cy="33777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jefritz\AppData\Local\Temp\SNAGHTML55d26f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9237" y="4604805"/>
            <a:ext cx="6934200" cy="230219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err="1"/>
              <a:t>TechEmpower</a:t>
            </a:r>
            <a:r>
              <a:rPr lang="en-US"/>
              <a:t> Benchmarks</a:t>
            </a:r>
          </a:p>
        </p:txBody>
      </p:sp>
    </p:spTree>
    <p:extLst>
      <p:ext uri="{BB962C8B-B14F-4D97-AF65-F5344CB8AC3E}">
        <p14:creationId xmlns:p14="http://schemas.microsoft.com/office/powerpoint/2010/main" val="162327446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4637" y="-15822"/>
            <a:ext cx="11789123" cy="7010347"/>
          </a:xfrm>
          <a:prstGeom prst="rect">
            <a:avLst/>
          </a:prstGeom>
        </p:spPr>
      </p:pic>
    </p:spTree>
    <p:extLst>
      <p:ext uri="{BB962C8B-B14F-4D97-AF65-F5344CB8AC3E}">
        <p14:creationId xmlns:p14="http://schemas.microsoft.com/office/powerpoint/2010/main" val="71847558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.NET Core</a:t>
            </a:r>
          </a:p>
        </p:txBody>
      </p:sp>
      <p:sp>
        <p:nvSpPr>
          <p:cNvPr id="5" name="Content Placeholder 4"/>
          <p:cNvSpPr>
            <a:spLocks noGrp="1"/>
          </p:cNvSpPr>
          <p:nvPr>
            <p:ph type="body" sz="quarter" idx="10"/>
          </p:nvPr>
        </p:nvSpPr>
        <p:spPr>
          <a:xfrm>
            <a:off x="274639" y="1212851"/>
            <a:ext cx="11887200" cy="3625608"/>
          </a:xfrm>
        </p:spPr>
        <p:txBody>
          <a:bodyPr/>
          <a:lstStyle/>
          <a:p>
            <a:pPr marL="457200" indent="-457200">
              <a:spcBef>
                <a:spcPts val="1200"/>
              </a:spcBef>
              <a:buFont typeface="Arial" panose="020B0604020202020204" pitchFamily="34" charset="0"/>
              <a:buChar char="•"/>
            </a:pPr>
            <a:r>
              <a:rPr lang="en-US" sz="3200"/>
              <a:t>New OSS and x-plat .NET runtime and library</a:t>
            </a:r>
          </a:p>
          <a:p>
            <a:pPr marL="457200" indent="-457200">
              <a:spcBef>
                <a:spcPts val="1200"/>
              </a:spcBef>
              <a:buFont typeface="Arial" panose="020B0604020202020204" pitchFamily="34" charset="0"/>
              <a:buChar char="•"/>
            </a:pPr>
            <a:r>
              <a:rPr lang="en-US" sz="3200"/>
              <a:t>Introducing NET Standard</a:t>
            </a:r>
          </a:p>
          <a:p>
            <a:pPr marL="457200" indent="-457200">
              <a:spcBef>
                <a:spcPts val="1200"/>
              </a:spcBef>
              <a:buFont typeface="Arial" panose="020B0604020202020204" pitchFamily="34" charset="0"/>
              <a:buChar char="•"/>
            </a:pPr>
            <a:r>
              <a:rPr lang="en-US" sz="3200"/>
              <a:t>“.NET Core CLI”</a:t>
            </a:r>
            <a:r>
              <a:rPr lang="en-US" sz="3200">
                <a:cs typeface="Segoe UI" panose="020B0502040204020203" pitchFamily="34" charset="0"/>
              </a:rPr>
              <a:t>—</a:t>
            </a:r>
            <a:r>
              <a:rPr lang="en-US" sz="3200"/>
              <a:t>for compiling and publishing apps</a:t>
            </a:r>
          </a:p>
          <a:p>
            <a:pPr marL="457200" indent="-457200">
              <a:spcBef>
                <a:spcPts val="1200"/>
              </a:spcBef>
              <a:buFont typeface="Arial" panose="020B0604020202020204" pitchFamily="34" charset="0"/>
              <a:buChar char="•"/>
            </a:pPr>
            <a:r>
              <a:rPr lang="en-US" sz="3200"/>
              <a:t>Supports app-local, shared framework, and Docker deployment</a:t>
            </a:r>
          </a:p>
          <a:p>
            <a:pPr marL="457200" indent="-457200">
              <a:spcBef>
                <a:spcPts val="1200"/>
              </a:spcBef>
              <a:buFont typeface="Arial" panose="020B0604020202020204" pitchFamily="34" charset="0"/>
              <a:buChar char="•"/>
            </a:pPr>
            <a:r>
              <a:rPr lang="en-US" sz="3200"/>
              <a:t>High performance, including native compilation</a:t>
            </a:r>
          </a:p>
          <a:p>
            <a:endParaRPr lang="en-US" sz="3600"/>
          </a:p>
        </p:txBody>
      </p:sp>
    </p:spTree>
    <p:extLst>
      <p:ext uri="{BB962C8B-B14F-4D97-AF65-F5344CB8AC3E}">
        <p14:creationId xmlns:p14="http://schemas.microsoft.com/office/powerpoint/2010/main" val="10526017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ASP.NET Core</a:t>
            </a:r>
          </a:p>
        </p:txBody>
      </p:sp>
      <p:sp>
        <p:nvSpPr>
          <p:cNvPr id="3" name="Content Placeholder 2"/>
          <p:cNvSpPr>
            <a:spLocks noGrp="1"/>
          </p:cNvSpPr>
          <p:nvPr>
            <p:ph type="body" sz="quarter" idx="10"/>
          </p:nvPr>
        </p:nvSpPr>
        <p:spPr>
          <a:xfrm>
            <a:off x="274639" y="1212851"/>
            <a:ext cx="11887200" cy="3902607"/>
          </a:xfrm>
        </p:spPr>
        <p:txBody>
          <a:bodyPr/>
          <a:lstStyle/>
          <a:p>
            <a:pPr marL="457200" indent="-457200">
              <a:spcBef>
                <a:spcPts val="1200"/>
              </a:spcBef>
              <a:buFont typeface="Arial" panose="020B0604020202020204" pitchFamily="34" charset="0"/>
              <a:buChar char="•"/>
            </a:pPr>
            <a:r>
              <a:rPr lang="en-US" sz="3200"/>
              <a:t>ASP.NET Core builds on top of .NET Core</a:t>
            </a:r>
          </a:p>
          <a:p>
            <a:pPr marL="457200" indent="-457200">
              <a:spcBef>
                <a:spcPts val="1200"/>
              </a:spcBef>
              <a:buFont typeface="Arial" panose="020B0604020202020204" pitchFamily="34" charset="0"/>
              <a:buChar char="•"/>
            </a:pPr>
            <a:r>
              <a:rPr lang="en-US" sz="3200"/>
              <a:t>Single framework, for web, services, and </a:t>
            </a:r>
            <a:r>
              <a:rPr lang="en-US" sz="3200" err="1"/>
              <a:t>microservices</a:t>
            </a:r>
            <a:endParaRPr lang="en-US" sz="3200"/>
          </a:p>
          <a:p>
            <a:pPr marL="457200" indent="-457200">
              <a:spcBef>
                <a:spcPts val="1200"/>
              </a:spcBef>
              <a:buFont typeface="Arial" panose="020B0604020202020204" pitchFamily="34" charset="0"/>
              <a:buChar char="•"/>
            </a:pPr>
            <a:r>
              <a:rPr lang="en-US" sz="3200"/>
              <a:t>Middle-ware pipeline, enabling you to inject as little or much functionality as needed</a:t>
            </a:r>
          </a:p>
          <a:p>
            <a:pPr marL="457200" indent="-457200">
              <a:spcBef>
                <a:spcPts val="1200"/>
              </a:spcBef>
              <a:buFont typeface="Arial" panose="020B0604020202020204" pitchFamily="34" charset="0"/>
              <a:buChar char="•"/>
            </a:pPr>
            <a:r>
              <a:rPr lang="en-US" sz="3200"/>
              <a:t>Fully integrates with CLI tooling and the shared framework</a:t>
            </a:r>
          </a:p>
          <a:p>
            <a:pPr marL="457200" indent="-457200">
              <a:spcBef>
                <a:spcPts val="1200"/>
              </a:spcBef>
              <a:buFont typeface="Arial" panose="020B0604020202020204" pitchFamily="34" charset="0"/>
              <a:buChar char="•"/>
            </a:pPr>
            <a:r>
              <a:rPr lang="en-US" sz="3200"/>
              <a:t>Takes advantage of .NET Core performance and include a very high performance web server, built on </a:t>
            </a:r>
            <a:r>
              <a:rPr lang="en-US" sz="3200" err="1"/>
              <a:t>LibUV</a:t>
            </a:r>
            <a:endParaRPr lang="en-US" sz="3200"/>
          </a:p>
        </p:txBody>
      </p:sp>
    </p:spTree>
    <p:extLst>
      <p:ext uri="{BB962C8B-B14F-4D97-AF65-F5344CB8AC3E}">
        <p14:creationId xmlns:p14="http://schemas.microsoft.com/office/powerpoint/2010/main" val="202313290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Demo</a:t>
            </a:r>
          </a:p>
        </p:txBody>
      </p:sp>
      <p:sp>
        <p:nvSpPr>
          <p:cNvPr id="5" name="Text Placeholder 4"/>
          <p:cNvSpPr>
            <a:spLocks noGrp="1"/>
          </p:cNvSpPr>
          <p:nvPr>
            <p:ph type="body" sz="quarter" idx="12"/>
          </p:nvPr>
        </p:nvSpPr>
        <p:spPr/>
        <p:txBody>
          <a:bodyPr/>
          <a:lstStyle/>
          <a:p>
            <a:r>
              <a:rPr lang="en-US"/>
              <a:t>.NET Core</a:t>
            </a:r>
          </a:p>
        </p:txBody>
      </p:sp>
    </p:spTree>
    <p:extLst>
      <p:ext uri="{BB962C8B-B14F-4D97-AF65-F5344CB8AC3E}">
        <p14:creationId xmlns:p14="http://schemas.microsoft.com/office/powerpoint/2010/main" val="114570073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Recap</a:t>
            </a:r>
          </a:p>
        </p:txBody>
      </p:sp>
      <p:sp>
        <p:nvSpPr>
          <p:cNvPr id="3" name="Content Placeholder 2"/>
          <p:cNvSpPr>
            <a:spLocks noGrp="1"/>
          </p:cNvSpPr>
          <p:nvPr>
            <p:ph type="body" sz="quarter" idx="10"/>
          </p:nvPr>
        </p:nvSpPr>
        <p:spPr/>
        <p:txBody>
          <a:bodyPr/>
          <a:lstStyle/>
          <a:p>
            <a:r>
              <a:rPr lang="en-US"/>
              <a:t>Great time to be a .NET Developer</a:t>
            </a:r>
          </a:p>
          <a:p>
            <a:r>
              <a:rPr lang="en-US"/>
              <a:t>With .NET you can build (ANYTHING)</a:t>
            </a:r>
          </a:p>
          <a:p>
            <a:pPr lvl="1"/>
            <a:r>
              <a:rPr lang="en-US"/>
              <a:t>Windows Desktop Applications (Win 7, Win 8, Win 8.1, Win 10+)</a:t>
            </a:r>
          </a:p>
          <a:p>
            <a:pPr lvl="1"/>
            <a:r>
              <a:rPr lang="en-US"/>
              <a:t>Windows Universal Apps (Desktop, Tablet, Mobile)</a:t>
            </a:r>
          </a:p>
          <a:p>
            <a:pPr lvl="1"/>
            <a:r>
              <a:rPr lang="en-US"/>
              <a:t>Server Applications (Windows, Linux)</a:t>
            </a:r>
          </a:p>
          <a:p>
            <a:pPr lvl="1"/>
            <a:r>
              <a:rPr lang="en-US"/>
              <a:t>Device Application (iOS and Android)</a:t>
            </a:r>
          </a:p>
        </p:txBody>
      </p:sp>
    </p:spTree>
    <p:extLst>
      <p:ext uri="{BB962C8B-B14F-4D97-AF65-F5344CB8AC3E}">
        <p14:creationId xmlns:p14="http://schemas.microsoft.com/office/powerpoint/2010/main" val="63734061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Resources</a:t>
            </a:r>
          </a:p>
        </p:txBody>
      </p:sp>
      <p:sp>
        <p:nvSpPr>
          <p:cNvPr id="3" name="Text Placeholder 2"/>
          <p:cNvSpPr>
            <a:spLocks noGrp="1"/>
          </p:cNvSpPr>
          <p:nvPr>
            <p:ph type="body" sz="quarter" idx="10"/>
          </p:nvPr>
        </p:nvSpPr>
        <p:spPr>
          <a:xfrm>
            <a:off x="274639" y="1212851"/>
            <a:ext cx="11887200" cy="5477397"/>
          </a:xfrm>
        </p:spPr>
        <p:txBody>
          <a:bodyPr/>
          <a:lstStyle/>
          <a:p>
            <a:r>
              <a:rPr lang="en-US"/>
              <a:t>Get it NOW! 			get.asp.net</a:t>
            </a:r>
          </a:p>
          <a:p>
            <a:r>
              <a:rPr lang="en-US"/>
              <a:t>Learn more:			docs.asp.net</a:t>
            </a:r>
          </a:p>
          <a:p>
            <a:r>
              <a:rPr lang="en-US"/>
              <a:t>Open source:		github.com/</a:t>
            </a:r>
            <a:r>
              <a:rPr lang="en-US" err="1"/>
              <a:t>aspnet/home</a:t>
            </a:r>
            <a:endParaRPr lang="en-US"/>
          </a:p>
          <a:p>
            <a:r>
              <a:rPr lang="en-US"/>
              <a:t>Watch:				live.asp.net</a:t>
            </a:r>
          </a:p>
          <a:p>
            <a:r>
              <a:rPr lang="en-US"/>
              <a:t>Blog:				blogs.msdn.com/</a:t>
            </a:r>
            <a:r>
              <a:rPr lang="en-US" err="1"/>
              <a:t>webdev</a:t>
            </a:r>
            <a:endParaRPr lang="en-US"/>
          </a:p>
          <a:p>
            <a:r>
              <a:rPr lang="en-US"/>
              <a:t>Jeff:					twitter.com/</a:t>
            </a:r>
            <a:r>
              <a:rPr lang="en-US" err="1"/>
              <a:t>csharpfritz</a:t>
            </a:r>
            <a:endParaRPr lang="en-US"/>
          </a:p>
          <a:p>
            <a:r>
              <a:rPr lang="en-US"/>
              <a:t>					jeffreyfritz.com</a:t>
            </a:r>
          </a:p>
          <a:p>
            <a:pPr algn="ctr"/>
            <a:r>
              <a:rPr lang="en-US" sz="3200"/>
              <a:t>Learn at wintellectnow.com  </a:t>
            </a:r>
            <a:r>
              <a:rPr lang="en-US" sz="3200" b="1"/>
              <a:t>CODE: </a:t>
            </a:r>
            <a:r>
              <a:rPr lang="en-US" sz="3200" b="1" u="sng"/>
              <a:t>FRITZ-2016</a:t>
            </a:r>
          </a:p>
        </p:txBody>
      </p:sp>
    </p:spTree>
    <p:extLst>
      <p:ext uri="{BB962C8B-B14F-4D97-AF65-F5344CB8AC3E}">
        <p14:creationId xmlns:p14="http://schemas.microsoft.com/office/powerpoint/2010/main" val="65903479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05720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1189037" y="367190"/>
            <a:ext cx="10134600" cy="6330472"/>
          </a:xfrm>
          <a:prstGeom prst="rect">
            <a:avLst/>
          </a:prstGeom>
          <a:solidFill>
            <a:schemeClr val="tx2">
              <a:lumMod val="40000"/>
              <a:lumOff val="6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grpSp>
        <p:nvGrpSpPr>
          <p:cNvPr id="10" name="Group 9"/>
          <p:cNvGrpSpPr/>
          <p:nvPr/>
        </p:nvGrpSpPr>
        <p:grpSpPr>
          <a:xfrm>
            <a:off x="1651477" y="1211262"/>
            <a:ext cx="9214960" cy="2536931"/>
            <a:chOff x="7489547" y="1582078"/>
            <a:chExt cx="2770347" cy="4044770"/>
          </a:xfrm>
        </p:grpSpPr>
        <p:sp>
          <p:nvSpPr>
            <p:cNvPr id="8" name="Rectangle 7"/>
            <p:cNvSpPr/>
            <p:nvPr/>
          </p:nvSpPr>
          <p:spPr bwMode="auto">
            <a:xfrm>
              <a:off x="7489547" y="1582078"/>
              <a:ext cx="2770346" cy="404477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9" name="TextBox 48"/>
            <p:cNvSpPr txBox="1"/>
            <p:nvPr/>
          </p:nvSpPr>
          <p:spPr>
            <a:xfrm>
              <a:off x="7489548" y="1582078"/>
              <a:ext cx="2770346" cy="57894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1873" noProof="0">
                  <a:solidFill>
                    <a:srgbClr val="FFFFFF"/>
                  </a:solidFill>
                  <a:latin typeface="Segoe UI Semibold" panose="020B0702040204020203" pitchFamily="34" charset="0"/>
                  <a:cs typeface="Segoe UI Semibold" panose="020B0702040204020203" pitchFamily="34" charset="0"/>
                </a:rPr>
                <a:t>w3wp.exe (Application Pool)</a:t>
              </a:r>
              <a:endPar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grpSp>
      <p:sp>
        <p:nvSpPr>
          <p:cNvPr id="24" name="TextBox 23"/>
          <p:cNvSpPr txBox="1"/>
          <p:nvPr/>
        </p:nvSpPr>
        <p:spPr>
          <a:xfrm>
            <a:off x="1189037" y="367191"/>
            <a:ext cx="10134600" cy="61547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IIS</a:t>
            </a:r>
          </a:p>
        </p:txBody>
      </p:sp>
      <p:grpSp>
        <p:nvGrpSpPr>
          <p:cNvPr id="4" name="Group 3"/>
          <p:cNvGrpSpPr/>
          <p:nvPr/>
        </p:nvGrpSpPr>
        <p:grpSpPr>
          <a:xfrm>
            <a:off x="2186813" y="2125662"/>
            <a:ext cx="3802722" cy="1371600"/>
            <a:chOff x="2034515" y="3954463"/>
            <a:chExt cx="3802722" cy="1371600"/>
          </a:xfrm>
        </p:grpSpPr>
        <p:sp>
          <p:nvSpPr>
            <p:cNvPr id="5" name="Rectangle 4"/>
            <p:cNvSpPr/>
            <p:nvPr/>
          </p:nvSpPr>
          <p:spPr bwMode="auto">
            <a:xfrm>
              <a:off x="2042580" y="3954463"/>
              <a:ext cx="3794657" cy="137160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7" name="TextBox 46"/>
            <p:cNvSpPr txBox="1"/>
            <p:nvPr/>
          </p:nvSpPr>
          <p:spPr>
            <a:xfrm>
              <a:off x="2034515" y="3973393"/>
              <a:ext cx="3794861" cy="387949"/>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1</a:t>
              </a:r>
              <a:r>
                <a:rPr kumimoji="0" lang="en-US" b="0" i="0" u="none" strike="noStrike" kern="1200" cap="none" spc="0" normalizeH="0" baseline="3000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st</a:t>
              </a:r>
              <a:r>
                <a:rPr kumimoji="0" lang="en-US"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 </a:t>
              </a:r>
              <a:r>
                <a:rPr kumimoji="0" lang="en-US" b="0" i="0" u="none" strike="noStrike" kern="1200" cap="none" spc="0" normalizeH="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ASP.NET App</a:t>
              </a:r>
              <a:endParaRPr kumimoji="0" lang="en-US"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endParaRPr>
            </a:p>
          </p:txBody>
        </p:sp>
        <p:sp>
          <p:nvSpPr>
            <p:cNvPr id="50" name="TextBox 49"/>
            <p:cNvSpPr txBox="1"/>
            <p:nvPr/>
          </p:nvSpPr>
          <p:spPr>
            <a:xfrm>
              <a:off x="2042376" y="4507137"/>
              <a:ext cx="3794861" cy="666525"/>
            </a:xfrm>
            <a:prstGeom prst="rect">
              <a:avLst/>
            </a:prstGeom>
            <a:noFill/>
          </p:spPr>
          <p:txBody>
            <a:bodyPr wrap="square"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gradFill>
                    <a:gsLst>
                      <a:gs pos="0">
                        <a:srgbClr val="FFFFFF"/>
                      </a:gs>
                      <a:gs pos="100000">
                        <a:srgbClr val="FFFFFF"/>
                      </a:gs>
                    </a:gsLst>
                    <a:lin ang="5400000" scaled="1"/>
                  </a:gradFill>
                  <a:effectLst/>
                  <a:uLnTx/>
                  <a:uFillTx/>
                  <a:cs typeface="Segoe UI Light" panose="020B0502040204020203" pitchFamily="34" charset="0"/>
                </a:rPr>
                <a:t>YourWebApp.dll</a:t>
              </a:r>
            </a:p>
          </p:txBody>
        </p:sp>
      </p:grpSp>
      <p:sp>
        <p:nvSpPr>
          <p:cNvPr id="25" name="TextBox 24"/>
          <p:cNvSpPr txBox="1"/>
          <p:nvPr/>
        </p:nvSpPr>
        <p:spPr>
          <a:xfrm>
            <a:off x="4849430" y="1547525"/>
            <a:ext cx="2813814" cy="273410"/>
          </a:xfrm>
          <a:prstGeom prst="rect">
            <a:avLst/>
          </a:prstGeom>
          <a:noFill/>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t>port :80</a:t>
            </a:r>
            <a:r>
              <a:rPr kumimoji="0" lang="en-US" sz="1600" b="1" i="0" u="none" strike="noStrike" kern="1200" cap="none" spc="0" normalizeH="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t> or :443</a:t>
            </a:r>
            <a:endPar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endParaRPr>
          </a:p>
        </p:txBody>
      </p:sp>
      <p:cxnSp>
        <p:nvCxnSpPr>
          <p:cNvPr id="14" name="Straight Arrow Connector 13"/>
          <p:cNvCxnSpPr/>
          <p:nvPr/>
        </p:nvCxnSpPr>
        <p:spPr>
          <a:xfrm>
            <a:off x="193197" y="2735262"/>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3197" y="2379780"/>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grpSp>
        <p:nvGrpSpPr>
          <p:cNvPr id="19" name="Group 18"/>
          <p:cNvGrpSpPr/>
          <p:nvPr/>
        </p:nvGrpSpPr>
        <p:grpSpPr>
          <a:xfrm>
            <a:off x="6517214" y="2125662"/>
            <a:ext cx="3802722" cy="1371600"/>
            <a:chOff x="2034515" y="3954463"/>
            <a:chExt cx="3802722" cy="1371600"/>
          </a:xfrm>
        </p:grpSpPr>
        <p:sp>
          <p:nvSpPr>
            <p:cNvPr id="20" name="Rectangle 19"/>
            <p:cNvSpPr/>
            <p:nvPr/>
          </p:nvSpPr>
          <p:spPr bwMode="auto">
            <a:xfrm>
              <a:off x="2042580" y="3954463"/>
              <a:ext cx="3794657" cy="137160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21" name="TextBox 20"/>
            <p:cNvSpPr txBox="1"/>
            <p:nvPr/>
          </p:nvSpPr>
          <p:spPr>
            <a:xfrm>
              <a:off x="2034515" y="3973393"/>
              <a:ext cx="3794861" cy="387949"/>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2</a:t>
              </a:r>
              <a:r>
                <a:rPr lang="en-US" baseline="300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nd</a:t>
              </a:r>
              <a:r>
                <a:rPr lang="en-US">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 </a:t>
              </a:r>
              <a:r>
                <a:rPr kumimoji="0" lang="en-US" b="0" i="0" u="none" strike="noStrike" kern="1200" cap="none" spc="0" normalizeH="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ASP.NET App</a:t>
              </a:r>
              <a:endParaRPr kumimoji="0" lang="en-US"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endParaRPr>
            </a:p>
          </p:txBody>
        </p:sp>
        <p:sp>
          <p:nvSpPr>
            <p:cNvPr id="22" name="TextBox 21"/>
            <p:cNvSpPr txBox="1"/>
            <p:nvPr/>
          </p:nvSpPr>
          <p:spPr>
            <a:xfrm>
              <a:off x="2042376" y="4507137"/>
              <a:ext cx="3794861" cy="666525"/>
            </a:xfrm>
            <a:prstGeom prst="rect">
              <a:avLst/>
            </a:prstGeom>
            <a:noFill/>
          </p:spPr>
          <p:txBody>
            <a:bodyPr wrap="square"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gradFill>
                    <a:gsLst>
                      <a:gs pos="0">
                        <a:srgbClr val="FFFFFF"/>
                      </a:gs>
                      <a:gs pos="100000">
                        <a:srgbClr val="FFFFFF"/>
                      </a:gs>
                    </a:gsLst>
                    <a:lin ang="5400000" scaled="1"/>
                  </a:gradFill>
                  <a:effectLst/>
                  <a:uLnTx/>
                  <a:uFillTx/>
                  <a:cs typeface="Segoe UI Light" panose="020B0502040204020203" pitchFamily="34" charset="0"/>
                </a:rPr>
                <a:t>YourWebApp2.dll</a:t>
              </a:r>
            </a:p>
          </p:txBody>
        </p:sp>
      </p:grpSp>
      <p:grpSp>
        <p:nvGrpSpPr>
          <p:cNvPr id="26" name="Group 25"/>
          <p:cNvGrpSpPr/>
          <p:nvPr/>
        </p:nvGrpSpPr>
        <p:grpSpPr>
          <a:xfrm>
            <a:off x="1646237" y="3954462"/>
            <a:ext cx="9214960" cy="2536931"/>
            <a:chOff x="7489547" y="1582078"/>
            <a:chExt cx="2770347" cy="4044770"/>
          </a:xfrm>
        </p:grpSpPr>
        <p:sp>
          <p:nvSpPr>
            <p:cNvPr id="27" name="Rectangle 26"/>
            <p:cNvSpPr/>
            <p:nvPr/>
          </p:nvSpPr>
          <p:spPr bwMode="auto">
            <a:xfrm>
              <a:off x="7489547" y="1582078"/>
              <a:ext cx="2770346" cy="404477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28" name="TextBox 27"/>
            <p:cNvSpPr txBox="1"/>
            <p:nvPr/>
          </p:nvSpPr>
          <p:spPr>
            <a:xfrm>
              <a:off x="7489548" y="1582078"/>
              <a:ext cx="2770346" cy="57894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1873" noProof="0">
                  <a:solidFill>
                    <a:srgbClr val="FFFFFF"/>
                  </a:solidFill>
                  <a:latin typeface="Segoe UI Semibold" panose="020B0702040204020203" pitchFamily="34" charset="0"/>
                  <a:cs typeface="Segoe UI Semibold" panose="020B0702040204020203" pitchFamily="34" charset="0"/>
                </a:rPr>
                <a:t>w3wp.exe (Application Pool)</a:t>
              </a:r>
              <a:endPar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29" name="Group 28"/>
          <p:cNvGrpSpPr/>
          <p:nvPr/>
        </p:nvGrpSpPr>
        <p:grpSpPr>
          <a:xfrm>
            <a:off x="2181573" y="4868862"/>
            <a:ext cx="3802722" cy="1371600"/>
            <a:chOff x="2034515" y="3954463"/>
            <a:chExt cx="3802722" cy="1371600"/>
          </a:xfrm>
        </p:grpSpPr>
        <p:sp>
          <p:nvSpPr>
            <p:cNvPr id="33" name="Rectangle 32"/>
            <p:cNvSpPr/>
            <p:nvPr/>
          </p:nvSpPr>
          <p:spPr bwMode="auto">
            <a:xfrm>
              <a:off x="2042580" y="3954463"/>
              <a:ext cx="3794657" cy="137160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4" name="TextBox 33"/>
            <p:cNvSpPr txBox="1"/>
            <p:nvPr/>
          </p:nvSpPr>
          <p:spPr>
            <a:xfrm>
              <a:off x="2034515" y="3973393"/>
              <a:ext cx="3794861" cy="387949"/>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3</a:t>
              </a:r>
              <a:r>
                <a:rPr kumimoji="0" lang="en-US" b="0" i="0" u="none" strike="noStrike" kern="1200" cap="none" spc="0" normalizeH="0" baseline="3000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rd</a:t>
              </a:r>
              <a:r>
                <a:rPr kumimoji="0" lang="en-US"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  </a:t>
              </a:r>
              <a:r>
                <a:rPr kumimoji="0" lang="en-US" b="0" i="0" u="none" strike="noStrike" kern="1200" cap="none" spc="0" normalizeH="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ASP.NET App</a:t>
              </a:r>
              <a:endParaRPr kumimoji="0" lang="en-US"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endParaRPr>
            </a:p>
          </p:txBody>
        </p:sp>
        <p:sp>
          <p:nvSpPr>
            <p:cNvPr id="35" name="TextBox 34"/>
            <p:cNvSpPr txBox="1"/>
            <p:nvPr/>
          </p:nvSpPr>
          <p:spPr>
            <a:xfrm>
              <a:off x="2042376" y="4507137"/>
              <a:ext cx="3794861" cy="666525"/>
            </a:xfrm>
            <a:prstGeom prst="rect">
              <a:avLst/>
            </a:prstGeom>
            <a:noFill/>
          </p:spPr>
          <p:txBody>
            <a:bodyPr wrap="square"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gradFill>
                    <a:gsLst>
                      <a:gs pos="0">
                        <a:srgbClr val="FFFFFF"/>
                      </a:gs>
                      <a:gs pos="100000">
                        <a:srgbClr val="FFFFFF"/>
                      </a:gs>
                    </a:gsLst>
                    <a:lin ang="5400000" scaled="1"/>
                  </a:gradFill>
                  <a:effectLst/>
                  <a:uLnTx/>
                  <a:uFillTx/>
                  <a:cs typeface="Segoe UI Light" panose="020B0502040204020203" pitchFamily="34" charset="0"/>
                </a:rPr>
                <a:t>YourWebApp3.dll</a:t>
              </a:r>
            </a:p>
          </p:txBody>
        </p:sp>
      </p:grpSp>
      <p:sp>
        <p:nvSpPr>
          <p:cNvPr id="36" name="TextBox 35"/>
          <p:cNvSpPr txBox="1"/>
          <p:nvPr/>
        </p:nvSpPr>
        <p:spPr>
          <a:xfrm>
            <a:off x="4844190" y="4290725"/>
            <a:ext cx="2813814" cy="273410"/>
          </a:xfrm>
          <a:prstGeom prst="rect">
            <a:avLst/>
          </a:prstGeom>
          <a:noFill/>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t>port :80</a:t>
            </a:r>
            <a:r>
              <a:rPr kumimoji="0" lang="en-US" sz="1600" b="1" i="0" u="none" strike="noStrike" kern="1200" cap="none" spc="0" normalizeH="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t> or :443</a:t>
            </a:r>
            <a:endPar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endParaRPr>
          </a:p>
        </p:txBody>
      </p:sp>
      <p:grpSp>
        <p:nvGrpSpPr>
          <p:cNvPr id="37" name="Group 36"/>
          <p:cNvGrpSpPr/>
          <p:nvPr/>
        </p:nvGrpSpPr>
        <p:grpSpPr>
          <a:xfrm>
            <a:off x="6511974" y="4868862"/>
            <a:ext cx="3802722" cy="1371600"/>
            <a:chOff x="2034515" y="3954463"/>
            <a:chExt cx="3802722" cy="1371600"/>
          </a:xfrm>
        </p:grpSpPr>
        <p:sp>
          <p:nvSpPr>
            <p:cNvPr id="38" name="Rectangle 37"/>
            <p:cNvSpPr/>
            <p:nvPr/>
          </p:nvSpPr>
          <p:spPr bwMode="auto">
            <a:xfrm>
              <a:off x="2042580" y="3954463"/>
              <a:ext cx="3794657" cy="137160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9" name="TextBox 38"/>
            <p:cNvSpPr txBox="1"/>
            <p:nvPr/>
          </p:nvSpPr>
          <p:spPr>
            <a:xfrm>
              <a:off x="2034515" y="3973393"/>
              <a:ext cx="3794861" cy="387949"/>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4</a:t>
              </a:r>
              <a:r>
                <a:rPr lang="en-US" baseline="300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th</a:t>
              </a:r>
              <a:r>
                <a:rPr lang="en-US">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  </a:t>
              </a:r>
              <a:r>
                <a:rPr kumimoji="0" lang="en-US" b="0" i="0" u="none" strike="noStrike" kern="1200" cap="none" spc="0" normalizeH="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ASP.NET App</a:t>
              </a:r>
              <a:endParaRPr kumimoji="0" lang="en-US"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endParaRPr>
            </a:p>
          </p:txBody>
        </p:sp>
        <p:sp>
          <p:nvSpPr>
            <p:cNvPr id="40" name="TextBox 39"/>
            <p:cNvSpPr txBox="1"/>
            <p:nvPr/>
          </p:nvSpPr>
          <p:spPr>
            <a:xfrm>
              <a:off x="2042376" y="4507137"/>
              <a:ext cx="3794861" cy="666525"/>
            </a:xfrm>
            <a:prstGeom prst="rect">
              <a:avLst/>
            </a:prstGeom>
            <a:noFill/>
          </p:spPr>
          <p:txBody>
            <a:bodyPr wrap="square"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gradFill>
                    <a:gsLst>
                      <a:gs pos="0">
                        <a:srgbClr val="FFFFFF"/>
                      </a:gs>
                      <a:gs pos="100000">
                        <a:srgbClr val="FFFFFF"/>
                      </a:gs>
                    </a:gsLst>
                    <a:lin ang="5400000" scaled="1"/>
                  </a:gradFill>
                  <a:effectLst/>
                  <a:uLnTx/>
                  <a:uFillTx/>
                  <a:cs typeface="Segoe UI Light" panose="020B0502040204020203" pitchFamily="34" charset="0"/>
                </a:rPr>
                <a:t>YourWebApp4.dll</a:t>
              </a:r>
            </a:p>
          </p:txBody>
        </p:sp>
      </p:grpSp>
      <p:cxnSp>
        <p:nvCxnSpPr>
          <p:cNvPr id="41" name="Straight Arrow Connector 40"/>
          <p:cNvCxnSpPr/>
          <p:nvPr/>
        </p:nvCxnSpPr>
        <p:spPr>
          <a:xfrm>
            <a:off x="193197" y="5148144"/>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93197" y="4792662"/>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spTree>
    <p:extLst>
      <p:ext uri="{BB962C8B-B14F-4D97-AF65-F5344CB8AC3E}">
        <p14:creationId xmlns:p14="http://schemas.microsoft.com/office/powerpoint/2010/main" val="20021217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1604928" y="1380744"/>
            <a:ext cx="2827243" cy="4125291"/>
            <a:chOff x="1719261" y="1582079"/>
            <a:chExt cx="2772058" cy="4044770"/>
          </a:xfrm>
        </p:grpSpPr>
        <p:sp>
          <p:nvSpPr>
            <p:cNvPr id="50" name="Rectangle 49"/>
            <p:cNvSpPr/>
            <p:nvPr/>
          </p:nvSpPr>
          <p:spPr bwMode="auto">
            <a:xfrm>
              <a:off x="1719261" y="1582079"/>
              <a:ext cx="2772058" cy="404477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51" name="TextBox 50"/>
            <p:cNvSpPr txBox="1"/>
            <p:nvPr/>
          </p:nvSpPr>
          <p:spPr>
            <a:xfrm>
              <a:off x="1719261" y="1582079"/>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sp>
        <p:nvSpPr>
          <p:cNvPr id="54" name="Rectangle 53"/>
          <p:cNvSpPr/>
          <p:nvPr/>
        </p:nvSpPr>
        <p:spPr bwMode="auto">
          <a:xfrm>
            <a:off x="4558108" y="1380744"/>
            <a:ext cx="2817908" cy="4125291"/>
          </a:xfrm>
          <a:prstGeom prst="rect">
            <a:avLst/>
          </a:prstGeom>
          <a:solidFill>
            <a:schemeClr val="accent3"/>
          </a:solidFill>
          <a:ln w="53975" cap="flat" cmpd="sng" algn="ctr">
            <a:solidFill>
              <a:srgbClr val="C00000"/>
            </a:solid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55" name="TextBox 54"/>
          <p:cNvSpPr txBox="1"/>
          <p:nvPr/>
        </p:nvSpPr>
        <p:spPr>
          <a:xfrm>
            <a:off x="4565696" y="1380744"/>
            <a:ext cx="2810321" cy="590465"/>
          </a:xfrm>
          <a:prstGeom prst="rect">
            <a:avLst/>
          </a:prstGeom>
          <a:solidFill>
            <a:srgbClr val="000000">
              <a:alpha val="10196"/>
            </a:srgbClr>
          </a:solidFill>
          <a:ln w="53975">
            <a:noFill/>
          </a:ln>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nvGrpSpPr>
          <p:cNvPr id="57" name="Group 56"/>
          <p:cNvGrpSpPr/>
          <p:nvPr/>
        </p:nvGrpSpPr>
        <p:grpSpPr>
          <a:xfrm>
            <a:off x="7500903" y="1381951"/>
            <a:ext cx="2822415" cy="4125291"/>
            <a:chOff x="7489548" y="1582078"/>
            <a:chExt cx="2770346" cy="4044770"/>
          </a:xfrm>
        </p:grpSpPr>
        <p:sp>
          <p:nvSpPr>
            <p:cNvPr id="58" name="Rectangle 57"/>
            <p:cNvSpPr/>
            <p:nvPr/>
          </p:nvSpPr>
          <p:spPr bwMode="auto">
            <a:xfrm>
              <a:off x="7489548" y="1582078"/>
              <a:ext cx="2770346" cy="404477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59" name="TextBox 58"/>
            <p:cNvSpPr txBox="1"/>
            <p:nvPr/>
          </p:nvSpPr>
          <p:spPr>
            <a:xfrm>
              <a:off x="7489548" y="1582078"/>
              <a:ext cx="2770346"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12" name="TextBox 11"/>
          <p:cNvSpPr txBox="1"/>
          <p:nvPr/>
        </p:nvSpPr>
        <p:spPr>
          <a:xfrm>
            <a:off x="1608484" y="2137310"/>
            <a:ext cx="8714834" cy="1462909"/>
          </a:xfrm>
          <a:prstGeom prst="rect">
            <a:avLst/>
          </a:prstGeom>
          <a:solidFill>
            <a:srgbClr val="000000">
              <a:alpha val="2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4" name="TextBox 13"/>
          <p:cNvSpPr txBox="1"/>
          <p:nvPr/>
        </p:nvSpPr>
        <p:spPr>
          <a:xfrm>
            <a:off x="738685" y="2137310"/>
            <a:ext cx="736997" cy="1462909"/>
          </a:xfrm>
          <a:prstGeom prst="rect">
            <a:avLst/>
          </a:prstGeom>
          <a:solidFill>
            <a:schemeClr val="accent5"/>
          </a:solidFill>
        </p:spPr>
        <p:txBody>
          <a:bodyPr vert="vert270" wrap="square" rtlCol="0" anchor="ctr">
            <a:noAutofit/>
          </a:bodyPr>
          <a:lstStyle>
            <a:defPPr>
              <a:defRPr lang="en-US"/>
            </a:defPPr>
            <a:lvl1pPr algn="ctr">
              <a:defRPr sz="1600">
                <a:solidFill>
                  <a:schemeClr val="bg1"/>
                </a:solidFill>
                <a:latin typeface="Segoe UI Semilight" panose="020B0402040204020203" pitchFamily="34" charset="0"/>
                <a:cs typeface="Segoe UI Semilight" panose="020B0402040204020203" pitchFamily="34" charset="0"/>
              </a:defRPr>
            </a:lvl1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APP</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MODELS</a:t>
            </a:r>
          </a:p>
        </p:txBody>
      </p:sp>
      <p:sp>
        <p:nvSpPr>
          <p:cNvPr id="15" name="TextBox 14"/>
          <p:cNvSpPr txBox="1"/>
          <p:nvPr/>
        </p:nvSpPr>
        <p:spPr>
          <a:xfrm>
            <a:off x="1608484" y="3773938"/>
            <a:ext cx="8714834" cy="1508625"/>
          </a:xfrm>
          <a:prstGeom prst="rect">
            <a:avLst/>
          </a:prstGeom>
          <a:solidFill>
            <a:srgbClr val="000000">
              <a:alpha val="2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6" name="TextBox 15"/>
          <p:cNvSpPr txBox="1"/>
          <p:nvPr/>
        </p:nvSpPr>
        <p:spPr>
          <a:xfrm>
            <a:off x="738685" y="3773938"/>
            <a:ext cx="736997" cy="1508625"/>
          </a:xfrm>
          <a:prstGeom prst="rect">
            <a:avLst/>
          </a:prstGeom>
          <a:solidFill>
            <a:schemeClr val="accent5"/>
          </a:solidFill>
        </p:spPr>
        <p:txBody>
          <a:bodyPr vert="vert270"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BASE</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p>
        </p:txBody>
      </p:sp>
      <p:sp>
        <p:nvSpPr>
          <p:cNvPr id="26" name="TextBox 25"/>
          <p:cNvSpPr txBox="1"/>
          <p:nvPr/>
        </p:nvSpPr>
        <p:spPr>
          <a:xfrm>
            <a:off x="1646949" y="4243207"/>
            <a:ext cx="2743200"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Base Class Library</a:t>
            </a:r>
          </a:p>
        </p:txBody>
      </p:sp>
      <p:sp>
        <p:nvSpPr>
          <p:cNvPr id="29" name="TextBox 28"/>
          <p:cNvSpPr txBox="1"/>
          <p:nvPr/>
        </p:nvSpPr>
        <p:spPr>
          <a:xfrm>
            <a:off x="4595462" y="4243207"/>
            <a:ext cx="2743200"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 .NET Core Library</a:t>
            </a:r>
          </a:p>
        </p:txBody>
      </p:sp>
      <p:sp>
        <p:nvSpPr>
          <p:cNvPr id="31" name="TextBox 30"/>
          <p:cNvSpPr txBox="1"/>
          <p:nvPr/>
        </p:nvSpPr>
        <p:spPr>
          <a:xfrm>
            <a:off x="7540510" y="4243207"/>
            <a:ext cx="2743200"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Mono Class Library</a:t>
            </a:r>
          </a:p>
        </p:txBody>
      </p:sp>
      <p:sp>
        <p:nvSpPr>
          <p:cNvPr id="37" name="TextBox 36"/>
          <p:cNvSpPr txBox="1"/>
          <p:nvPr/>
        </p:nvSpPr>
        <p:spPr>
          <a:xfrm>
            <a:off x="2364378" y="2996359"/>
            <a:ext cx="1300333"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a:t>
            </a:r>
          </a:p>
        </p:txBody>
      </p:sp>
      <p:sp>
        <p:nvSpPr>
          <p:cNvPr id="38" name="TextBox 37"/>
          <p:cNvSpPr txBox="1"/>
          <p:nvPr/>
        </p:nvSpPr>
        <p:spPr>
          <a:xfrm>
            <a:off x="2770610" y="2336594"/>
            <a:ext cx="1573201"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Windows Forms</a:t>
            </a:r>
          </a:p>
        </p:txBody>
      </p:sp>
      <p:sp>
        <p:nvSpPr>
          <p:cNvPr id="39" name="TextBox 38"/>
          <p:cNvSpPr txBox="1"/>
          <p:nvPr/>
        </p:nvSpPr>
        <p:spPr>
          <a:xfrm>
            <a:off x="1701999" y="2336594"/>
            <a:ext cx="981530"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WPF</a:t>
            </a:r>
          </a:p>
        </p:txBody>
      </p:sp>
      <p:sp>
        <p:nvSpPr>
          <p:cNvPr id="40" name="TextBox 39"/>
          <p:cNvSpPr txBox="1"/>
          <p:nvPr/>
        </p:nvSpPr>
        <p:spPr>
          <a:xfrm>
            <a:off x="5110859" y="2967020"/>
            <a:ext cx="1622583"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1"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Universal Apps</a:t>
            </a:r>
          </a:p>
        </p:txBody>
      </p:sp>
      <p:sp>
        <p:nvSpPr>
          <p:cNvPr id="41" name="TextBox 40"/>
          <p:cNvSpPr txBox="1"/>
          <p:nvPr/>
        </p:nvSpPr>
        <p:spPr>
          <a:xfrm>
            <a:off x="4846637" y="2244494"/>
            <a:ext cx="2285999" cy="5528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 Core</a:t>
            </a:r>
          </a:p>
        </p:txBody>
      </p:sp>
      <p:sp>
        <p:nvSpPr>
          <p:cNvPr id="44" name="TextBox 43"/>
          <p:cNvSpPr txBox="1"/>
          <p:nvPr/>
        </p:nvSpPr>
        <p:spPr>
          <a:xfrm>
            <a:off x="7696760" y="2336594"/>
            <a:ext cx="1172385"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iOS</a:t>
            </a:r>
          </a:p>
        </p:txBody>
      </p:sp>
      <p:sp>
        <p:nvSpPr>
          <p:cNvPr id="45" name="TextBox 44"/>
          <p:cNvSpPr txBox="1"/>
          <p:nvPr/>
        </p:nvSpPr>
        <p:spPr>
          <a:xfrm>
            <a:off x="8947051" y="2666476"/>
            <a:ext cx="1203962"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Android</a:t>
            </a:r>
          </a:p>
        </p:txBody>
      </p:sp>
      <p:sp>
        <p:nvSpPr>
          <p:cNvPr id="32" name="TextBox 31"/>
          <p:cNvSpPr txBox="1"/>
          <p:nvPr/>
        </p:nvSpPr>
        <p:spPr>
          <a:xfrm>
            <a:off x="7696759" y="2996359"/>
            <a:ext cx="1171549"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OS X</a:t>
            </a:r>
          </a:p>
        </p:txBody>
      </p:sp>
      <p:sp>
        <p:nvSpPr>
          <p:cNvPr id="3" name="Title 2"/>
          <p:cNvSpPr>
            <a:spLocks noGrp="1"/>
          </p:cNvSpPr>
          <p:nvPr>
            <p:ph type="title"/>
          </p:nvPr>
        </p:nvSpPr>
        <p:spPr>
          <a:xfrm>
            <a:off x="274637" y="74591"/>
            <a:ext cx="11889564" cy="917575"/>
          </a:xfrm>
        </p:spPr>
        <p:txBody>
          <a:bodyPr/>
          <a:lstStyle/>
          <a:p>
            <a:r>
              <a:rPr lang="en-US"/>
              <a:t>.NET today—app models and libraries</a:t>
            </a:r>
          </a:p>
        </p:txBody>
      </p:sp>
      <p:grpSp>
        <p:nvGrpSpPr>
          <p:cNvPr id="6" name="Group 5"/>
          <p:cNvGrpSpPr/>
          <p:nvPr/>
        </p:nvGrpSpPr>
        <p:grpSpPr>
          <a:xfrm>
            <a:off x="1605123" y="5627448"/>
            <a:ext cx="8723377" cy="1055719"/>
            <a:chOff x="1605123" y="5627448"/>
            <a:chExt cx="8723377" cy="1055719"/>
          </a:xfrm>
        </p:grpSpPr>
        <p:sp>
          <p:nvSpPr>
            <p:cNvPr id="43" name="TextBox 42"/>
            <p:cNvSpPr txBox="1"/>
            <p:nvPr/>
          </p:nvSpPr>
          <p:spPr>
            <a:xfrm>
              <a:off x="1605124" y="5627448"/>
              <a:ext cx="8723376" cy="1055719"/>
            </a:xfrm>
            <a:prstGeom prst="rect">
              <a:avLst/>
            </a:prstGeom>
            <a:solidFill>
              <a:schemeClr val="accent5"/>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33" name="TextBox 32"/>
            <p:cNvSpPr txBox="1"/>
            <p:nvPr/>
          </p:nvSpPr>
          <p:spPr>
            <a:xfrm>
              <a:off x="1774197" y="6075420"/>
              <a:ext cx="2013739" cy="46048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34" name="TextBox 33"/>
            <p:cNvSpPr txBox="1"/>
            <p:nvPr/>
          </p:nvSpPr>
          <p:spPr>
            <a:xfrm>
              <a:off x="3932237" y="6075420"/>
              <a:ext cx="2013739" cy="46048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35" name="TextBox 34"/>
            <p:cNvSpPr txBox="1"/>
            <p:nvPr/>
          </p:nvSpPr>
          <p:spPr>
            <a:xfrm>
              <a:off x="6065837" y="6075420"/>
              <a:ext cx="2013739" cy="46048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46" name="TextBox 45"/>
            <p:cNvSpPr txBox="1"/>
            <p:nvPr/>
          </p:nvSpPr>
          <p:spPr>
            <a:xfrm>
              <a:off x="1605123" y="5627448"/>
              <a:ext cx="8723376" cy="3331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sp>
          <p:nvSpPr>
            <p:cNvPr id="47" name="TextBox 46"/>
            <p:cNvSpPr txBox="1"/>
            <p:nvPr/>
          </p:nvSpPr>
          <p:spPr>
            <a:xfrm>
              <a:off x="8199437" y="6063765"/>
              <a:ext cx="2013739" cy="46048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Command</a:t>
              </a:r>
              <a:r>
                <a:rPr kumimoji="0" lang="en-US" sz="1428" b="0" i="0" u="none" strike="noStrike" kern="1200" cap="none" spc="0" normalizeH="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 Line</a:t>
              </a:r>
              <a:endPar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grpSp>
    </p:spTree>
    <p:extLst>
      <p:ext uri="{BB962C8B-B14F-4D97-AF65-F5344CB8AC3E}">
        <p14:creationId xmlns:p14="http://schemas.microsoft.com/office/powerpoint/2010/main" val="41259759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.NET tomorrow</a:t>
            </a:r>
          </a:p>
        </p:txBody>
      </p:sp>
      <p:grpSp>
        <p:nvGrpSpPr>
          <p:cNvPr id="27" name="Group 26"/>
          <p:cNvGrpSpPr/>
          <p:nvPr/>
        </p:nvGrpSpPr>
        <p:grpSpPr>
          <a:xfrm>
            <a:off x="1604928" y="1380744"/>
            <a:ext cx="2827243" cy="1965049"/>
            <a:chOff x="1719261" y="1582079"/>
            <a:chExt cx="2772058" cy="1926693"/>
          </a:xfrm>
        </p:grpSpPr>
        <p:sp>
          <p:nvSpPr>
            <p:cNvPr id="28" name="Rectangle 27"/>
            <p:cNvSpPr/>
            <p:nvPr/>
          </p:nvSpPr>
          <p:spPr bwMode="auto">
            <a:xfrm>
              <a:off x="1719261" y="1582079"/>
              <a:ext cx="2772058" cy="1926693"/>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29" name="TextBox 28"/>
            <p:cNvSpPr txBox="1"/>
            <p:nvPr/>
          </p:nvSpPr>
          <p:spPr>
            <a:xfrm>
              <a:off x="1719261" y="1582079"/>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30" name="Group 29"/>
          <p:cNvGrpSpPr/>
          <p:nvPr/>
        </p:nvGrpSpPr>
        <p:grpSpPr>
          <a:xfrm>
            <a:off x="4558108" y="1380744"/>
            <a:ext cx="2817909" cy="1965049"/>
            <a:chOff x="4604404" y="1582078"/>
            <a:chExt cx="2772059" cy="1926693"/>
          </a:xfrm>
        </p:grpSpPr>
        <p:sp>
          <p:nvSpPr>
            <p:cNvPr id="31" name="Rectangle 30"/>
            <p:cNvSpPr/>
            <p:nvPr/>
          </p:nvSpPr>
          <p:spPr bwMode="auto">
            <a:xfrm>
              <a:off x="4604404" y="1582078"/>
              <a:ext cx="2772058" cy="1926693"/>
            </a:xfrm>
            <a:prstGeom prst="rect">
              <a:avLst/>
            </a:prstGeom>
            <a:solidFill>
              <a:schemeClr val="accent3"/>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3" name="TextBox 32"/>
            <p:cNvSpPr txBox="1"/>
            <p:nvPr/>
          </p:nvSpPr>
          <p:spPr>
            <a:xfrm>
              <a:off x="4611869" y="1582078"/>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42" name="Group 41"/>
          <p:cNvGrpSpPr/>
          <p:nvPr/>
        </p:nvGrpSpPr>
        <p:grpSpPr>
          <a:xfrm>
            <a:off x="7500903" y="1381951"/>
            <a:ext cx="2822415" cy="1963843"/>
            <a:chOff x="7489548" y="1582078"/>
            <a:chExt cx="2770346" cy="1925511"/>
          </a:xfrm>
        </p:grpSpPr>
        <p:sp>
          <p:nvSpPr>
            <p:cNvPr id="43" name="Rectangle 42"/>
            <p:cNvSpPr/>
            <p:nvPr/>
          </p:nvSpPr>
          <p:spPr bwMode="auto">
            <a:xfrm>
              <a:off x="7489548" y="1582079"/>
              <a:ext cx="2770346" cy="192551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4" name="TextBox 4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47" name="TextBox 46"/>
          <p:cNvSpPr txBox="1"/>
          <p:nvPr/>
        </p:nvSpPr>
        <p:spPr>
          <a:xfrm>
            <a:off x="1604928" y="3460572"/>
            <a:ext cx="8718390" cy="2052097"/>
          </a:xfrm>
          <a:prstGeom prst="rect">
            <a:avLst/>
          </a:prstGeom>
          <a:solidFill>
            <a:srgbClr val="960000"/>
          </a:solidFill>
        </p:spPr>
        <p:txBody>
          <a:bodyPr wrap="square" tIns="0"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.NET STANDARD LIBRARY</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1"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One library to rule them all</a:t>
            </a:r>
          </a:p>
        </p:txBody>
      </p:sp>
      <p:sp>
        <p:nvSpPr>
          <p:cNvPr id="52" name="TextBox 51"/>
          <p:cNvSpPr txBox="1"/>
          <p:nvPr/>
        </p:nvSpPr>
        <p:spPr>
          <a:xfrm>
            <a:off x="2364378" y="2701105"/>
            <a:ext cx="1300333"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a:t>
            </a:r>
          </a:p>
        </p:txBody>
      </p:sp>
      <p:sp>
        <p:nvSpPr>
          <p:cNvPr id="53" name="TextBox 52"/>
          <p:cNvSpPr txBox="1"/>
          <p:nvPr/>
        </p:nvSpPr>
        <p:spPr>
          <a:xfrm>
            <a:off x="2770610" y="2169113"/>
            <a:ext cx="1573201"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Windows Forms</a:t>
            </a:r>
          </a:p>
        </p:txBody>
      </p:sp>
      <p:sp>
        <p:nvSpPr>
          <p:cNvPr id="54" name="TextBox 53"/>
          <p:cNvSpPr txBox="1"/>
          <p:nvPr/>
        </p:nvSpPr>
        <p:spPr>
          <a:xfrm>
            <a:off x="1701999" y="2169113"/>
            <a:ext cx="981530"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WPF</a:t>
            </a:r>
          </a:p>
        </p:txBody>
      </p:sp>
      <p:sp>
        <p:nvSpPr>
          <p:cNvPr id="58" name="TextBox 57"/>
          <p:cNvSpPr txBox="1"/>
          <p:nvPr/>
        </p:nvSpPr>
        <p:spPr>
          <a:xfrm>
            <a:off x="7696760" y="2169113"/>
            <a:ext cx="1172385"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iOS</a:t>
            </a:r>
          </a:p>
        </p:txBody>
      </p:sp>
      <p:sp>
        <p:nvSpPr>
          <p:cNvPr id="59" name="TextBox 58"/>
          <p:cNvSpPr txBox="1"/>
          <p:nvPr/>
        </p:nvSpPr>
        <p:spPr>
          <a:xfrm>
            <a:off x="8947051" y="2435109"/>
            <a:ext cx="1203962"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Android</a:t>
            </a:r>
          </a:p>
        </p:txBody>
      </p:sp>
      <p:sp>
        <p:nvSpPr>
          <p:cNvPr id="66" name="TextBox 65"/>
          <p:cNvSpPr txBox="1"/>
          <p:nvPr/>
        </p:nvSpPr>
        <p:spPr>
          <a:xfrm>
            <a:off x="7696759" y="2701105"/>
            <a:ext cx="1171549"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OS X</a:t>
            </a:r>
          </a:p>
        </p:txBody>
      </p:sp>
      <p:sp>
        <p:nvSpPr>
          <p:cNvPr id="32" name="TextBox 31"/>
          <p:cNvSpPr txBox="1"/>
          <p:nvPr/>
        </p:nvSpPr>
        <p:spPr>
          <a:xfrm>
            <a:off x="5129054" y="2850043"/>
            <a:ext cx="1622583" cy="418619"/>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1"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Universal Apps</a:t>
            </a:r>
          </a:p>
        </p:txBody>
      </p:sp>
      <p:sp>
        <p:nvSpPr>
          <p:cNvPr id="34" name="TextBox 33"/>
          <p:cNvSpPr txBox="1"/>
          <p:nvPr/>
        </p:nvSpPr>
        <p:spPr>
          <a:xfrm>
            <a:off x="4846637" y="2131717"/>
            <a:ext cx="2285999" cy="502619"/>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 Core</a:t>
            </a:r>
          </a:p>
        </p:txBody>
      </p:sp>
      <p:grpSp>
        <p:nvGrpSpPr>
          <p:cNvPr id="41" name="Group 40"/>
          <p:cNvGrpSpPr/>
          <p:nvPr/>
        </p:nvGrpSpPr>
        <p:grpSpPr>
          <a:xfrm>
            <a:off x="1605123" y="5627448"/>
            <a:ext cx="8723377" cy="1055719"/>
            <a:chOff x="1605123" y="5627448"/>
            <a:chExt cx="8723377" cy="1055719"/>
          </a:xfrm>
        </p:grpSpPr>
        <p:sp>
          <p:nvSpPr>
            <p:cNvPr id="45" name="TextBox 44"/>
            <p:cNvSpPr txBox="1"/>
            <p:nvPr/>
          </p:nvSpPr>
          <p:spPr>
            <a:xfrm>
              <a:off x="1605124" y="5627448"/>
              <a:ext cx="8723376" cy="1055719"/>
            </a:xfrm>
            <a:prstGeom prst="rect">
              <a:avLst/>
            </a:prstGeom>
            <a:solidFill>
              <a:schemeClr val="accent5"/>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46" name="TextBox 45"/>
            <p:cNvSpPr txBox="1"/>
            <p:nvPr/>
          </p:nvSpPr>
          <p:spPr>
            <a:xfrm>
              <a:off x="1774197" y="6075420"/>
              <a:ext cx="2013739" cy="46048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48" name="TextBox 47"/>
            <p:cNvSpPr txBox="1"/>
            <p:nvPr/>
          </p:nvSpPr>
          <p:spPr>
            <a:xfrm>
              <a:off x="3932237" y="6075420"/>
              <a:ext cx="2013739" cy="46048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49" name="TextBox 48"/>
            <p:cNvSpPr txBox="1"/>
            <p:nvPr/>
          </p:nvSpPr>
          <p:spPr>
            <a:xfrm>
              <a:off x="6065837" y="6075420"/>
              <a:ext cx="2013739" cy="46048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50" name="TextBox 49"/>
            <p:cNvSpPr txBox="1"/>
            <p:nvPr/>
          </p:nvSpPr>
          <p:spPr>
            <a:xfrm>
              <a:off x="1605123" y="5627448"/>
              <a:ext cx="8723376" cy="3331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sp>
          <p:nvSpPr>
            <p:cNvPr id="51" name="TextBox 50"/>
            <p:cNvSpPr txBox="1"/>
            <p:nvPr/>
          </p:nvSpPr>
          <p:spPr>
            <a:xfrm>
              <a:off x="8199437" y="6063765"/>
              <a:ext cx="2013739" cy="46048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Command</a:t>
              </a:r>
              <a:r>
                <a:rPr kumimoji="0" lang="en-US" sz="1428" b="0" i="0" u="none" strike="noStrike" kern="1200" cap="none" spc="0" normalizeH="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 Line</a:t>
              </a:r>
              <a:endPar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grpSp>
    </p:spTree>
    <p:extLst>
      <p:ext uri="{BB962C8B-B14F-4D97-AF65-F5344CB8AC3E}">
        <p14:creationId xmlns:p14="http://schemas.microsoft.com/office/powerpoint/2010/main" val="289889401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ASP.NET Core</a:t>
            </a:r>
            <a:br>
              <a:rPr lang="en-US"/>
            </a:br>
            <a:r>
              <a:rPr lang="en-US"/>
              <a:t>Build 2016 Updates </a:t>
            </a:r>
            <a:br>
              <a:rPr lang="en-US"/>
            </a:br>
            <a:r>
              <a:rPr lang="en-US"/>
              <a:t> </a:t>
            </a:r>
          </a:p>
        </p:txBody>
      </p:sp>
      <p:sp>
        <p:nvSpPr>
          <p:cNvPr id="3" name="Subtitle 2"/>
          <p:cNvSpPr>
            <a:spLocks noGrp="1"/>
          </p:cNvSpPr>
          <p:nvPr>
            <p:ph type="body" sz="quarter" idx="12"/>
          </p:nvPr>
        </p:nvSpPr>
        <p:spPr>
          <a:xfrm>
            <a:off x="275545" y="3955786"/>
            <a:ext cx="11196682" cy="1828007"/>
          </a:xfrm>
        </p:spPr>
        <p:txBody>
          <a:bodyPr numCol="2">
            <a:normAutofit/>
          </a:bodyPr>
          <a:lstStyle/>
          <a:p>
            <a:r>
              <a:rPr lang="en-US"/>
              <a:t>Jeff Fritz</a:t>
            </a:r>
          </a:p>
          <a:p>
            <a:r>
              <a:rPr lang="en-US"/>
              <a:t>Program Manager .NET </a:t>
            </a:r>
          </a:p>
          <a:p>
            <a:r>
              <a:rPr lang="en-US"/>
              <a:t>@</a:t>
            </a:r>
            <a:r>
              <a:rPr lang="en-US" err="1"/>
              <a:t>csharpfritz</a:t>
            </a:r>
            <a:endParaRPr lang="en-US"/>
          </a:p>
        </p:txBody>
      </p:sp>
    </p:spTree>
    <p:extLst>
      <p:ext uri="{BB962C8B-B14F-4D97-AF65-F5344CB8AC3E}">
        <p14:creationId xmlns:p14="http://schemas.microsoft.com/office/powerpoint/2010/main" val="149121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hevron 40"/>
          <p:cNvSpPr/>
          <p:nvPr/>
        </p:nvSpPr>
        <p:spPr bwMode="auto">
          <a:xfrm>
            <a:off x="6186496" y="1877449"/>
            <a:ext cx="6032138" cy="1919619"/>
          </a:xfrm>
          <a:prstGeom prst="chevron">
            <a:avLst>
              <a:gd name="adj" fmla="val 21616"/>
            </a:avLst>
          </a:prstGeom>
          <a:solidFill>
            <a:schemeClr val="accent3">
              <a:alpha val="80000"/>
            </a:schemeClr>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46" tIns="146117" rIns="182646" bIns="146117" numCol="1" spcCol="0" rtlCol="0" fromWordArt="0" anchor="ctr" anchorCtr="0" forceAA="0" compatLnSpc="1">
            <a:prstTxWarp prst="textNoShape">
              <a:avLst/>
            </a:prstTxWarp>
            <a:noAutofit/>
          </a:bodyPr>
          <a:lstStyle/>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1998" b="1" i="0" u="none" strike="noStrike" kern="0" cap="all"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Segoe UI" pitchFamily="34" charset="0"/>
                <a:cs typeface="Segoe UI Semibold" panose="020B0702040204020203" pitchFamily="34" charset="0"/>
              </a:rPr>
              <a:t>Universal Windows platform</a:t>
            </a:r>
          </a:p>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rPr>
              <a:t>Unified development across </a:t>
            </a:r>
            <a:br>
              <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rPr>
            </a:br>
            <a:r>
              <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rPr>
              <a:t>Windows devices</a:t>
            </a:r>
          </a:p>
          <a:p>
            <a:pPr marL="0" marR="0" lvl="0" indent="0" algn="ctr" defTabSz="931268" rtl="0" eaLnBrk="1" fontAlgn="base" latinLnBrk="0" hangingPunct="1">
              <a:lnSpc>
                <a:spcPct val="90000"/>
              </a:lnSpc>
              <a:spcBef>
                <a:spcPct val="0"/>
              </a:spcBef>
              <a:spcAft>
                <a:spcPct val="0"/>
              </a:spcAft>
              <a:buClrTx/>
              <a:buSzTx/>
              <a:buFontTx/>
              <a:buNone/>
              <a:tabLst/>
              <a:defRPr/>
            </a:pPr>
            <a:br>
              <a:rPr kumimoji="0" lang="en-US" sz="1998" b="1" i="0" u="none" strike="noStrike" kern="0" cap="all"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Segoe UI" pitchFamily="34" charset="0"/>
                <a:cs typeface="Segoe UI Semibold" panose="020B0702040204020203" pitchFamily="34" charset="0"/>
              </a:rPr>
            </a:br>
            <a:r>
              <a:rPr kumimoji="0" lang="en-US" sz="1998" b="1" i="0" u="none" strike="noStrike" kern="0" cap="all"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Segoe UI" pitchFamily="34" charset="0"/>
                <a:cs typeface="Segoe UI Semibold" panose="020B0702040204020203" pitchFamily="34" charset="0"/>
              </a:rPr>
              <a:t>XAMARIN</a:t>
            </a:r>
          </a:p>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rPr>
              <a:t>Extend your reach to any device with .NET</a:t>
            </a:r>
          </a:p>
        </p:txBody>
      </p:sp>
      <p:sp>
        <p:nvSpPr>
          <p:cNvPr id="43" name="Chevron 42"/>
          <p:cNvSpPr/>
          <p:nvPr/>
        </p:nvSpPr>
        <p:spPr bwMode="auto">
          <a:xfrm>
            <a:off x="6186496" y="3968176"/>
            <a:ext cx="6032138" cy="1919619"/>
          </a:xfrm>
          <a:prstGeom prst="chevron">
            <a:avLst>
              <a:gd name="adj" fmla="val 21616"/>
            </a:avLst>
          </a:prstGeom>
          <a:solidFill>
            <a:schemeClr val="accent3">
              <a:alpha val="80000"/>
            </a:schemeClr>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46" tIns="146117" rIns="182646" bIns="146117" numCol="1" spcCol="0" rtlCol="0" fromWordArt="0" anchor="ctr" anchorCtr="0" forceAA="0" compatLnSpc="1">
            <a:prstTxWarp prst="textNoShape">
              <a:avLst/>
            </a:prstTxWarp>
            <a:noAutofit/>
          </a:bodyPr>
          <a:lstStyle/>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1998" b="1" i="0" u="none" strike="noStrike" kern="0" cap="all"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Segoe UI" pitchFamily="34" charset="0"/>
                <a:cs typeface="Segoe UI Semibold" panose="020B0702040204020203" pitchFamily="34" charset="0"/>
              </a:rPr>
              <a:t>.NET CORE</a:t>
            </a:r>
          </a:p>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rPr>
              <a:t>Cross-platform, high performance .NET</a:t>
            </a:r>
          </a:p>
          <a:p>
            <a:pPr marL="0" marR="0" lvl="0" indent="0" algn="ctr" defTabSz="931268" rtl="0" eaLnBrk="1" fontAlgn="base" latinLnBrk="0" hangingPunct="1">
              <a:lnSpc>
                <a:spcPct val="90000"/>
              </a:lnSpc>
              <a:spcBef>
                <a:spcPct val="0"/>
              </a:spcBef>
              <a:spcAft>
                <a:spcPct val="0"/>
              </a:spcAft>
              <a:buClrTx/>
              <a:buSzTx/>
              <a:buFontTx/>
              <a:buNone/>
              <a:tabLst/>
              <a:defRPr/>
            </a:pPr>
            <a:br>
              <a:rPr kumimoji="0" lang="en-US" sz="1998" b="1" i="0" u="none" strike="noStrike" kern="0" cap="all"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Segoe UI" pitchFamily="34" charset="0"/>
                <a:cs typeface="Segoe UI Semibold" panose="020B0702040204020203" pitchFamily="34" charset="0"/>
              </a:rPr>
            </a:br>
            <a:r>
              <a:rPr kumimoji="0" lang="en-US" sz="1998" b="1" i="0" u="none" strike="noStrike" kern="0" cap="all"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Segoe UI" pitchFamily="34" charset="0"/>
                <a:cs typeface="Segoe UI Semibold" panose="020B0702040204020203" pitchFamily="34" charset="0"/>
              </a:rPr>
              <a:t>ASP.NET Core</a:t>
            </a:r>
          </a:p>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rPr>
              <a:t>Cloud optimized framework </a:t>
            </a:r>
            <a:br>
              <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rPr>
            </a:br>
            <a:r>
              <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rPr>
              <a:t>for micro services</a:t>
            </a:r>
          </a:p>
        </p:txBody>
      </p:sp>
      <p:sp>
        <p:nvSpPr>
          <p:cNvPr id="13" name="Chevron 12"/>
          <p:cNvSpPr/>
          <p:nvPr/>
        </p:nvSpPr>
        <p:spPr bwMode="auto">
          <a:xfrm>
            <a:off x="381000" y="1877449"/>
            <a:ext cx="6032138" cy="1919619"/>
          </a:xfrm>
          <a:prstGeom prst="chevron">
            <a:avLst>
              <a:gd name="adj" fmla="val 21616"/>
            </a:avLst>
          </a:prstGeom>
          <a:solidFill>
            <a:schemeClr val="accent1"/>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46" tIns="146117" rIns="182646" bIns="146117" numCol="1" spcCol="0" rtlCol="0" fromWordArt="0" anchor="ctr" anchorCtr="0" forceAA="0" compatLnSpc="1">
            <a:prstTxWarp prst="textNoShape">
              <a:avLst/>
            </a:prstTxWarp>
            <a:noAutofit/>
          </a:bodyPr>
          <a:lstStyle/>
          <a:p>
            <a:pPr marL="0" marR="0" lvl="0" indent="0" algn="ctr" defTabSz="931268" rtl="0" eaLnBrk="1" fontAlgn="base" latinLnBrk="0" hangingPunct="1">
              <a:lnSpc>
                <a:spcPct val="90000"/>
              </a:lnSpc>
              <a:spcBef>
                <a:spcPct val="0"/>
              </a:spcBef>
              <a:spcAft>
                <a:spcPct val="0"/>
              </a:spcAft>
              <a:buClrTx/>
              <a:buSzTx/>
              <a:buFontTx/>
              <a:buNone/>
              <a:tabLst/>
              <a:defRPr/>
            </a:pPr>
            <a:endPar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endParaRPr>
          </a:p>
        </p:txBody>
      </p:sp>
      <p:sp>
        <p:nvSpPr>
          <p:cNvPr id="14" name="Chevron 13"/>
          <p:cNvSpPr/>
          <p:nvPr/>
        </p:nvSpPr>
        <p:spPr bwMode="auto">
          <a:xfrm>
            <a:off x="381000" y="3968176"/>
            <a:ext cx="6032138" cy="1919619"/>
          </a:xfrm>
          <a:prstGeom prst="chevron">
            <a:avLst>
              <a:gd name="adj" fmla="val 21616"/>
            </a:avLst>
          </a:prstGeom>
          <a:solidFill>
            <a:schemeClr val="accent1"/>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46" tIns="146117" rIns="182646" bIns="146117" numCol="1" spcCol="0" rtlCol="0" fromWordArt="0" anchor="ctr" anchorCtr="0" forceAA="0" compatLnSpc="1">
            <a:prstTxWarp prst="textNoShape">
              <a:avLst/>
            </a:prstTxWarp>
            <a:noAutofit/>
          </a:bodyPr>
          <a:lstStyle/>
          <a:p>
            <a:pPr marL="0" marR="0" lvl="0" indent="0" algn="ctr" defTabSz="931268" rtl="0" eaLnBrk="1" fontAlgn="base" latinLnBrk="0" hangingPunct="1">
              <a:lnSpc>
                <a:spcPct val="90000"/>
              </a:lnSpc>
              <a:spcBef>
                <a:spcPct val="0"/>
              </a:spcBef>
              <a:spcAft>
                <a:spcPct val="0"/>
              </a:spcAft>
              <a:buClrTx/>
              <a:buSzTx/>
              <a:buFontTx/>
              <a:buNone/>
              <a:tabLst/>
              <a:defRPr/>
            </a:pPr>
            <a:endPar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endParaRPr>
          </a:p>
        </p:txBody>
      </p:sp>
      <p:sp>
        <p:nvSpPr>
          <p:cNvPr id="57" name="Pentagon 56"/>
          <p:cNvSpPr/>
          <p:nvPr/>
        </p:nvSpPr>
        <p:spPr bwMode="auto">
          <a:xfrm>
            <a:off x="4107383" y="1877449"/>
            <a:ext cx="2321963" cy="1919619"/>
          </a:xfrm>
          <a:prstGeom prst="homePlate">
            <a:avLst>
              <a:gd name="adj" fmla="val 21567"/>
            </a:avLst>
          </a:prstGeom>
          <a:solidFill>
            <a:schemeClr val="accent3">
              <a:alpha val="80000"/>
            </a:schemeClr>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46" tIns="146117" rIns="182646" bIns="146117" numCol="1" spcCol="0" rtlCol="0" fromWordArt="0" anchor="ctr" anchorCtr="0" forceAA="0" compatLnSpc="1">
            <a:prstTxWarp prst="textNoShape">
              <a:avLst/>
            </a:prstTxWarp>
            <a:noAutofit/>
          </a:bodyPr>
          <a:lstStyle/>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1998" b="1" i="0" u="none" strike="noStrike" kern="0" cap="all"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Segoe UI" pitchFamily="34" charset="0"/>
                <a:cs typeface="Segoe UI Semibold" panose="020B0702040204020203" pitchFamily="34" charset="0"/>
              </a:rPr>
              <a:t>Modern DEVICE EXPERIENCES</a:t>
            </a:r>
          </a:p>
        </p:txBody>
      </p:sp>
      <p:sp>
        <p:nvSpPr>
          <p:cNvPr id="42" name="Pentagon 41"/>
          <p:cNvSpPr/>
          <p:nvPr/>
        </p:nvSpPr>
        <p:spPr bwMode="auto">
          <a:xfrm>
            <a:off x="4107383" y="3968176"/>
            <a:ext cx="2321963" cy="1919619"/>
          </a:xfrm>
          <a:prstGeom prst="homePlate">
            <a:avLst>
              <a:gd name="adj" fmla="val 22118"/>
            </a:avLst>
          </a:prstGeom>
          <a:solidFill>
            <a:schemeClr val="accent3">
              <a:alpha val="80000"/>
            </a:schemeClr>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46" tIns="146117" rIns="182646" bIns="146117" numCol="1" spcCol="0" rtlCol="0" fromWordArt="0" anchor="ctr" anchorCtr="0" forceAA="0" compatLnSpc="1">
            <a:prstTxWarp prst="textNoShape">
              <a:avLst/>
            </a:prstTxWarp>
            <a:noAutofit/>
          </a:bodyPr>
          <a:lstStyle/>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1998" b="1" i="0" u="none" strike="noStrike" kern="0" cap="all"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Segoe UI" pitchFamily="34" charset="0"/>
                <a:cs typeface="Segoe UI Semibold" panose="020B0702040204020203" pitchFamily="34" charset="0"/>
              </a:rPr>
              <a:t>Modern CLOUD EXPERIENCES</a:t>
            </a:r>
          </a:p>
        </p:txBody>
      </p:sp>
      <p:sp>
        <p:nvSpPr>
          <p:cNvPr id="4" name="Rectangle 3"/>
          <p:cNvSpPr/>
          <p:nvPr/>
        </p:nvSpPr>
        <p:spPr bwMode="auto">
          <a:xfrm>
            <a:off x="0" y="1704975"/>
            <a:ext cx="4011613" cy="4581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 name="Group 2"/>
          <p:cNvGrpSpPr/>
          <p:nvPr/>
        </p:nvGrpSpPr>
        <p:grpSpPr>
          <a:xfrm>
            <a:off x="307448" y="1877450"/>
            <a:ext cx="3652932" cy="4010345"/>
            <a:chOff x="307448" y="1877450"/>
            <a:chExt cx="3652932" cy="4010345"/>
          </a:xfrm>
        </p:grpSpPr>
        <p:sp>
          <p:nvSpPr>
            <p:cNvPr id="58" name="Rectangle 57"/>
            <p:cNvSpPr/>
            <p:nvPr/>
          </p:nvSpPr>
          <p:spPr bwMode="auto">
            <a:xfrm>
              <a:off x="307449" y="1877450"/>
              <a:ext cx="3652931" cy="4010345"/>
            </a:xfrm>
            <a:prstGeom prst="rect">
              <a:avLst/>
            </a:prstGeom>
            <a:solidFill>
              <a:schemeClr val="accent2">
                <a:alpha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82646" tIns="146117" rIns="182646" bIns="146117" numCol="1" spcCol="0" rtlCol="0" fromWordArt="0" anchor="ctr" anchorCtr="0" forceAA="0" compatLnSpc="1">
              <a:prstTxWarp prst="textNoShape">
                <a:avLst/>
              </a:prstTxWarp>
              <a:noAutofit/>
            </a:bodyPr>
            <a:lstStyle/>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rPr>
                <a:t>Multi-purpose, comprehensive framework for desktop and web applications</a:t>
              </a:r>
              <a:endParaRPr kumimoji="0" lang="en-US" sz="2397" b="0" i="0" u="none" strike="noStrike" kern="0" cap="none" spc="0" normalizeH="0" baseline="0" noProof="0">
                <a:ln>
                  <a:noFill/>
                </a:ln>
                <a:gradFill>
                  <a:gsLst>
                    <a:gs pos="0">
                      <a:srgbClr val="FFFFFF"/>
                    </a:gs>
                    <a:gs pos="100000">
                      <a:srgbClr val="FFFFFF"/>
                    </a:gs>
                  </a:gsLst>
                  <a:lin ang="5400000" scaled="1"/>
                </a:gradFill>
                <a:effectLst/>
                <a:uLnTx/>
                <a:uFillTx/>
                <a:latin typeface="Segoe UI Semilight"/>
                <a:ea typeface="Segoe UI" pitchFamily="34" charset="0"/>
                <a:cs typeface="Segoe UI" pitchFamily="34" charset="0"/>
              </a:endParaRPr>
            </a:p>
          </p:txBody>
        </p:sp>
        <p:sp>
          <p:nvSpPr>
            <p:cNvPr id="59" name="Rectangle 58"/>
            <p:cNvSpPr/>
            <p:nvPr/>
          </p:nvSpPr>
          <p:spPr bwMode="auto">
            <a:xfrm>
              <a:off x="307448" y="2898095"/>
              <a:ext cx="3652931" cy="65830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646" tIns="146117" rIns="182646" bIns="146117" numCol="1" spcCol="0" rtlCol="0" fromWordArt="0" anchor="ctr" anchorCtr="0" forceAA="0" compatLnSpc="1">
              <a:prstTxWarp prst="textNoShape">
                <a:avLst/>
              </a:prstTxWarp>
              <a:noAutofit/>
            </a:bodyPr>
            <a:lstStyle/>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2800" b="1" i="0" u="none" strike="noStrike" kern="0" cap="all"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Segoe UI" pitchFamily="34" charset="0"/>
                  <a:cs typeface="Segoe UI Semibold" panose="020B0702040204020203" pitchFamily="34" charset="0"/>
                </a:rPr>
                <a:t>.NET FRAMEWORK</a:t>
              </a:r>
            </a:p>
          </p:txBody>
        </p:sp>
      </p:grpSp>
      <p:sp>
        <p:nvSpPr>
          <p:cNvPr id="2" name="Title 1"/>
          <p:cNvSpPr>
            <a:spLocks noGrp="1"/>
          </p:cNvSpPr>
          <p:nvPr>
            <p:ph type="title"/>
          </p:nvPr>
        </p:nvSpPr>
        <p:spPr>
          <a:xfrm>
            <a:off x="275481" y="312979"/>
            <a:ext cx="11885514" cy="822296"/>
          </a:xfrm>
        </p:spPr>
        <p:txBody>
          <a:bodyPr/>
          <a:lstStyle/>
          <a:p>
            <a:r>
              <a:rPr lang="en-US" sz="4488"/>
              <a:t>Exciting times ahead for .NET</a:t>
            </a:r>
          </a:p>
        </p:txBody>
      </p:sp>
    </p:spTree>
    <p:extLst>
      <p:ext uri="{BB962C8B-B14F-4D97-AF65-F5344CB8AC3E}">
        <p14:creationId xmlns:p14="http://schemas.microsoft.com/office/powerpoint/2010/main" val="18107360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additive="base">
                                        <p:cTn id="12" dur="500" fill="hold"/>
                                        <p:tgtEl>
                                          <p:spTgt spid="57"/>
                                        </p:tgtEl>
                                        <p:attrNameLst>
                                          <p:attrName>ppt_x</p:attrName>
                                        </p:attrNameLst>
                                      </p:cBhvr>
                                      <p:tavLst>
                                        <p:tav tm="0">
                                          <p:val>
                                            <p:strVal val="0-#ppt_w/2"/>
                                          </p:val>
                                        </p:tav>
                                        <p:tav tm="100000">
                                          <p:val>
                                            <p:strVal val="#ppt_x"/>
                                          </p:val>
                                        </p:tav>
                                      </p:tavLst>
                                    </p:anim>
                                    <p:anim calcmode="lin" valueType="num">
                                      <p:cBhvr additive="base">
                                        <p:cTn id="13" dur="500" fill="hold"/>
                                        <p:tgtEl>
                                          <p:spTgt spid="57"/>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fill="hold"/>
                                        <p:tgtEl>
                                          <p:spTgt spid="42"/>
                                        </p:tgtEl>
                                        <p:attrNameLst>
                                          <p:attrName>ppt_x</p:attrName>
                                        </p:attrNameLst>
                                      </p:cBhvr>
                                      <p:tavLst>
                                        <p:tav tm="0">
                                          <p:val>
                                            <p:strVal val="0-#ppt_w/2"/>
                                          </p:val>
                                        </p:tav>
                                        <p:tav tm="100000">
                                          <p:val>
                                            <p:strVal val="#ppt_x"/>
                                          </p:val>
                                        </p:tav>
                                      </p:tavLst>
                                    </p:anim>
                                    <p:anim calcmode="lin" valueType="num">
                                      <p:cBhvr additive="base">
                                        <p:cTn id="17" dur="500" fill="hold"/>
                                        <p:tgtEl>
                                          <p:spTgt spid="4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decel="100000"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fill="hold"/>
                                        <p:tgtEl>
                                          <p:spTgt spid="41"/>
                                        </p:tgtEl>
                                        <p:attrNameLst>
                                          <p:attrName>ppt_x</p:attrName>
                                        </p:attrNameLst>
                                      </p:cBhvr>
                                      <p:tavLst>
                                        <p:tav tm="0">
                                          <p:val>
                                            <p:strVal val="0-#ppt_w/2"/>
                                          </p:val>
                                        </p:tav>
                                        <p:tav tm="100000">
                                          <p:val>
                                            <p:strVal val="#ppt_x"/>
                                          </p:val>
                                        </p:tav>
                                      </p:tavLst>
                                    </p:anim>
                                    <p:anim calcmode="lin" valueType="num">
                                      <p:cBhvr additive="base">
                                        <p:cTn id="22" dur="500" fill="hold"/>
                                        <p:tgtEl>
                                          <p:spTgt spid="41"/>
                                        </p:tgtEl>
                                        <p:attrNameLst>
                                          <p:attrName>ppt_y</p:attrName>
                                        </p:attrNameLst>
                                      </p:cBhvr>
                                      <p:tavLst>
                                        <p:tav tm="0">
                                          <p:val>
                                            <p:strVal val="#ppt_y"/>
                                          </p:val>
                                        </p:tav>
                                        <p:tav tm="100000">
                                          <p:val>
                                            <p:strVal val="#ppt_y"/>
                                          </p:val>
                                        </p:tav>
                                      </p:tavLst>
                                    </p:anim>
                                  </p:childTnLst>
                                </p:cTn>
                              </p:par>
                              <p:par>
                                <p:cTn id="23" presetID="2" presetClass="entr" presetSubtype="8" decel="10000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0-#ppt_w/2"/>
                                          </p:val>
                                        </p:tav>
                                        <p:tav tm="100000">
                                          <p:val>
                                            <p:strVal val="#ppt_x"/>
                                          </p:val>
                                        </p:tav>
                                      </p:tavLst>
                                    </p:anim>
                                    <p:anim calcmode="lin" valueType="num">
                                      <p:cBhvr additive="base">
                                        <p:cTn id="26"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57"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604928" y="1380744"/>
            <a:ext cx="2827246" cy="4125291"/>
            <a:chOff x="1719258" y="1582079"/>
            <a:chExt cx="2772061" cy="4044770"/>
          </a:xfrm>
        </p:grpSpPr>
        <p:sp>
          <p:nvSpPr>
            <p:cNvPr id="5" name="Rectangle 4"/>
            <p:cNvSpPr/>
            <p:nvPr/>
          </p:nvSpPr>
          <p:spPr bwMode="auto">
            <a:xfrm>
              <a:off x="1719261" y="1582079"/>
              <a:ext cx="2772058" cy="404477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7" name="TextBox 46"/>
            <p:cNvSpPr txBox="1"/>
            <p:nvPr/>
          </p:nvSpPr>
          <p:spPr>
            <a:xfrm>
              <a:off x="1719261" y="1582079"/>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sp>
          <p:nvSpPr>
            <p:cNvPr id="50" name="TextBox 49"/>
            <p:cNvSpPr txBox="1"/>
            <p:nvPr/>
          </p:nvSpPr>
          <p:spPr>
            <a:xfrm>
              <a:off x="1719258" y="3117024"/>
              <a:ext cx="2758891" cy="990681"/>
            </a:xfrm>
            <a:prstGeom prst="rect">
              <a:avLst/>
            </a:prstGeom>
            <a:noFill/>
          </p:spPr>
          <p:txBody>
            <a:bodyPr wrap="square"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Platform for .NET applications </a:t>
              </a:r>
              <a:br>
                <a:rPr kumimoji="0" lang="en-US" sz="1600" b="0" i="0" u="none" strike="noStrike" kern="1200" cap="none" spc="0" normalizeH="0" baseline="0" noProof="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1600" b="0" i="0" u="none" strike="noStrike" kern="1200" cap="none" spc="0" normalizeH="0" baseline="0" noProof="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on Windows</a:t>
              </a:r>
            </a:p>
            <a:p>
              <a:pPr marL="0" marR="0" lvl="0" indent="0" algn="ctr" defTabSz="949601"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grpSp>
      <p:grpSp>
        <p:nvGrpSpPr>
          <p:cNvPr id="9" name="Group 8"/>
          <p:cNvGrpSpPr/>
          <p:nvPr/>
        </p:nvGrpSpPr>
        <p:grpSpPr>
          <a:xfrm>
            <a:off x="4555728" y="1380110"/>
            <a:ext cx="2817909" cy="4125291"/>
            <a:chOff x="4604404" y="1582078"/>
            <a:chExt cx="2772059" cy="4044770"/>
          </a:xfrm>
        </p:grpSpPr>
        <p:sp>
          <p:nvSpPr>
            <p:cNvPr id="7" name="Rectangle 6"/>
            <p:cNvSpPr/>
            <p:nvPr/>
          </p:nvSpPr>
          <p:spPr bwMode="auto">
            <a:xfrm>
              <a:off x="4604404" y="1582078"/>
              <a:ext cx="2772058" cy="4044770"/>
            </a:xfrm>
            <a:prstGeom prst="rect">
              <a:avLst/>
            </a:prstGeom>
            <a:solidFill>
              <a:schemeClr val="accent3"/>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8" name="TextBox 47"/>
            <p:cNvSpPr txBox="1"/>
            <p:nvPr/>
          </p:nvSpPr>
          <p:spPr>
            <a:xfrm>
              <a:off x="4611869" y="1582078"/>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sp>
          <p:nvSpPr>
            <p:cNvPr id="51" name="TextBox 50"/>
            <p:cNvSpPr txBox="1"/>
            <p:nvPr/>
          </p:nvSpPr>
          <p:spPr>
            <a:xfrm>
              <a:off x="4604404" y="3258590"/>
              <a:ext cx="2772059" cy="990681"/>
            </a:xfrm>
            <a:prstGeom prst="rect">
              <a:avLst/>
            </a:prstGeom>
            <a:noFill/>
          </p:spPr>
          <p:txBody>
            <a:bodyPr wrap="square"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Cross-platform and open source framework optimized for modern app needs and developer workflows</a:t>
              </a:r>
            </a:p>
          </p:txBody>
        </p:sp>
      </p:grpSp>
      <p:grpSp>
        <p:nvGrpSpPr>
          <p:cNvPr id="10" name="Group 9"/>
          <p:cNvGrpSpPr/>
          <p:nvPr/>
        </p:nvGrpSpPr>
        <p:grpSpPr>
          <a:xfrm>
            <a:off x="4548140" y="1380111"/>
            <a:ext cx="2822415" cy="4125291"/>
            <a:chOff x="7489548" y="1582078"/>
            <a:chExt cx="2770346" cy="4044770"/>
          </a:xfrm>
        </p:grpSpPr>
        <p:sp>
          <p:nvSpPr>
            <p:cNvPr id="8" name="Rectangle 7"/>
            <p:cNvSpPr/>
            <p:nvPr/>
          </p:nvSpPr>
          <p:spPr bwMode="auto">
            <a:xfrm>
              <a:off x="7489548" y="1582078"/>
              <a:ext cx="2770346" cy="404477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9" name="TextBox 48"/>
            <p:cNvSpPr txBox="1"/>
            <p:nvPr/>
          </p:nvSpPr>
          <p:spPr>
            <a:xfrm>
              <a:off x="7489548" y="1582078"/>
              <a:ext cx="2770346"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sp>
          <p:nvSpPr>
            <p:cNvPr id="52" name="TextBox 51"/>
            <p:cNvSpPr txBox="1"/>
            <p:nvPr/>
          </p:nvSpPr>
          <p:spPr>
            <a:xfrm>
              <a:off x="7489548" y="3258589"/>
              <a:ext cx="2767619" cy="990681"/>
            </a:xfrm>
            <a:prstGeom prst="rect">
              <a:avLst/>
            </a:prstGeom>
            <a:no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Cross-platform and open source Mono-based runtime for iOS, OS X, and </a:t>
              </a:r>
              <a:br>
                <a:rPr kumimoji="0" lang="en-US" sz="1600" b="0" i="0" u="none" strike="noStrike" kern="1200" cap="none" spc="0" normalizeH="0" baseline="0" noProof="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1600" b="0" i="0" u="none" strike="noStrike" kern="1200" cap="none" spc="0" normalizeH="0" baseline="0" noProof="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Android devices</a:t>
              </a:r>
              <a:endParaRPr kumimoji="0" lang="en-US" sz="16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grpSp>
      <p:grpSp>
        <p:nvGrpSpPr>
          <p:cNvPr id="12" name="Group 1"/>
          <p:cNvGrpSpPr/>
          <p:nvPr/>
        </p:nvGrpSpPr>
        <p:grpSpPr>
          <a:xfrm>
            <a:off x="1603973" y="4584988"/>
            <a:ext cx="8717317" cy="920413"/>
            <a:chOff x="1726476" y="4724401"/>
            <a:chExt cx="8515873" cy="902448"/>
          </a:xfrm>
        </p:grpSpPr>
        <p:sp>
          <p:nvSpPr>
            <p:cNvPr id="13" name="TextBox 2"/>
            <p:cNvSpPr txBox="1"/>
            <p:nvPr/>
          </p:nvSpPr>
          <p:spPr>
            <a:xfrm>
              <a:off x="1726476" y="4724401"/>
              <a:ext cx="8515873" cy="902448"/>
            </a:xfrm>
            <a:prstGeom prst="rect">
              <a:avLst/>
            </a:prstGeom>
            <a:solidFill>
              <a:srgbClr val="000000">
                <a:alpha val="4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1" name="TextBox 3"/>
            <p:cNvSpPr txBox="1"/>
            <p:nvPr/>
          </p:nvSpPr>
          <p:spPr>
            <a:xfrm>
              <a:off x="2140815" y="4836767"/>
              <a:ext cx="1932597" cy="668773"/>
            </a:xfrm>
            <a:prstGeom prst="rect">
              <a:avLst/>
            </a:prstGeom>
            <a:noFill/>
          </p:spPr>
          <p:txBody>
            <a:bodyPr wrap="none" rtlCol="0">
              <a:sp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Distributed with </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Windows</a:t>
              </a:r>
            </a:p>
          </p:txBody>
        </p:sp>
        <p:sp>
          <p:nvSpPr>
            <p:cNvPr id="21" name="TextBox 13"/>
            <p:cNvSpPr txBox="1"/>
            <p:nvPr/>
          </p:nvSpPr>
          <p:spPr>
            <a:xfrm>
              <a:off x="5269888" y="4836767"/>
              <a:ext cx="1419917" cy="668773"/>
            </a:xfrm>
            <a:prstGeom prst="rect">
              <a:avLst/>
            </a:prstGeom>
            <a:noFill/>
          </p:spPr>
          <p:txBody>
            <a:bodyPr wrap="none" rtlCol="0">
              <a:sp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Distributed </a:t>
              </a:r>
              <a:b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br>
              <a: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with app</a:t>
              </a:r>
            </a:p>
          </p:txBody>
        </p:sp>
        <p:sp>
          <p:nvSpPr>
            <p:cNvPr id="22" name="TextBox 14"/>
            <p:cNvSpPr txBox="1"/>
            <p:nvPr/>
          </p:nvSpPr>
          <p:spPr>
            <a:xfrm>
              <a:off x="8160512" y="4836767"/>
              <a:ext cx="1419917" cy="668773"/>
            </a:xfrm>
            <a:prstGeom prst="rect">
              <a:avLst/>
            </a:prstGeom>
            <a:noFill/>
          </p:spPr>
          <p:txBody>
            <a:bodyPr wrap="none" rtlCol="0">
              <a:sp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Distributed </a:t>
              </a:r>
              <a:b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br>
              <a: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with app</a:t>
              </a:r>
            </a:p>
          </p:txBody>
        </p:sp>
      </p:grpSp>
      <p:sp>
        <p:nvSpPr>
          <p:cNvPr id="2" name="Title 1"/>
          <p:cNvSpPr>
            <a:spLocks noGrp="1"/>
          </p:cNvSpPr>
          <p:nvPr>
            <p:ph type="title"/>
          </p:nvPr>
        </p:nvSpPr>
        <p:spPr/>
        <p:txBody>
          <a:bodyPr/>
          <a:lstStyle/>
          <a:p>
            <a:r>
              <a:rPr lang="en-US"/>
              <a:t>.NET today—the family gets bigger</a:t>
            </a:r>
          </a:p>
        </p:txBody>
      </p:sp>
    </p:spTree>
    <p:extLst>
      <p:ext uri="{BB962C8B-B14F-4D97-AF65-F5344CB8AC3E}">
        <p14:creationId xmlns:p14="http://schemas.microsoft.com/office/powerpoint/2010/main" val="3056096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000" fill="hold"/>
                                        <p:tgtEl>
                                          <p:spTgt spid="10"/>
                                        </p:tgtEl>
                                        <p:attrNameLst>
                                          <p:attrName>ppt_x</p:attrName>
                                        </p:attrNameLst>
                                      </p:cBhvr>
                                      <p:tavLst>
                                        <p:tav tm="0">
                                          <p:val>
                                            <p:strVal val="#ppt_x"/>
                                          </p:val>
                                        </p:tav>
                                        <p:tav tm="100000">
                                          <p:val>
                                            <p:strVal val="#ppt_x"/>
                                          </p:val>
                                        </p:tav>
                                      </p:tavLst>
                                    </p:anim>
                                    <p:anim calcmode="lin" valueType="num">
                                      <p:cBhvr additive="base">
                                        <p:cTn id="14"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decel="100000" fill="hold" nodeType="clickEffect">
                                  <p:stCondLst>
                                    <p:cond delay="0"/>
                                  </p:stCondLst>
                                  <p:childTnLst>
                                    <p:animMotion origin="layout" path="M -3.26015E-6 3.71312E-6 L 0.23769 0.00045 " pathEditMode="relative" rAng="0" ptsTypes="AA">
                                      <p:cBhvr>
                                        <p:cTn id="18" dur="2000" fill="hold"/>
                                        <p:tgtEl>
                                          <p:spTgt spid="10"/>
                                        </p:tgtEl>
                                        <p:attrNameLst>
                                          <p:attrName>ppt_x</p:attrName>
                                          <p:attrName>ppt_y</p:attrName>
                                        </p:attrNameLst>
                                      </p:cBhvr>
                                      <p:rCtr x="11884" y="23"/>
                                    </p:animMotion>
                                  </p:childTnLst>
                                </p:cTn>
                              </p:par>
                            </p:childTnLst>
                          </p:cTn>
                        </p:par>
                        <p:par>
                          <p:cTn id="19" fill="hold">
                            <p:stCondLst>
                              <p:cond delay="2000"/>
                            </p:stCondLst>
                            <p:childTnLst>
                              <p:par>
                                <p:cTn id="20" presetID="2" presetClass="entr" presetSubtype="4" decel="10000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ppt_x"/>
                                          </p:val>
                                        </p:tav>
                                        <p:tav tm="100000">
                                          <p:val>
                                            <p:strVal val="#ppt_x"/>
                                          </p:val>
                                        </p:tav>
                                      </p:tavLst>
                                    </p:anim>
                                    <p:anim calcmode="lin" valueType="num">
                                      <p:cBhvr additive="base">
                                        <p:cTn id="23"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decel="10000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p:cNvGrpSpPr/>
          <p:nvPr/>
        </p:nvGrpSpPr>
        <p:grpSpPr>
          <a:xfrm>
            <a:off x="1604928" y="1380744"/>
            <a:ext cx="2827243" cy="4125291"/>
            <a:chOff x="1719261" y="1582079"/>
            <a:chExt cx="2772058" cy="4044770"/>
          </a:xfrm>
        </p:grpSpPr>
        <p:sp>
          <p:nvSpPr>
            <p:cNvPr id="117" name="Rectangle 116"/>
            <p:cNvSpPr/>
            <p:nvPr/>
          </p:nvSpPr>
          <p:spPr bwMode="auto">
            <a:xfrm>
              <a:off x="1719261" y="1582079"/>
              <a:ext cx="2772058" cy="404477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18" name="TextBox 117"/>
            <p:cNvSpPr txBox="1"/>
            <p:nvPr/>
          </p:nvSpPr>
          <p:spPr>
            <a:xfrm>
              <a:off x="1719261" y="1582079"/>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119" name="Group 118"/>
          <p:cNvGrpSpPr/>
          <p:nvPr/>
        </p:nvGrpSpPr>
        <p:grpSpPr>
          <a:xfrm>
            <a:off x="4558108" y="1380744"/>
            <a:ext cx="2817909" cy="4125291"/>
            <a:chOff x="4604404" y="1582078"/>
            <a:chExt cx="2772059" cy="4044770"/>
          </a:xfrm>
        </p:grpSpPr>
        <p:sp>
          <p:nvSpPr>
            <p:cNvPr id="120" name="Rectangle 119"/>
            <p:cNvSpPr/>
            <p:nvPr/>
          </p:nvSpPr>
          <p:spPr bwMode="auto">
            <a:xfrm>
              <a:off x="4604404" y="1582078"/>
              <a:ext cx="2772058" cy="4044770"/>
            </a:xfrm>
            <a:prstGeom prst="rect">
              <a:avLst/>
            </a:prstGeom>
            <a:solidFill>
              <a:schemeClr val="accent3"/>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21" name="TextBox 120"/>
            <p:cNvSpPr txBox="1"/>
            <p:nvPr/>
          </p:nvSpPr>
          <p:spPr>
            <a:xfrm>
              <a:off x="4611869" y="1582078"/>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122" name="Group 121"/>
          <p:cNvGrpSpPr/>
          <p:nvPr/>
        </p:nvGrpSpPr>
        <p:grpSpPr>
          <a:xfrm>
            <a:off x="7500903" y="1381951"/>
            <a:ext cx="2822415" cy="4125291"/>
            <a:chOff x="7489548" y="1582078"/>
            <a:chExt cx="2770346" cy="4044770"/>
          </a:xfrm>
        </p:grpSpPr>
        <p:sp>
          <p:nvSpPr>
            <p:cNvPr id="123" name="Rectangle 122"/>
            <p:cNvSpPr/>
            <p:nvPr/>
          </p:nvSpPr>
          <p:spPr bwMode="auto">
            <a:xfrm>
              <a:off x="7489548" y="1582078"/>
              <a:ext cx="2770346" cy="404477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24" name="TextBox 12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125" name="TextBox 124"/>
          <p:cNvSpPr txBox="1"/>
          <p:nvPr/>
        </p:nvSpPr>
        <p:spPr>
          <a:xfrm>
            <a:off x="1608484" y="2137310"/>
            <a:ext cx="8714834" cy="1462909"/>
          </a:xfrm>
          <a:prstGeom prst="rect">
            <a:avLst/>
          </a:prstGeom>
          <a:solidFill>
            <a:srgbClr val="000000">
              <a:alpha val="2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26" name="TextBox 125"/>
          <p:cNvSpPr txBox="1"/>
          <p:nvPr/>
        </p:nvSpPr>
        <p:spPr>
          <a:xfrm>
            <a:off x="738685" y="2137310"/>
            <a:ext cx="736997" cy="1462909"/>
          </a:xfrm>
          <a:prstGeom prst="rect">
            <a:avLst/>
          </a:prstGeom>
          <a:solidFill>
            <a:schemeClr val="accent5"/>
          </a:solidFill>
        </p:spPr>
        <p:txBody>
          <a:bodyPr vert="vert270" wrap="square" rtlCol="0" anchor="ctr">
            <a:noAutofit/>
          </a:bodyPr>
          <a:lstStyle>
            <a:defPPr>
              <a:defRPr lang="en-US"/>
            </a:defPPr>
            <a:lvl1pPr algn="ctr">
              <a:defRPr sz="1600">
                <a:solidFill>
                  <a:schemeClr val="bg1"/>
                </a:solidFill>
                <a:latin typeface="Segoe UI Semilight" panose="020B0402040204020203" pitchFamily="34" charset="0"/>
                <a:cs typeface="Segoe UI Semilight" panose="020B0402040204020203" pitchFamily="34" charset="0"/>
              </a:defRPr>
            </a:lvl1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APP</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MODELS</a:t>
            </a:r>
          </a:p>
        </p:txBody>
      </p:sp>
      <p:sp>
        <p:nvSpPr>
          <p:cNvPr id="127" name="TextBox 126"/>
          <p:cNvSpPr txBox="1"/>
          <p:nvPr/>
        </p:nvSpPr>
        <p:spPr>
          <a:xfrm>
            <a:off x="1608484" y="3773938"/>
            <a:ext cx="8714834" cy="1508625"/>
          </a:xfrm>
          <a:prstGeom prst="rect">
            <a:avLst/>
          </a:prstGeom>
          <a:solidFill>
            <a:srgbClr val="000000">
              <a:alpha val="2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28" name="TextBox 127"/>
          <p:cNvSpPr txBox="1"/>
          <p:nvPr/>
        </p:nvSpPr>
        <p:spPr>
          <a:xfrm>
            <a:off x="738685" y="3773938"/>
            <a:ext cx="736997" cy="1508625"/>
          </a:xfrm>
          <a:prstGeom prst="rect">
            <a:avLst/>
          </a:prstGeom>
          <a:solidFill>
            <a:schemeClr val="accent5"/>
          </a:solidFill>
        </p:spPr>
        <p:txBody>
          <a:bodyPr vert="vert270"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BASE</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p>
        </p:txBody>
      </p:sp>
      <p:grpSp>
        <p:nvGrpSpPr>
          <p:cNvPr id="140" name="Group 139"/>
          <p:cNvGrpSpPr/>
          <p:nvPr/>
        </p:nvGrpSpPr>
        <p:grpSpPr>
          <a:xfrm>
            <a:off x="1605123" y="5627448"/>
            <a:ext cx="8723377" cy="1055719"/>
            <a:chOff x="1973256" y="5338408"/>
            <a:chExt cx="8553107" cy="1035113"/>
          </a:xfrm>
        </p:grpSpPr>
        <p:sp>
          <p:nvSpPr>
            <p:cNvPr id="141" name="TextBox 140"/>
            <p:cNvSpPr txBox="1"/>
            <p:nvPr/>
          </p:nvSpPr>
          <p:spPr>
            <a:xfrm>
              <a:off x="1973257" y="5338408"/>
              <a:ext cx="8553106" cy="1035113"/>
            </a:xfrm>
            <a:prstGeom prst="rect">
              <a:avLst/>
            </a:prstGeom>
            <a:solidFill>
              <a:schemeClr val="accent5"/>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42" name="TextBox 141"/>
            <p:cNvSpPr txBox="1"/>
            <p:nvPr/>
          </p:nvSpPr>
          <p:spPr>
            <a:xfrm>
              <a:off x="2811442" y="5777636"/>
              <a:ext cx="2060130" cy="4514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143" name="TextBox 142"/>
            <p:cNvSpPr txBox="1"/>
            <p:nvPr/>
          </p:nvSpPr>
          <p:spPr>
            <a:xfrm>
              <a:off x="5235634" y="5777636"/>
              <a:ext cx="2060130" cy="4514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144" name="TextBox 143"/>
            <p:cNvSpPr txBox="1"/>
            <p:nvPr/>
          </p:nvSpPr>
          <p:spPr>
            <a:xfrm>
              <a:off x="7659826" y="5777636"/>
              <a:ext cx="2060130" cy="4514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145" name="TextBox 144"/>
            <p:cNvSpPr txBox="1"/>
            <p:nvPr/>
          </p:nvSpPr>
          <p:spPr>
            <a:xfrm>
              <a:off x="1973256" y="5338408"/>
              <a:ext cx="8553106" cy="32669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58" name="TextBox 57"/>
          <p:cNvSpPr txBox="1"/>
          <p:nvPr/>
        </p:nvSpPr>
        <p:spPr>
          <a:xfrm>
            <a:off x="10442472" y="3773938"/>
            <a:ext cx="1776516" cy="1508625"/>
          </a:xfrm>
          <a:prstGeom prst="rect">
            <a:avLst/>
          </a:prstGeom>
          <a:solidFill>
            <a:srgbClr val="CFCFCF"/>
          </a:solidFill>
        </p:spPr>
        <p:txBody>
          <a:bodyPr wrap="square" rtlCol="0" anchor="ctr">
            <a:noAutofit/>
          </a:bodyPr>
          <a:lstStyle>
            <a:defPPr>
              <a:defRPr lang="en-US"/>
            </a:defPPr>
            <a:lvl1pPr algn="ctr">
              <a:defRPr sz="1400">
                <a:latin typeface="Segoe UI Semilight" panose="020B0402040204020203" pitchFamily="34" charset="0"/>
                <a:cs typeface="Segoe UI Semilight" panose="020B0402040204020203" pitchFamily="34" charset="0"/>
              </a:defRPr>
            </a:lvl1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59" name="Rectangle 58"/>
          <p:cNvSpPr/>
          <p:nvPr/>
        </p:nvSpPr>
        <p:spPr>
          <a:xfrm>
            <a:off x="10442472" y="4785026"/>
            <a:ext cx="1776516" cy="497537"/>
          </a:xfrm>
          <a:prstGeom prst="rect">
            <a:avLst/>
          </a:prstGeom>
        </p:spPr>
        <p:txBody>
          <a:bodyPr wrap="square">
            <a:spAutoFit/>
          </a:bodyPr>
          <a:lstStyle/>
          <a:p>
            <a:pPr marL="0" marR="0" lvl="1" indent="0" algn="ctr" defTabSz="912597" rtl="0" eaLnBrk="1" fontAlgn="auto" latinLnBrk="0" hangingPunct="1">
              <a:lnSpc>
                <a:spcPct val="90000"/>
              </a:lnSpc>
              <a:spcBef>
                <a:spcPts val="0"/>
              </a:spcBef>
              <a:spcAft>
                <a:spcPts val="332"/>
              </a:spcAft>
              <a:buClrTx/>
              <a:buSzTx/>
              <a:buFontTx/>
              <a:buNone/>
              <a:tabLst/>
              <a:defRPr/>
            </a:pPr>
            <a:r>
              <a:rPr kumimoji="0" lang="en-US" sz="1428"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PCL reference assemblies</a:t>
            </a:r>
          </a:p>
        </p:txBody>
      </p:sp>
      <p:sp>
        <p:nvSpPr>
          <p:cNvPr id="60" name="TextBox 59"/>
          <p:cNvSpPr txBox="1"/>
          <p:nvPr/>
        </p:nvSpPr>
        <p:spPr>
          <a:xfrm>
            <a:off x="10597647" y="4042941"/>
            <a:ext cx="1466167" cy="734913"/>
          </a:xfrm>
          <a:prstGeom prst="rect">
            <a:avLst/>
          </a:prstGeom>
          <a:solidFill>
            <a:srgbClr val="7F7F7F"/>
          </a:solidFill>
        </p:spPr>
        <p:txBody>
          <a:bodyPr wrap="square" rtlCol="0" anchor="ctr">
            <a:noAutofit/>
          </a:bodyPr>
          <a:lstStyle>
            <a:defPPr>
              <a:defRPr lang="en-US"/>
            </a:defPPr>
            <a:lvl1pPr algn="ctr">
              <a:defRPr sz="1400">
                <a:solidFill>
                  <a:schemeClr val="bg1"/>
                </a:solidFill>
                <a:latin typeface="Segoe UI Light" panose="020B0502040204020203" pitchFamily="34" charset="0"/>
                <a:cs typeface="Segoe UI Light" panose="020B0502040204020203" pitchFamily="34" charset="0"/>
              </a:defRPr>
            </a:lvl1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Reference implementation</a:t>
            </a:r>
          </a:p>
        </p:txBody>
      </p:sp>
      <p:sp>
        <p:nvSpPr>
          <p:cNvPr id="30" name="TextBox 29"/>
          <p:cNvSpPr txBox="1"/>
          <p:nvPr/>
        </p:nvSpPr>
        <p:spPr>
          <a:xfrm>
            <a:off x="10442472" y="2137310"/>
            <a:ext cx="1776516" cy="1462909"/>
          </a:xfrm>
          <a:prstGeom prst="rect">
            <a:avLst/>
          </a:prstGeom>
          <a:solidFill>
            <a:srgbClr val="CFCFCF"/>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32" name="Rectangle 31"/>
          <p:cNvSpPr/>
          <p:nvPr/>
        </p:nvSpPr>
        <p:spPr>
          <a:xfrm>
            <a:off x="10610686" y="2363013"/>
            <a:ext cx="1440088" cy="295854"/>
          </a:xfrm>
          <a:prstGeom prst="rect">
            <a:avLst/>
          </a:prstGeom>
        </p:spPr>
        <p:txBody>
          <a:bodyPr wrap="square">
            <a:spAutoFit/>
          </a:bodyPr>
          <a:lstStyle/>
          <a:p>
            <a:pPr marL="0" marR="0" lvl="1" indent="0" algn="ctr" defTabSz="912597" rtl="0" eaLnBrk="1" fontAlgn="auto" latinLnBrk="0" hangingPunct="1">
              <a:lnSpc>
                <a:spcPct val="90000"/>
              </a:lnSpc>
              <a:spcBef>
                <a:spcPts val="0"/>
              </a:spcBef>
              <a:spcAft>
                <a:spcPts val="332"/>
              </a:spcAft>
              <a:buClrTx/>
              <a:buSzTx/>
              <a:buFontTx/>
              <a:buNone/>
              <a:tabLst/>
              <a:defRPr/>
            </a:pPr>
            <a:r>
              <a:rPr kumimoji="0" lang="en-US" sz="1428"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My code</a:t>
            </a:r>
          </a:p>
        </p:txBody>
      </p:sp>
      <p:grpSp>
        <p:nvGrpSpPr>
          <p:cNvPr id="36" name="Group 35"/>
          <p:cNvGrpSpPr/>
          <p:nvPr/>
        </p:nvGrpSpPr>
        <p:grpSpPr>
          <a:xfrm>
            <a:off x="11262157" y="3222067"/>
            <a:ext cx="137147" cy="820876"/>
            <a:chOff x="10183906" y="1406203"/>
            <a:chExt cx="134470" cy="804852"/>
          </a:xfrm>
        </p:grpSpPr>
        <p:sp>
          <p:nvSpPr>
            <p:cNvPr id="50" name="Oval 49"/>
            <p:cNvSpPr/>
            <p:nvPr/>
          </p:nvSpPr>
          <p:spPr>
            <a:xfrm>
              <a:off x="10183906" y="1406203"/>
              <a:ext cx="134470" cy="13447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a:ln>
                  <a:noFill/>
                </a:ln>
                <a:solidFill>
                  <a:srgbClr val="FFFFFF"/>
                </a:solidFill>
                <a:effectLst/>
                <a:uLnTx/>
                <a:uFillTx/>
                <a:latin typeface="Segoe UI"/>
                <a:ea typeface="+mn-ea"/>
                <a:cs typeface="+mn-cs"/>
              </a:endParaRPr>
            </a:p>
          </p:txBody>
        </p:sp>
        <p:cxnSp>
          <p:nvCxnSpPr>
            <p:cNvPr id="51" name="Straight Connector 50"/>
            <p:cNvCxnSpPr/>
            <p:nvPr/>
          </p:nvCxnSpPr>
          <p:spPr>
            <a:xfrm>
              <a:off x="10251141" y="1532785"/>
              <a:ext cx="0" cy="678270"/>
            </a:xfrm>
            <a:prstGeom prst="line">
              <a:avLst/>
            </a:prstGeom>
            <a:solidFill>
              <a:schemeClr val="tx1">
                <a:lumMod val="50000"/>
                <a:lumOff val="50000"/>
              </a:schemeClr>
            </a:solid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cxnSp>
      </p:grpSp>
      <p:sp>
        <p:nvSpPr>
          <p:cNvPr id="52" name="TextBox 51"/>
          <p:cNvSpPr txBox="1"/>
          <p:nvPr/>
        </p:nvSpPr>
        <p:spPr>
          <a:xfrm>
            <a:off x="7685290" y="3922042"/>
            <a:ext cx="1754806" cy="407230"/>
          </a:xfrm>
          <a:prstGeom prst="rect">
            <a:avLst/>
          </a:prstGeom>
          <a:solidFill>
            <a:srgbClr val="000000">
              <a:alpha val="25000"/>
            </a:srgbClr>
          </a:solidFill>
        </p:spPr>
        <p:txBody>
          <a:bodyPr wrap="square" rtlCol="0" anchor="ctr">
            <a:noAutofit/>
          </a:bodyPr>
          <a:lstStyle>
            <a:defPPr>
              <a:defRPr lang="en-US"/>
            </a:defPPr>
            <a:lvl1pPr algn="ctr">
              <a:defRPr sz="1400">
                <a:solidFill>
                  <a:schemeClr val="bg1"/>
                </a:solidFill>
                <a:latin typeface="Segoe UI Light" panose="020B0502040204020203" pitchFamily="34" charset="0"/>
                <a:cs typeface="Segoe UI Light" panose="020B0502040204020203" pitchFamily="34" charset="0"/>
              </a:defRPr>
            </a:lvl1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Implementation 3</a:t>
            </a:r>
          </a:p>
        </p:txBody>
      </p:sp>
      <p:cxnSp>
        <p:nvCxnSpPr>
          <p:cNvPr id="53" name="Straight Connector 52"/>
          <p:cNvCxnSpPr/>
          <p:nvPr/>
        </p:nvCxnSpPr>
        <p:spPr>
          <a:xfrm flipV="1">
            <a:off x="3682345" y="4677506"/>
            <a:ext cx="6931152" cy="29190"/>
          </a:xfrm>
          <a:prstGeom prst="line">
            <a:avLst/>
          </a:prstGeom>
          <a:solidFill>
            <a:schemeClr val="tx1">
              <a:lumMod val="50000"/>
              <a:lumOff val="50000"/>
            </a:schemeClr>
          </a:solidFill>
          <a:ln w="28575">
            <a:solidFill>
              <a:srgbClr val="000000">
                <a:alpha val="40000"/>
              </a:srgbClr>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a:endCxn id="60" idx="1"/>
          </p:cNvCxnSpPr>
          <p:nvPr/>
        </p:nvCxnSpPr>
        <p:spPr>
          <a:xfrm>
            <a:off x="6554651" y="4410398"/>
            <a:ext cx="4042996" cy="0"/>
          </a:xfrm>
          <a:prstGeom prst="line">
            <a:avLst/>
          </a:prstGeom>
          <a:solidFill>
            <a:schemeClr val="tx1">
              <a:lumMod val="50000"/>
              <a:lumOff val="50000"/>
            </a:schemeClr>
          </a:solidFill>
          <a:ln w="28575">
            <a:solidFill>
              <a:srgbClr val="000000">
                <a:alpha val="40000"/>
              </a:srgbClr>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p:nvCxnSpPr>
        <p:spPr>
          <a:xfrm>
            <a:off x="9443942" y="4125657"/>
            <a:ext cx="1166744" cy="0"/>
          </a:xfrm>
          <a:prstGeom prst="line">
            <a:avLst/>
          </a:prstGeom>
          <a:solidFill>
            <a:schemeClr val="tx1">
              <a:lumMod val="50000"/>
              <a:lumOff val="50000"/>
            </a:schemeClr>
          </a:solidFill>
          <a:ln w="28575">
            <a:solidFill>
              <a:srgbClr val="000000">
                <a:alpha val="40000"/>
              </a:srgb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56" name="TextBox 55"/>
          <p:cNvSpPr txBox="1"/>
          <p:nvPr/>
        </p:nvSpPr>
        <p:spPr>
          <a:xfrm>
            <a:off x="4787578" y="4210720"/>
            <a:ext cx="1754806" cy="407230"/>
          </a:xfrm>
          <a:prstGeom prst="rect">
            <a:avLst/>
          </a:prstGeom>
          <a:solidFill>
            <a:srgbClr val="000000">
              <a:alpha val="25000"/>
            </a:srgbClr>
          </a:solidFill>
        </p:spPr>
        <p:txBody>
          <a:bodyPr wrap="square" rtlCol="0" anchor="ctr">
            <a:noAutofit/>
          </a:bodyPr>
          <a:lstStyle>
            <a:defPPr>
              <a:defRPr lang="en-US"/>
            </a:defPPr>
            <a:lvl1pPr algn="ctr">
              <a:defRPr sz="1400">
                <a:solidFill>
                  <a:schemeClr val="bg1"/>
                </a:solidFill>
                <a:latin typeface="Segoe UI Light" panose="020B0502040204020203" pitchFamily="34" charset="0"/>
                <a:cs typeface="Segoe UI Light" panose="020B0502040204020203" pitchFamily="34" charset="0"/>
              </a:defRPr>
            </a:lvl1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Implementation 2</a:t>
            </a:r>
          </a:p>
        </p:txBody>
      </p:sp>
      <p:sp>
        <p:nvSpPr>
          <p:cNvPr id="57" name="TextBox 56"/>
          <p:cNvSpPr txBox="1"/>
          <p:nvPr/>
        </p:nvSpPr>
        <p:spPr>
          <a:xfrm>
            <a:off x="1937627" y="4492416"/>
            <a:ext cx="1754806" cy="407230"/>
          </a:xfrm>
          <a:prstGeom prst="rect">
            <a:avLst/>
          </a:prstGeom>
          <a:solidFill>
            <a:srgbClr val="000000">
              <a:alpha val="25000"/>
            </a:srgbClr>
          </a:solidFill>
        </p:spPr>
        <p:txBody>
          <a:bodyPr wrap="square" rtlCol="0" anchor="ctr">
            <a:noAutofit/>
          </a:bodyPr>
          <a:lstStyle>
            <a:defPPr>
              <a:defRPr lang="en-US"/>
            </a:defPPr>
            <a:lvl1pPr algn="ctr">
              <a:defRPr sz="1400">
                <a:solidFill>
                  <a:schemeClr val="bg1"/>
                </a:solidFill>
                <a:latin typeface="Segoe UI Light" panose="020B0502040204020203" pitchFamily="34" charset="0"/>
                <a:cs typeface="Segoe UI Light" panose="020B0502040204020203" pitchFamily="34" charset="0"/>
              </a:defRPr>
            </a:lvl1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Implementation 1</a:t>
            </a:r>
          </a:p>
        </p:txBody>
      </p:sp>
      <p:sp>
        <p:nvSpPr>
          <p:cNvPr id="3" name="Title 2"/>
          <p:cNvSpPr>
            <a:spLocks noGrp="1"/>
          </p:cNvSpPr>
          <p:nvPr>
            <p:ph type="title"/>
          </p:nvPr>
        </p:nvSpPr>
        <p:spPr/>
        <p:txBody>
          <a:bodyPr/>
          <a:lstStyle/>
          <a:p>
            <a:r>
              <a:rPr lang="en-US"/>
              <a:t>.NET today</a:t>
            </a:r>
            <a:r>
              <a:rPr lang="en-US">
                <a:latin typeface="Segoe UI Light" panose="020B0502040204020203" pitchFamily="34" charset="0"/>
                <a:cs typeface="Segoe UI Light" panose="020B0502040204020203" pitchFamily="34" charset="0"/>
              </a:rPr>
              <a:t>—reusing code</a:t>
            </a:r>
          </a:p>
        </p:txBody>
      </p:sp>
    </p:spTree>
    <p:extLst>
      <p:ext uri="{BB962C8B-B14F-4D97-AF65-F5344CB8AC3E}">
        <p14:creationId xmlns:p14="http://schemas.microsoft.com/office/powerpoint/2010/main" val="2018823072"/>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1_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4.xml><?xml version="1.0" encoding="utf-8"?>
<a:theme xmlns:a="http://schemas.openxmlformats.org/drawingml/2006/main" name="Divi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1" ma:contentTypeDescription="" ma:contentTypeScope="" ma:versionID="264624295c8b52c397a103286eb3d87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795b20f19f95dfa6d1f4d708b4ec8d36"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Scott Hanselman; Scott Hunter</External_x0020_Speaker>
    <m6878b9dd7994da4ba144f95347d99c6 xmlns="01c77077-aee4-4b5f-bd4e-9cd40a6fff29">
      <Terms xmlns="http://schemas.microsoft.com/office/infopath/2007/PartnerControls"/>
    </m6878b9dd7994da4ba144f95347d99c6>
    <Presentation_x0020_Date xmlns="01c77077-aee4-4b5f-bd4e-9cd40a6fff29">2016-03-31T07:00:00+00:00</Presentation_x0020_Dat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B891</Session_x0020_Cod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documentManagement>
</p:properties>
</file>

<file path=customXml/itemProps1.xml><?xml version="1.0" encoding="utf-8"?>
<ds:datastoreItem xmlns:ds="http://schemas.openxmlformats.org/officeDocument/2006/customXml" ds:itemID="{BAA4D29B-0199-4083-B6CB-53559E57A3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8ff673fc-3231-4e3a-893b-6d7f7cd32766"/>
    <ds:schemaRef ds:uri="http://schemas.microsoft.com/office/2006/documentManagement/types"/>
    <ds:schemaRef ds:uri="http://purl.org/dc/terms/"/>
    <ds:schemaRef ds:uri="01c77077-aee4-4b5f-bd4e-9cd40a6fff29"/>
    <ds:schemaRef ds:uri="http://schemas.microsoft.com/office/2006/metadata/properties"/>
    <ds:schemaRef ds:uri="http://www.w3.org/XML/1998/namespace"/>
    <ds:schemaRef ds:uri="230e9df3-be65-4c73-a93b-d1236ebd677e"/>
    <ds:schemaRef ds:uri="http://purl.org/dc/elements/1.1/"/>
    <ds:schemaRef ds:uri="http://schemas.microsoft.com/sharepoint/v3"/>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1393</TotalTime>
  <Words>1626</Words>
  <Application>Microsoft Office PowerPoint</Application>
  <PresentationFormat>Custom</PresentationFormat>
  <Paragraphs>438</Paragraphs>
  <Slides>28</Slides>
  <Notes>14</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28</vt:i4>
      </vt:variant>
    </vt:vector>
  </HeadingPairs>
  <TitlesOfParts>
    <vt:vector size="42" baseType="lpstr">
      <vt:lpstr>ＭＳ Ｐゴシック</vt:lpstr>
      <vt:lpstr>Arial</vt:lpstr>
      <vt:lpstr>Calibri</vt:lpstr>
      <vt:lpstr>Consolas</vt:lpstr>
      <vt:lpstr>Overpass</vt:lpstr>
      <vt:lpstr>Segoe UI</vt:lpstr>
      <vt:lpstr>Segoe UI Light</vt:lpstr>
      <vt:lpstr>Segoe UI Semibold</vt:lpstr>
      <vt:lpstr>Segoe UI Semilight</vt:lpstr>
      <vt:lpstr>Wingdings</vt:lpstr>
      <vt:lpstr>5-30721_Build_2016_Template_Light</vt:lpstr>
      <vt:lpstr>5-30721_Build_2016_Template_Dark</vt:lpstr>
      <vt:lpstr>1_5-30721_Build_2016_Template_Light</vt:lpstr>
      <vt:lpstr>Divider</vt:lpstr>
      <vt:lpstr>PowerPoint Presentation</vt:lpstr>
      <vt:lpstr>PowerPoint Presentation</vt:lpstr>
      <vt:lpstr>PowerPoint Presentation</vt:lpstr>
      <vt:lpstr>.NET today—app models and libraries</vt:lpstr>
      <vt:lpstr>.NET tomorrow</vt:lpstr>
      <vt:lpstr>ASP.NET Core Build 2016 Updates   </vt:lpstr>
      <vt:lpstr>Exciting times ahead for .NET</vt:lpstr>
      <vt:lpstr>.NET today—the family gets bigger</vt:lpstr>
      <vt:lpstr>.NET today—reusing code</vt:lpstr>
      <vt:lpstr>.NET today—challenges</vt:lpstr>
      <vt:lpstr>.NET tomorrow—reusing code</vt:lpstr>
      <vt:lpstr>.NET standard libraries—advantages</vt:lpstr>
      <vt:lpstr>.NET future innovation</vt:lpstr>
      <vt:lpstr>.NET Standard Library</vt:lpstr>
      <vt:lpstr>Developed  in the open</vt:lpstr>
      <vt:lpstr>PowerPoint Presentation</vt:lpstr>
      <vt:lpstr>ASP.NET 4.6 and ASP.NET Core 1.0</vt:lpstr>
      <vt:lpstr>ASP.NET Core and the Modern Web</vt:lpstr>
      <vt:lpstr>Open Source….  No really!</vt:lpstr>
      <vt:lpstr>Performance that matters</vt:lpstr>
      <vt:lpstr>TechEmpower Benchmarks</vt:lpstr>
      <vt:lpstr>PowerPoint Presentation</vt:lpstr>
      <vt:lpstr>.NET Core</vt:lpstr>
      <vt:lpstr>ASP.NET Core</vt:lpstr>
      <vt:lpstr>Demo</vt:lpstr>
      <vt:lpstr>Recap</vt:lpstr>
      <vt:lpstr>Resources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Overview</dc:title>
  <dc:subject>&lt;Speech title here&gt;</dc:subject>
  <dc:creator>Shows</dc:creator>
  <cp:keywords>Microsoft Build 2016</cp:keywords>
  <dc:description>Template: Mitchell Derrey, Silver Fox Productions
Formatting: 
Audience Type:</dc:description>
  <cp:lastModifiedBy>Rick Strahl</cp:lastModifiedBy>
  <cp:revision>50</cp:revision>
  <dcterms:created xsi:type="dcterms:W3CDTF">2016-03-31T17:38:35Z</dcterms:created>
  <dcterms:modified xsi:type="dcterms:W3CDTF">2019-01-08T09:43:10Z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