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4" r:id="rId7"/>
    <p:sldId id="265" r:id="rId8"/>
    <p:sldId id="266" r:id="rId9"/>
    <p:sldId id="267" r:id="rId10"/>
    <p:sldId id="269" r:id="rId11"/>
    <p:sldId id="268" r:id="rId12"/>
    <p:sldId id="261" r:id="rId13"/>
    <p:sldId id="263" r:id="rId14"/>
  </p:sldIdLst>
  <p:sldSz cx="9906000" cy="6858000" type="A4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6091" userDrawn="1">
          <p15:clr>
            <a:srgbClr val="A4A3A4"/>
          </p15:clr>
        </p15:guide>
        <p15:guide id="3" pos="1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3FD"/>
    <a:srgbClr val="D5EFFE"/>
    <a:srgbClr val="B2E2F8"/>
    <a:srgbClr val="61AEDA"/>
    <a:srgbClr val="1887B5"/>
    <a:srgbClr val="006FAC"/>
    <a:srgbClr val="0059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1315" y="58"/>
      </p:cViewPr>
      <p:guideLst>
        <p:guide orient="horz" pos="2137"/>
        <p:guide pos="6091"/>
        <p:guide pos="1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45600" y="835200"/>
            <a:ext cx="854352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345600" y="2213640"/>
            <a:ext cx="854352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45600" y="835200"/>
            <a:ext cx="416916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723560" y="835200"/>
            <a:ext cx="416916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723560" y="2213640"/>
            <a:ext cx="416916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345600" y="2213640"/>
            <a:ext cx="416916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45600" y="835200"/>
            <a:ext cx="8543520" cy="26388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45600" y="835200"/>
            <a:ext cx="8543520" cy="26388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pic>
        <p:nvPicPr>
          <p:cNvPr id="39" name="그림 38"/>
          <p:cNvPicPr/>
          <p:nvPr/>
        </p:nvPicPr>
        <p:blipFill>
          <a:blip r:embed="rId2"/>
          <a:stretch/>
        </p:blipFill>
        <p:spPr>
          <a:xfrm>
            <a:off x="2963520" y="835200"/>
            <a:ext cx="3307320" cy="2638800"/>
          </a:xfrm>
          <a:prstGeom prst="rect">
            <a:avLst/>
          </a:prstGeom>
          <a:ln>
            <a:noFill/>
          </a:ln>
        </p:spPr>
      </p:pic>
      <p:pic>
        <p:nvPicPr>
          <p:cNvPr id="40" name="그림 39"/>
          <p:cNvPicPr/>
          <p:nvPr/>
        </p:nvPicPr>
        <p:blipFill>
          <a:blip r:embed="rId2"/>
          <a:stretch/>
        </p:blipFill>
        <p:spPr>
          <a:xfrm>
            <a:off x="2963520" y="835200"/>
            <a:ext cx="3307320" cy="2638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400F02-2ACF-4EDA-8962-64AA654BB7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0849" y="763526"/>
            <a:ext cx="9236597" cy="914400"/>
          </a:xfrm>
        </p:spPr>
        <p:txBody>
          <a:bodyPr/>
          <a:lstStyle>
            <a:lvl1pPr marL="285750" indent="-285750" algn="l" defTabSz="914400" rtl="0" eaLnBrk="1" latinLnBrk="1" hangingPunct="1">
              <a:lnSpc>
                <a:spcPct val="100000"/>
              </a:lnSpc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50" indent="-2857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5750" indent="-2857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l"/>
              <a:def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편집하려면 클</a:t>
            </a:r>
            <a:endParaRPr lang="en-US" altLang="ko-KR" dirty="0"/>
          </a:p>
          <a:p>
            <a:pPr lvl="0"/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345600" y="835200"/>
            <a:ext cx="8543520" cy="2638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45600" y="835200"/>
            <a:ext cx="8543520" cy="26388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45600" y="835200"/>
            <a:ext cx="4169160" cy="26388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723560" y="835200"/>
            <a:ext cx="4169160" cy="26388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45600" y="835200"/>
            <a:ext cx="416916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45600" y="2213640"/>
            <a:ext cx="416916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723560" y="835200"/>
            <a:ext cx="4169160" cy="26388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345600" y="835200"/>
            <a:ext cx="8543520" cy="2638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45600" y="835200"/>
            <a:ext cx="4169160" cy="26388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723560" y="835200"/>
            <a:ext cx="416916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723560" y="2213640"/>
            <a:ext cx="416916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45600" y="835200"/>
            <a:ext cx="416916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723560" y="835200"/>
            <a:ext cx="416916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45600" y="2213640"/>
            <a:ext cx="854352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45600" y="835200"/>
            <a:ext cx="854352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45600" y="2213640"/>
            <a:ext cx="854352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45600" y="835200"/>
            <a:ext cx="416916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723560" y="835200"/>
            <a:ext cx="416916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723560" y="2213640"/>
            <a:ext cx="416916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345600" y="2213640"/>
            <a:ext cx="416916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45600" y="835200"/>
            <a:ext cx="8543520" cy="26388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45600" y="835200"/>
            <a:ext cx="8543520" cy="26388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pic>
        <p:nvPicPr>
          <p:cNvPr id="82" name="그림 81"/>
          <p:cNvPicPr/>
          <p:nvPr/>
        </p:nvPicPr>
        <p:blipFill>
          <a:blip r:embed="rId2"/>
          <a:stretch/>
        </p:blipFill>
        <p:spPr>
          <a:xfrm>
            <a:off x="2963520" y="835200"/>
            <a:ext cx="3307320" cy="2638800"/>
          </a:xfrm>
          <a:prstGeom prst="rect">
            <a:avLst/>
          </a:prstGeom>
          <a:ln>
            <a:noFill/>
          </a:ln>
        </p:spPr>
      </p:pic>
      <p:pic>
        <p:nvPicPr>
          <p:cNvPr id="83" name="그림 82"/>
          <p:cNvPicPr/>
          <p:nvPr/>
        </p:nvPicPr>
        <p:blipFill>
          <a:blip r:embed="rId2"/>
          <a:stretch/>
        </p:blipFill>
        <p:spPr>
          <a:xfrm>
            <a:off x="2963520" y="835200"/>
            <a:ext cx="3307320" cy="2638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45600" y="835200"/>
            <a:ext cx="8543520" cy="26388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45600" y="835200"/>
            <a:ext cx="4169160" cy="26388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723560" y="835200"/>
            <a:ext cx="4169160" cy="26388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45600" y="835200"/>
            <a:ext cx="416916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345600" y="2213640"/>
            <a:ext cx="416916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723560" y="835200"/>
            <a:ext cx="4169160" cy="26388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45600" y="835200"/>
            <a:ext cx="4169160" cy="26388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723560" y="835200"/>
            <a:ext cx="416916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723560" y="2213640"/>
            <a:ext cx="416916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45600" y="835200"/>
            <a:ext cx="416916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723560" y="835200"/>
            <a:ext cx="416916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345600" y="2213640"/>
            <a:ext cx="854352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4"/>
          <p:cNvPicPr/>
          <p:nvPr/>
        </p:nvPicPr>
        <p:blipFill>
          <a:blip r:embed="rId14"/>
          <a:stretch/>
        </p:blipFill>
        <p:spPr>
          <a:xfrm>
            <a:off x="0" y="0"/>
            <a:ext cx="9905760" cy="6857640"/>
          </a:xfrm>
          <a:prstGeom prst="rect">
            <a:avLst/>
          </a:prstGeom>
          <a:ln>
            <a:noFill/>
          </a:ln>
        </p:spPr>
      </p:pic>
      <p:sp>
        <p:nvSpPr>
          <p:cNvPr id="8" name="Line 1"/>
          <p:cNvSpPr/>
          <p:nvPr/>
        </p:nvSpPr>
        <p:spPr>
          <a:xfrm>
            <a:off x="144360" y="620640"/>
            <a:ext cx="9539280" cy="1440"/>
          </a:xfrm>
          <a:prstGeom prst="line">
            <a:avLst/>
          </a:prstGeom>
          <a:ln w="25560">
            <a:solidFill>
              <a:srgbClr val="188D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2"/>
          <p:cNvSpPr/>
          <p:nvPr/>
        </p:nvSpPr>
        <p:spPr>
          <a:xfrm>
            <a:off x="4011480" y="6585120"/>
            <a:ext cx="1882440" cy="228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fld id="{8E7225D7-C0EE-4D00-B4CA-B264E82E55BE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그림 10"/>
          <p:cNvPicPr/>
          <p:nvPr/>
        </p:nvPicPr>
        <p:blipFill>
          <a:blip r:embed="rId15"/>
          <a:stretch/>
        </p:blipFill>
        <p:spPr>
          <a:xfrm>
            <a:off x="9225000" y="6700680"/>
            <a:ext cx="655200" cy="126720"/>
          </a:xfrm>
          <a:prstGeom prst="rect">
            <a:avLst/>
          </a:prstGeom>
          <a:ln>
            <a:noFill/>
          </a:ln>
        </p:spPr>
      </p:pic>
      <p:pic>
        <p:nvPicPr>
          <p:cNvPr id="4" name="Picture 2"/>
          <p:cNvPicPr/>
          <p:nvPr/>
        </p:nvPicPr>
        <p:blipFill>
          <a:blip r:embed="rId16"/>
          <a:srcRect t="9867"/>
          <a:stretch/>
        </p:blipFill>
        <p:spPr>
          <a:xfrm>
            <a:off x="-15480" y="0"/>
            <a:ext cx="9920880" cy="6857640"/>
          </a:xfrm>
          <a:prstGeom prst="rect">
            <a:avLst/>
          </a:prstGeom>
          <a:ln>
            <a:noFill/>
          </a:ln>
        </p:spPr>
      </p:pic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Click to edit the title text format</a:t>
            </a: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4"/>
          <p:cNvPicPr/>
          <p:nvPr/>
        </p:nvPicPr>
        <p:blipFill>
          <a:blip r:embed="rId14"/>
          <a:stretch/>
        </p:blipFill>
        <p:spPr>
          <a:xfrm>
            <a:off x="0" y="0"/>
            <a:ext cx="9905760" cy="6857640"/>
          </a:xfrm>
          <a:prstGeom prst="rect">
            <a:avLst/>
          </a:prstGeom>
          <a:ln>
            <a:noFill/>
          </a:ln>
        </p:spPr>
      </p:pic>
      <p:sp>
        <p:nvSpPr>
          <p:cNvPr id="42" name="Line 1"/>
          <p:cNvSpPr/>
          <p:nvPr/>
        </p:nvSpPr>
        <p:spPr>
          <a:xfrm>
            <a:off x="144360" y="620640"/>
            <a:ext cx="9539280" cy="1440"/>
          </a:xfrm>
          <a:prstGeom prst="line">
            <a:avLst/>
          </a:prstGeom>
          <a:ln w="25560">
            <a:solidFill>
              <a:srgbClr val="188D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4011480" y="6585120"/>
            <a:ext cx="1882440" cy="228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fld id="{CB953085-D470-4F85-9F0A-3D1523924469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" name="그림 10"/>
          <p:cNvPicPr/>
          <p:nvPr/>
        </p:nvPicPr>
        <p:blipFill>
          <a:blip r:embed="rId15"/>
          <a:stretch/>
        </p:blipFill>
        <p:spPr>
          <a:xfrm>
            <a:off x="9225000" y="6700680"/>
            <a:ext cx="655200" cy="126720"/>
          </a:xfrm>
          <a:prstGeom prst="rect">
            <a:avLst/>
          </a:prstGeom>
          <a:ln>
            <a:noFill/>
          </a:ln>
        </p:spPr>
      </p:pic>
      <p:sp>
        <p:nvSpPr>
          <p:cNvPr id="45" name="PlaceHolder 3"/>
          <p:cNvSpPr>
            <a:spLocks noGrp="1"/>
          </p:cNvSpPr>
          <p:nvPr>
            <p:ph type="ftr"/>
          </p:nvPr>
        </p:nvSpPr>
        <p:spPr>
          <a:xfrm>
            <a:off x="3281400" y="6356520"/>
            <a:ext cx="334296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345600" y="835200"/>
            <a:ext cx="8543520" cy="263880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6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Click to edit the outline text format</a:t>
            </a:r>
            <a:endParaRPr lang="ko-KR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Second Outline Level</a:t>
            </a:r>
            <a:endParaRPr lang="ko-KR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6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Third Outline Level</a:t>
            </a:r>
            <a:endParaRPr lang="ko-KR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Fourth Outline Level</a:t>
            </a:r>
            <a:endParaRPr lang="ko-KR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6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Fifth Outline Level</a:t>
            </a:r>
            <a:endParaRPr lang="ko-KR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6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Sixth Outline Level</a:t>
            </a:r>
            <a:endParaRPr lang="ko-KR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93600" indent="-93240" algn="just">
              <a:lnSpc>
                <a:spcPct val="100000"/>
              </a:lnSpc>
              <a:buClr>
                <a:srgbClr val="0070C0"/>
              </a:buClr>
              <a:buFont typeface="Wingdings" charset="2"/>
              <a:buChar char=""/>
            </a:pPr>
            <a:r>
              <a:rPr lang="ko-KR" sz="16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Seventh Outline Level마스터 텍스트 스타일 편집</a:t>
            </a:r>
            <a:endParaRPr lang="ko-KR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266760" lvl="1" indent="-85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ko-K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둘째 수준</a:t>
            </a:r>
            <a:endParaRPr lang="ko-KR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361800" lvl="2" indent="-95040">
              <a:lnSpc>
                <a:spcPct val="100000"/>
              </a:lnSpc>
              <a:buClr>
                <a:srgbClr val="000000"/>
              </a:buClr>
              <a:buFont typeface="나눔고딕"/>
              <a:buChar char="-"/>
            </a:pPr>
            <a:r>
              <a:rPr lang="ko-K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셋째 수준</a:t>
            </a:r>
            <a:endParaRPr lang="ko-KR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449280" lvl="3" indent="-87120">
              <a:lnSpc>
                <a:spcPct val="100000"/>
              </a:lnSpc>
              <a:buClr>
                <a:srgbClr val="000000"/>
              </a:buClr>
              <a:buFont typeface="맑은 고딕"/>
              <a:buChar char="∙"/>
            </a:pPr>
            <a:r>
              <a:rPr lang="ko-K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넷째 수준</a:t>
            </a:r>
            <a:endParaRPr lang="ko-KR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630360" lvl="4" indent="-95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ko-KR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다섯째 수준</a:t>
            </a:r>
            <a:endParaRPr lang="ko-KR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345600" y="3532320"/>
            <a:ext cx="8543520" cy="263880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6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Click to edit the outline text format</a:t>
            </a:r>
            <a:endParaRPr lang="ko-KR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Second Outline Level</a:t>
            </a:r>
            <a:endParaRPr lang="ko-KR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6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Third Outline Level</a:t>
            </a:r>
            <a:endParaRPr lang="ko-KR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Fourth Outline Level</a:t>
            </a:r>
            <a:endParaRPr lang="ko-KR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6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Fifth Outline Level</a:t>
            </a:r>
            <a:endParaRPr lang="ko-KR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6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Sixth Outline Level</a:t>
            </a:r>
            <a:endParaRPr lang="ko-KR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93600" indent="-93240" algn="just">
              <a:lnSpc>
                <a:spcPct val="100000"/>
              </a:lnSpc>
              <a:buClr>
                <a:srgbClr val="0070C0"/>
              </a:buClr>
              <a:buFont typeface="Wingdings" charset="2"/>
              <a:buChar char=""/>
            </a:pPr>
            <a:r>
              <a:rPr lang="ko-KR" sz="16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Seventh Outline Level마스터 텍스트 스타일 편집</a:t>
            </a:r>
            <a:endParaRPr lang="ko-KR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266760" lvl="1" indent="-85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ko-K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둘째 수준</a:t>
            </a:r>
            <a:endParaRPr lang="ko-KR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361800" lvl="2" indent="-95040">
              <a:lnSpc>
                <a:spcPct val="100000"/>
              </a:lnSpc>
              <a:buClr>
                <a:srgbClr val="000000"/>
              </a:buClr>
              <a:buFont typeface="나눔고딕"/>
              <a:buChar char="-"/>
            </a:pPr>
            <a:r>
              <a:rPr lang="ko-K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셋째 수준</a:t>
            </a:r>
            <a:endParaRPr lang="ko-KR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449280" lvl="3" indent="-87120">
              <a:lnSpc>
                <a:spcPct val="100000"/>
              </a:lnSpc>
              <a:buClr>
                <a:srgbClr val="000000"/>
              </a:buClr>
              <a:buFont typeface="맑은 고딕"/>
              <a:buChar char="∙"/>
            </a:pPr>
            <a:r>
              <a:rPr lang="ko-K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넷째 수준</a:t>
            </a:r>
            <a:endParaRPr lang="ko-KR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630360" lvl="4" indent="-95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ko-KR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다섯째 수준</a:t>
            </a:r>
            <a:endParaRPr lang="ko-KR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4701240" y="3532320"/>
            <a:ext cx="4340160" cy="279108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Click to edit the outline text format</a:t>
            </a:r>
            <a:endParaRPr lang="ko-KR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Second Outline Level</a:t>
            </a:r>
            <a:endParaRPr lang="ko-KR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Third Outline Level</a:t>
            </a:r>
            <a:endParaRPr lang="ko-KR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Fourth Outline Level</a:t>
            </a:r>
            <a:endParaRPr lang="ko-KR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Fifth Outline Level</a:t>
            </a:r>
            <a:endParaRPr lang="ko-KR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Sixth Outline Level</a:t>
            </a:r>
            <a:endParaRPr lang="ko-KR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93600" indent="-93240" algn="just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lang="ko-KR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Seventh Outline Level마스터 텍스트 스타일 편집</a:t>
            </a:r>
            <a:endParaRPr lang="ko-KR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181080" lvl="1" indent="-95040">
              <a:lnSpc>
                <a:spcPct val="100000"/>
              </a:lnSpc>
              <a:buClr>
                <a:srgbClr val="000000"/>
              </a:buClr>
              <a:buFont typeface="나눔고딕"/>
              <a:buChar char="-"/>
            </a:pPr>
            <a:r>
              <a:rPr lang="ko-K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둘째 수준</a:t>
            </a:r>
            <a:endParaRPr lang="ko-KR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266760" lvl="2" indent="-85320">
              <a:lnSpc>
                <a:spcPct val="100000"/>
              </a:lnSpc>
              <a:buClr>
                <a:srgbClr val="000000"/>
              </a:buClr>
              <a:buFont typeface="나눔고딕"/>
              <a:buChar char="-"/>
            </a:pPr>
            <a:r>
              <a:rPr lang="ko-K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셋째 수준</a:t>
            </a:r>
            <a:endParaRPr lang="ko-KR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7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4"/>
          <p:cNvPicPr/>
          <p:nvPr/>
        </p:nvPicPr>
        <p:blipFill>
          <a:blip r:embed="rId2"/>
          <a:stretch/>
        </p:blipFill>
        <p:spPr>
          <a:xfrm>
            <a:off x="0" y="0"/>
            <a:ext cx="9905760" cy="220500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3276360" y="2790000"/>
            <a:ext cx="33530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ko-KR" alt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 Medium" panose="020B0500000000000000" pitchFamily="34" charset="-128"/>
                <a:ea typeface="Yu Gothic Medium" panose="020B0500000000000000" pitchFamily="34" charset="-128"/>
              </a:rPr>
              <a:t>주거 환경 차이에 따른 주택가격 변동에 대한</a:t>
            </a:r>
            <a:r>
              <a:rPr lang="ko-KR" altLang="en-US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 Medium" panose="020B0500000000000000" pitchFamily="34" charset="-128"/>
                <a:ea typeface="Yu Gothic Medium" panose="020B0500000000000000" pitchFamily="34" charset="-128"/>
              </a:rPr>
              <a:t> </a:t>
            </a:r>
            <a:r>
              <a:rPr lang="ko-KR" alt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 Medium" panose="020B0500000000000000" pitchFamily="34" charset="-128"/>
                <a:ea typeface="Yu Gothic Medium" panose="020B0500000000000000" pitchFamily="34" charset="-128"/>
              </a:rPr>
              <a:t>고찰</a:t>
            </a:r>
            <a:endParaRPr lang="en-US" altLang="ko-KR" sz="32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algn="ctr">
              <a:lnSpc>
                <a:spcPct val="100000"/>
              </a:lnSpc>
            </a:pPr>
            <a:endParaRPr lang="en-US" altLang="ko-KR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algn="ctr">
              <a:lnSpc>
                <a:spcPct val="100000"/>
              </a:lnSpc>
            </a:pPr>
            <a:r>
              <a:rPr lang="ko-KR" alt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 Medium" panose="020B0500000000000000" pitchFamily="34" charset="-128"/>
                <a:ea typeface="Yu Gothic Medium" panose="020B0500000000000000" pitchFamily="34" charset="-128"/>
              </a:rPr>
              <a:t>부제 </a:t>
            </a:r>
            <a:r>
              <a:rPr lang="en-US" altLang="ko-K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 Medium" panose="020B0500000000000000" pitchFamily="34" charset="-128"/>
                <a:ea typeface="Yu Gothic Medium" panose="020B0500000000000000" pitchFamily="34" charset="-128"/>
              </a:rPr>
              <a:t>: </a:t>
            </a:r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 Medium" panose="020B0500000000000000" pitchFamily="34" charset="-128"/>
                <a:ea typeface="Yu Gothic Medium" panose="020B0500000000000000" pitchFamily="34" charset="-128"/>
              </a:rPr>
              <a:t>싼게</a:t>
            </a: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 Medium" panose="020B0500000000000000" pitchFamily="34" charset="-128"/>
                <a:ea typeface="Yu Gothic Medium" panose="020B0500000000000000" pitchFamily="34" charset="-128"/>
              </a:rPr>
              <a:t> </a:t>
            </a:r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 Medium" panose="020B0500000000000000" pitchFamily="34" charset="-128"/>
                <a:ea typeface="Yu Gothic Medium" panose="020B0500000000000000" pitchFamily="34" charset="-128"/>
              </a:rPr>
              <a:t>비지떡</a:t>
            </a:r>
            <a:endParaRPr lang="en-US" sz="1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4284840" y="4833360"/>
            <a:ext cx="1336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B반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이세원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988600" y="215640"/>
            <a:ext cx="372312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종합 실습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270720" y="132840"/>
            <a:ext cx="7778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altLang="ko-KR" sz="2000" b="0" strike="noStrike" spc="-97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모델링</a:t>
            </a:r>
            <a:r>
              <a:rPr lang="en-US" altLang="ko-KR" sz="2000" b="0" strike="noStrike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 &amp; </a:t>
            </a:r>
            <a:r>
              <a:rPr lang="en-US" altLang="ko-KR" sz="2000" b="0" strike="noStrike" spc="-97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요약</a:t>
            </a:r>
            <a:endParaRPr lang="en-US" altLang="ko-K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0A093B5-5857-4137-920B-840417E4E2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모델링에 사용할 변수는 아래와 같으며</a:t>
            </a:r>
            <a:r>
              <a:rPr lang="en-US" altLang="ko-KR" dirty="0"/>
              <a:t>, B </a:t>
            </a:r>
            <a:r>
              <a:rPr lang="ko-KR" altLang="en-US" dirty="0"/>
              <a:t>변수는 유의하지 않아 분석 시 제외함</a:t>
            </a:r>
            <a:endParaRPr lang="en-US" altLang="ko-KR" dirty="0"/>
          </a:p>
          <a:p>
            <a:r>
              <a:rPr lang="ko-KR" altLang="en-US" dirty="0"/>
              <a:t>모델링은 회귀분석</a:t>
            </a:r>
            <a:r>
              <a:rPr lang="en-US" altLang="ko-KR" dirty="0"/>
              <a:t>/Decision Tree/Random Forest/Gradient Boosting</a:t>
            </a:r>
            <a:r>
              <a:rPr lang="ko-KR" altLang="en-US" dirty="0"/>
              <a:t> 중</a:t>
            </a:r>
            <a:r>
              <a:rPr lang="en-US" altLang="ko-KR" dirty="0"/>
              <a:t>, Default</a:t>
            </a:r>
            <a:r>
              <a:rPr lang="ko-KR" altLang="en-US" dirty="0"/>
              <a:t>값이 높은 모델 </a:t>
            </a:r>
            <a:r>
              <a:rPr lang="en-US" altLang="ko-KR" dirty="0"/>
              <a:t>Gradient Boosting </a:t>
            </a:r>
            <a:r>
              <a:rPr lang="ko-KR" altLang="en-US" dirty="0"/>
              <a:t>모델을 사용함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7A17099-6EF1-4EFC-918A-C627F1DAF2AB}"/>
              </a:ext>
            </a:extLst>
          </p:cNvPr>
          <p:cNvSpPr/>
          <p:nvPr/>
        </p:nvSpPr>
        <p:spPr>
          <a:xfrm>
            <a:off x="260349" y="1615855"/>
            <a:ext cx="2957861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b="1" dirty="0"/>
              <a:t>[</a:t>
            </a:r>
            <a:r>
              <a:rPr lang="ko-KR" altLang="en-US" sz="1600" b="1" dirty="0"/>
              <a:t>모델링 사용 변수</a:t>
            </a:r>
            <a:r>
              <a:rPr lang="en-US" altLang="ko-KR" sz="1600" b="1" dirty="0"/>
              <a:t>]</a:t>
            </a:r>
            <a:endParaRPr lang="ko-KR" altLang="en-US" sz="16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06DB7D-35FC-45F2-A3DA-41914C9D8E88}"/>
              </a:ext>
            </a:extLst>
          </p:cNvPr>
          <p:cNvSpPr/>
          <p:nvPr/>
        </p:nvSpPr>
        <p:spPr>
          <a:xfrm>
            <a:off x="260349" y="4918615"/>
            <a:ext cx="5002531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b="1" dirty="0"/>
              <a:t>[</a:t>
            </a:r>
            <a:r>
              <a:rPr lang="ko-KR" altLang="en-US" sz="1600" b="1" dirty="0"/>
              <a:t>모델링 별 집 값 예측 시</a:t>
            </a:r>
            <a:r>
              <a:rPr lang="en-US" altLang="ko-KR" sz="1600" b="1" dirty="0"/>
              <a:t>, Default </a:t>
            </a:r>
            <a:r>
              <a:rPr lang="ko-KR" altLang="en-US" sz="1600" b="1" dirty="0"/>
              <a:t>설정 시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정확도</a:t>
            </a:r>
            <a:r>
              <a:rPr lang="en-US" altLang="ko-KR" sz="1600" b="1" dirty="0"/>
              <a:t>]</a:t>
            </a:r>
            <a:endParaRPr lang="ko-KR" altLang="en-US" sz="1600" b="1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86AC5B2-EBB2-4092-A39B-6209A6440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325809"/>
              </p:ext>
            </p:extLst>
          </p:nvPr>
        </p:nvGraphicFramePr>
        <p:xfrm>
          <a:off x="270720" y="5280244"/>
          <a:ext cx="9362230" cy="11332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2446">
                  <a:extLst>
                    <a:ext uri="{9D8B030D-6E8A-4147-A177-3AD203B41FA5}">
                      <a16:colId xmlns:a16="http://schemas.microsoft.com/office/drawing/2014/main" val="517816449"/>
                    </a:ext>
                  </a:extLst>
                </a:gridCol>
                <a:gridCol w="1872446">
                  <a:extLst>
                    <a:ext uri="{9D8B030D-6E8A-4147-A177-3AD203B41FA5}">
                      <a16:colId xmlns:a16="http://schemas.microsoft.com/office/drawing/2014/main" val="2611026360"/>
                    </a:ext>
                  </a:extLst>
                </a:gridCol>
                <a:gridCol w="1872446">
                  <a:extLst>
                    <a:ext uri="{9D8B030D-6E8A-4147-A177-3AD203B41FA5}">
                      <a16:colId xmlns:a16="http://schemas.microsoft.com/office/drawing/2014/main" val="450448663"/>
                    </a:ext>
                  </a:extLst>
                </a:gridCol>
                <a:gridCol w="1872446">
                  <a:extLst>
                    <a:ext uri="{9D8B030D-6E8A-4147-A177-3AD203B41FA5}">
                      <a16:colId xmlns:a16="http://schemas.microsoft.com/office/drawing/2014/main" val="2398208977"/>
                    </a:ext>
                  </a:extLst>
                </a:gridCol>
                <a:gridCol w="1872446">
                  <a:extLst>
                    <a:ext uri="{9D8B030D-6E8A-4147-A177-3AD203B41FA5}">
                      <a16:colId xmlns:a16="http://schemas.microsoft.com/office/drawing/2014/main" val="847288194"/>
                    </a:ext>
                  </a:extLst>
                </a:gridCol>
              </a:tblGrid>
              <a:tr h="6622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모델 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9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회귀분석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FA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Decision</a:t>
                      </a: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Tree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FA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Random Forest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FA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Gradient Boosting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F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069168"/>
                  </a:ext>
                </a:extLst>
              </a:tr>
              <a:tr h="471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설명력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70%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83%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87%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88%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6246047"/>
                  </a:ext>
                </a:extLst>
              </a:tr>
            </a:tbl>
          </a:graphicData>
        </a:graphic>
      </p:graphicFrame>
      <p:sp>
        <p:nvSpPr>
          <p:cNvPr id="6" name="별: 꼭짓점 5개 5">
            <a:extLst>
              <a:ext uri="{FF2B5EF4-FFF2-40B4-BE49-F238E27FC236}">
                <a16:creationId xmlns:a16="http://schemas.microsoft.com/office/drawing/2014/main" id="{884A0B30-3C1C-4E9A-9D33-23F5F7D46625}"/>
              </a:ext>
            </a:extLst>
          </p:cNvPr>
          <p:cNvSpPr/>
          <p:nvPr/>
        </p:nvSpPr>
        <p:spPr>
          <a:xfrm>
            <a:off x="8277480" y="5980174"/>
            <a:ext cx="247650" cy="228600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349D5AC-AFCE-4F6C-AC13-9B77FC821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050828"/>
              </p:ext>
            </p:extLst>
          </p:nvPr>
        </p:nvGraphicFramePr>
        <p:xfrm>
          <a:off x="236538" y="1989592"/>
          <a:ext cx="9396412" cy="2868440"/>
        </p:xfrm>
        <a:graphic>
          <a:graphicData uri="http://schemas.openxmlformats.org/drawingml/2006/table">
            <a:tbl>
              <a:tblPr/>
              <a:tblGrid>
                <a:gridCol w="877197">
                  <a:extLst>
                    <a:ext uri="{9D8B030D-6E8A-4147-A177-3AD203B41FA5}">
                      <a16:colId xmlns:a16="http://schemas.microsoft.com/office/drawing/2014/main" val="3057654931"/>
                    </a:ext>
                  </a:extLst>
                </a:gridCol>
                <a:gridCol w="2705928">
                  <a:extLst>
                    <a:ext uri="{9D8B030D-6E8A-4147-A177-3AD203B41FA5}">
                      <a16:colId xmlns:a16="http://schemas.microsoft.com/office/drawing/2014/main" val="1102895051"/>
                    </a:ext>
                  </a:extLst>
                </a:gridCol>
                <a:gridCol w="1323229">
                  <a:extLst>
                    <a:ext uri="{9D8B030D-6E8A-4147-A177-3AD203B41FA5}">
                      <a16:colId xmlns:a16="http://schemas.microsoft.com/office/drawing/2014/main" val="2378171402"/>
                    </a:ext>
                  </a:extLst>
                </a:gridCol>
                <a:gridCol w="4490058">
                  <a:extLst>
                    <a:ext uri="{9D8B030D-6E8A-4147-A177-3AD203B41FA5}">
                      <a16:colId xmlns:a16="http://schemas.microsoft.com/office/drawing/2014/main" val="2557884223"/>
                    </a:ext>
                  </a:extLst>
                </a:gridCol>
              </a:tblGrid>
              <a:tr h="1595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/>
                          <a:ea typeface="맑은 고딕" panose="020B0503020000020004" pitchFamily="50" charset="-127"/>
                        </a:rPr>
                        <a:t>변수</a:t>
                      </a:r>
                    </a:p>
                  </a:txBody>
                  <a:tcPr marL="6136" marR="6136" marT="61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/>
                          <a:ea typeface="맑은 고딕" panose="020B0503020000020004" pitchFamily="50" charset="-127"/>
                        </a:rPr>
                        <a:t>변수 설명</a:t>
                      </a:r>
                    </a:p>
                  </a:txBody>
                  <a:tcPr marL="6136" marR="6136" marT="61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/>
                          <a:ea typeface="맑은 고딕" panose="020B0503020000020004" pitchFamily="50" charset="-127"/>
                        </a:rPr>
                        <a:t>변경 변수</a:t>
                      </a:r>
                    </a:p>
                  </a:txBody>
                  <a:tcPr marL="6136" marR="6136" marT="61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SC Regular"/>
                          <a:ea typeface="맑은 고딕" panose="020B0503020000020004" pitchFamily="50" charset="-127"/>
                        </a:rPr>
                        <a:t>기준 </a:t>
                      </a:r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SC Regular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SC Regular"/>
                          <a:ea typeface="맑은 고딕" panose="020B0503020000020004" pitchFamily="50" charset="-127"/>
                        </a:rPr>
                        <a:t>및 처리 방법</a:t>
                      </a:r>
                    </a:p>
                  </a:txBody>
                  <a:tcPr marL="6136" marR="6136" marT="61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517276"/>
                  </a:ext>
                </a:extLst>
              </a:tr>
              <a:tr h="1925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MEDV</a:t>
                      </a:r>
                    </a:p>
                  </a:txBody>
                  <a:tcPr marL="6136" marR="6136" marT="61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SC Regular"/>
                          <a:ea typeface="맑은 고딕" panose="020B0503020000020004" pitchFamily="50" charset="-127"/>
                        </a:rPr>
                        <a:t>주택가격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SC Regular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SC Regular"/>
                          <a:ea typeface="맑은 고딕" panose="020B0503020000020004" pitchFamily="50" charset="-127"/>
                        </a:rPr>
                        <a:t>중앙값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SC Regular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6136" marR="6136" marT="61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136" marR="6136" marT="61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136" marR="6136" marT="61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978070"/>
                  </a:ext>
                </a:extLst>
              </a:tr>
              <a:tr h="1925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CRIM</a:t>
                      </a:r>
                    </a:p>
                  </a:txBody>
                  <a:tcPr marL="6136" marR="6136" marT="61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/>
                          <a:ea typeface="맑은 고딕" panose="020B0503020000020004" pitchFamily="50" charset="-127"/>
                        </a:rPr>
                        <a:t>범죄율</a:t>
                      </a:r>
                    </a:p>
                  </a:txBody>
                  <a:tcPr marL="6136" marR="6136" marT="61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136" marR="6136" marT="61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변수</a:t>
                      </a:r>
                    </a:p>
                  </a:txBody>
                  <a:tcPr marL="6136" marR="6136" marT="61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8463429"/>
                  </a:ext>
                </a:extLst>
              </a:tr>
              <a:tr h="1925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ZN</a:t>
                      </a:r>
                    </a:p>
                  </a:txBody>
                  <a:tcPr marL="6136" marR="6136" marT="61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/>
                          <a:ea typeface="맑은 고딕" panose="020B0503020000020004" pitchFamily="50" charset="-127"/>
                        </a:rPr>
                        <a:t>주거지 비율</a:t>
                      </a:r>
                    </a:p>
                  </a:txBody>
                  <a:tcPr marL="6136" marR="6136" marT="61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ZN_GR</a:t>
                      </a:r>
                    </a:p>
                  </a:txBody>
                  <a:tcPr marL="6136" marR="6136" marT="61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대다수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 거주구 간주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이외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거주구</a:t>
                      </a:r>
                    </a:p>
                  </a:txBody>
                  <a:tcPr marL="6136" marR="6136" marT="61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9387"/>
                  </a:ext>
                </a:extLst>
              </a:tr>
              <a:tr h="1925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INDUS</a:t>
                      </a:r>
                    </a:p>
                  </a:txBody>
                  <a:tcPr marL="6136" marR="6136" marT="61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/>
                          <a:ea typeface="맑은 고딕" panose="020B0503020000020004" pitchFamily="50" charset="-127"/>
                        </a:rPr>
                        <a:t>비소매업 비율</a:t>
                      </a:r>
                    </a:p>
                  </a:txBody>
                  <a:tcPr marL="6136" marR="6136" marT="61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INDUS_GR</a:t>
                      </a:r>
                    </a:p>
                  </a:txBody>
                  <a:tcPr marL="6136" marR="6136" marT="61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1: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상업지구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0: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비상업지구</a:t>
                      </a:r>
                    </a:p>
                  </a:txBody>
                  <a:tcPr marL="6136" marR="6136" marT="61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8914842"/>
                  </a:ext>
                </a:extLst>
              </a:tr>
              <a:tr h="1925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CHAS</a:t>
                      </a:r>
                    </a:p>
                  </a:txBody>
                  <a:tcPr marL="6136" marR="6136" marT="61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/>
                          <a:ea typeface="맑은 고딕" panose="020B0503020000020004" pitchFamily="50" charset="-127"/>
                        </a:rPr>
                        <a:t>강 조망 여부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/>
                          <a:ea typeface="맑은 고딕" panose="020B0503020000020004" pitchFamily="50" charset="-127"/>
                        </a:rPr>
                        <a:t>(1-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/>
                          <a:ea typeface="맑은 고딕" panose="020B0503020000020004" pitchFamily="50" charset="-127"/>
                        </a:rPr>
                        <a:t>조망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/>
                          <a:ea typeface="맑은 고딕" panose="020B0503020000020004" pitchFamily="50" charset="-127"/>
                        </a:rPr>
                        <a:t>,0-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/>
                          <a:ea typeface="맑은 고딕" panose="020B0503020000020004" pitchFamily="50" charset="-127"/>
                        </a:rPr>
                        <a:t>비조망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6136" marR="6136" marT="61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136" marR="6136" marT="61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136" marR="6136" marT="61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392642"/>
                  </a:ext>
                </a:extLst>
              </a:tr>
              <a:tr h="1925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NOX</a:t>
                      </a:r>
                    </a:p>
                  </a:txBody>
                  <a:tcPr marL="6136" marR="6136" marT="61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/>
                          <a:ea typeface="맑은 고딕" panose="020B0503020000020004" pitchFamily="50" charset="-127"/>
                        </a:rPr>
                        <a:t>산화질소 농도</a:t>
                      </a:r>
                    </a:p>
                  </a:txBody>
                  <a:tcPr marL="6136" marR="6136" marT="61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136" marR="6136" marT="61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136" marR="6136" marT="61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4845933"/>
                  </a:ext>
                </a:extLst>
              </a:tr>
              <a:tr h="1925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RM</a:t>
                      </a:r>
                    </a:p>
                  </a:txBody>
                  <a:tcPr marL="6136" marR="6136" marT="61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/>
                          <a:ea typeface="맑은 고딕" panose="020B0503020000020004" pitchFamily="50" charset="-127"/>
                        </a:rPr>
                        <a:t>주거당 평균 객실 수</a:t>
                      </a:r>
                    </a:p>
                  </a:txBody>
                  <a:tcPr marL="6136" marR="6136" marT="61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136" marR="6136" marT="61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136" marR="6136" marT="61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0383708"/>
                  </a:ext>
                </a:extLst>
              </a:tr>
              <a:tr h="1925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AGE</a:t>
                      </a:r>
                    </a:p>
                  </a:txBody>
                  <a:tcPr marL="6136" marR="6136" marT="61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/>
                          <a:ea typeface="맑은 고딕" panose="020B0503020000020004" pitchFamily="50" charset="-127"/>
                        </a:rPr>
                        <a:t>노후 건물 비율</a:t>
                      </a:r>
                    </a:p>
                  </a:txBody>
                  <a:tcPr marL="6136" marR="6136" marT="61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136" marR="6136" marT="61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136" marR="6136" marT="61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4219647"/>
                  </a:ext>
                </a:extLst>
              </a:tr>
              <a:tr h="1925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</a:t>
                      </a:r>
                    </a:p>
                  </a:txBody>
                  <a:tcPr marL="6136" marR="6136" marT="61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/>
                          <a:ea typeface="맑은 고딕" panose="020B0503020000020004" pitchFamily="50" charset="-127"/>
                        </a:rPr>
                        <a:t>중심지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/>
                          <a:ea typeface="맑은 고딕" panose="020B0503020000020004" pitchFamily="50" charset="-127"/>
                        </a:rPr>
                        <a:t>노동센터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/>
                          <a:ea typeface="맑은 고딕" panose="020B0503020000020004" pitchFamily="50" charset="-127"/>
                        </a:rPr>
                        <a:t>접근 거리</a:t>
                      </a:r>
                    </a:p>
                  </a:txBody>
                  <a:tcPr marL="6136" marR="6136" marT="61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136" marR="6136" marT="61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136" marR="6136" marT="61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726696"/>
                  </a:ext>
                </a:extLst>
              </a:tr>
              <a:tr h="1925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RAD</a:t>
                      </a:r>
                    </a:p>
                  </a:txBody>
                  <a:tcPr marL="6136" marR="6136" marT="61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SC Regular"/>
                          <a:ea typeface="맑은 고딕" panose="020B0503020000020004" pitchFamily="50" charset="-127"/>
                        </a:rPr>
                        <a:t>고속도로 접근 </a:t>
                      </a:r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CJK SC Regular"/>
                          <a:ea typeface="맑은 고딕" panose="020B0503020000020004" pitchFamily="50" charset="-127"/>
                        </a:rPr>
                        <a:t>편이성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SC Regular"/>
                          <a:ea typeface="맑은 고딕" panose="020B0503020000020004" pitchFamily="50" charset="-127"/>
                        </a:rPr>
                        <a:t> 지수</a:t>
                      </a:r>
                    </a:p>
                  </a:txBody>
                  <a:tcPr marL="6136" marR="6136" marT="61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RAD_GR</a:t>
                      </a:r>
                    </a:p>
                  </a:txBody>
                  <a:tcPr marL="6136" marR="6136" marT="61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1: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편의지역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0: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불편지역</a:t>
                      </a:r>
                    </a:p>
                  </a:txBody>
                  <a:tcPr marL="6136" marR="6136" marT="61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2544759"/>
                  </a:ext>
                </a:extLst>
              </a:tr>
              <a:tr h="1925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TAX</a:t>
                      </a:r>
                    </a:p>
                  </a:txBody>
                  <a:tcPr marL="6136" marR="6136" marT="61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SC Regular"/>
                          <a:ea typeface="맑은 고딕" panose="020B0503020000020004" pitchFamily="50" charset="-127"/>
                        </a:rPr>
                        <a:t>재산세율</a:t>
                      </a:r>
                    </a:p>
                  </a:txBody>
                  <a:tcPr marL="6136" marR="6136" marT="61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TAX_GR</a:t>
                      </a:r>
                    </a:p>
                  </a:txBody>
                  <a:tcPr marL="6136" marR="6136" marT="61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1: </a:t>
                      </a:r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고세금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0:</a:t>
                      </a:r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저세금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36" marR="6136" marT="61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5392070"/>
                  </a:ext>
                </a:extLst>
              </a:tr>
              <a:tr h="1925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PTRATIO</a:t>
                      </a:r>
                    </a:p>
                  </a:txBody>
                  <a:tcPr marL="6136" marR="6136" marT="61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Noto Sans CJK SC Regular"/>
                          <a:ea typeface="맑은 고딕" panose="020B0503020000020004" pitchFamily="50" charset="-127"/>
                        </a:rPr>
                        <a:t>학생당 교사 비율</a:t>
                      </a:r>
                    </a:p>
                  </a:txBody>
                  <a:tcPr marL="6136" marR="6136" marT="61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PTRATIO_GR</a:t>
                      </a:r>
                    </a:p>
                  </a:txBody>
                  <a:tcPr marL="6136" marR="6136" marT="61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1: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공장지대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저소득구간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0: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고소득 구간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6136" marR="6136" marT="61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43662"/>
                  </a:ext>
                </a:extLst>
              </a:tr>
              <a:tr h="1925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</a:p>
                  </a:txBody>
                  <a:tcPr marL="6136" marR="6136" marT="61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SC Regular"/>
                          <a:ea typeface="맑은 고딕" panose="020B0503020000020004" pitchFamily="50" charset="-127"/>
                        </a:rPr>
                        <a:t>흑인 인구 비율</a:t>
                      </a:r>
                    </a:p>
                  </a:txBody>
                  <a:tcPr marL="6136" marR="6136" marT="61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136" marR="6136" marT="61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범죄율과 크게 영향 없음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제외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6136" marR="6136" marT="61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01637"/>
                  </a:ext>
                </a:extLst>
              </a:tr>
              <a:tr h="1991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LSTAT</a:t>
                      </a:r>
                    </a:p>
                  </a:txBody>
                  <a:tcPr marL="6136" marR="6136" marT="61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SC Regular"/>
                          <a:ea typeface="맑은 고딕" panose="020B0503020000020004" pitchFamily="50" charset="-127"/>
                        </a:rPr>
                        <a:t>저소득층 비율</a:t>
                      </a:r>
                    </a:p>
                  </a:txBody>
                  <a:tcPr marL="6136" marR="6136" marT="61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136" marR="6136" marT="61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136" marR="6136" marT="61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0635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49241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988600" y="215640"/>
            <a:ext cx="372312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종합 실습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270720" y="132840"/>
            <a:ext cx="7778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000" b="0" strike="noStrike" spc="-97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모델링</a:t>
            </a:r>
            <a:r>
              <a:rPr lang="en-US" sz="2000" b="0" strike="noStrike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 &amp; </a:t>
            </a:r>
            <a:r>
              <a:rPr lang="en-US" sz="2000" b="0" strike="noStrike" spc="-97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요약</a:t>
            </a:r>
            <a:r>
              <a:rPr lang="en-US" sz="2000" b="0" strike="noStrike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 / </a:t>
            </a:r>
            <a:r>
              <a:rPr lang="ko-KR" altLang="en-US" sz="2000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결론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0A093B5-5857-4137-920B-840417E4E2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모델링 시</a:t>
            </a:r>
            <a:r>
              <a:rPr lang="en-US" altLang="ko-KR" dirty="0"/>
              <a:t>, </a:t>
            </a:r>
            <a:r>
              <a:rPr lang="ko-KR" altLang="en-US" dirty="0"/>
              <a:t>집 값을 예측할 수 있는 모델링의 예측</a:t>
            </a:r>
            <a:r>
              <a:rPr lang="en-US" altLang="ko-KR" dirty="0"/>
              <a:t>(</a:t>
            </a:r>
            <a:r>
              <a:rPr lang="ko-KR" altLang="en-US" dirty="0"/>
              <a:t>설명</a:t>
            </a:r>
            <a:r>
              <a:rPr lang="en-US" altLang="ko-KR" dirty="0"/>
              <a:t>)</a:t>
            </a:r>
            <a:r>
              <a:rPr lang="ko-KR" altLang="en-US" dirty="0"/>
              <a:t>력은 약 </a:t>
            </a:r>
            <a:r>
              <a:rPr lang="en-US" altLang="ko-KR" dirty="0"/>
              <a:t>90% </a:t>
            </a:r>
            <a:r>
              <a:rPr lang="ko-KR" altLang="en-US" dirty="0"/>
              <a:t>수준으로 나타남</a:t>
            </a:r>
            <a:endParaRPr lang="en-US" altLang="ko-KR" dirty="0"/>
          </a:p>
          <a:p>
            <a:r>
              <a:rPr lang="ko-KR" altLang="en-US" dirty="0"/>
              <a:t>모델링으로 예측한 주택 가격의 분포는 산업단지</a:t>
            </a:r>
            <a:r>
              <a:rPr lang="en-US" altLang="ko-KR" dirty="0"/>
              <a:t>/</a:t>
            </a:r>
            <a:r>
              <a:rPr lang="ko-KR" altLang="en-US" dirty="0"/>
              <a:t>거주지 비중으로 나눌 수 있을 것이라는 가설을 세웠고</a:t>
            </a:r>
            <a:r>
              <a:rPr lang="en-US" altLang="ko-KR" dirty="0"/>
              <a:t>, </a:t>
            </a:r>
            <a:r>
              <a:rPr lang="ko-KR" altLang="en-US" b="1" u="sng" dirty="0">
                <a:solidFill>
                  <a:srgbClr val="C00000"/>
                </a:solidFill>
              </a:rPr>
              <a:t>저렴한 가격의 주택을 구입하게 되면</a:t>
            </a:r>
            <a:r>
              <a:rPr lang="en-US" altLang="ko-KR" b="1" u="sng" dirty="0">
                <a:solidFill>
                  <a:srgbClr val="C00000"/>
                </a:solidFill>
              </a:rPr>
              <a:t>, </a:t>
            </a:r>
            <a:r>
              <a:rPr lang="ko-KR" altLang="en-US" b="1" u="sng" dirty="0">
                <a:solidFill>
                  <a:srgbClr val="C00000"/>
                </a:solidFill>
              </a:rPr>
              <a:t>산업단지 내 주택일 가능성이 높음을 알 수 있다</a:t>
            </a:r>
            <a:r>
              <a:rPr lang="en-US" altLang="ko-KR" b="1" u="sng" dirty="0">
                <a:solidFill>
                  <a:srgbClr val="C00000"/>
                </a:solidFill>
              </a:rPr>
              <a:t>.</a:t>
            </a:r>
            <a:endParaRPr lang="ko-KR" altLang="en-US" b="1" u="sng" dirty="0">
              <a:solidFill>
                <a:srgbClr val="C0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D0304E-CAB7-4141-9B7E-4C035613CD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28" t="46667" r="10776" b="32593"/>
          <a:stretch/>
        </p:blipFill>
        <p:spPr>
          <a:xfrm>
            <a:off x="293592" y="2144659"/>
            <a:ext cx="9318816" cy="1890774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7649078D-A3D8-470B-9CCB-898C0710B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95" y="4433986"/>
            <a:ext cx="2892046" cy="2019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4FB6525-7019-45ED-B178-21078D10AFD3}"/>
              </a:ext>
            </a:extLst>
          </p:cNvPr>
          <p:cNvSpPr/>
          <p:nvPr/>
        </p:nvSpPr>
        <p:spPr>
          <a:xfrm>
            <a:off x="323849" y="1679355"/>
            <a:ext cx="6165851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b="1" dirty="0"/>
              <a:t>[GRADIENT BOOSTING </a:t>
            </a:r>
            <a:r>
              <a:rPr lang="ko-KR" altLang="en-US" sz="1600" b="1" dirty="0"/>
              <a:t>분석 결과 </a:t>
            </a:r>
            <a:r>
              <a:rPr lang="en-US" altLang="ko-KR" sz="1600" b="1" dirty="0"/>
              <a:t>(n=90, L=2, s=4, d=6, </a:t>
            </a:r>
            <a:r>
              <a:rPr lang="en-US" altLang="ko-KR" sz="1600" b="1" dirty="0" err="1"/>
              <a:t>lr</a:t>
            </a:r>
            <a:r>
              <a:rPr lang="en-US" altLang="ko-KR" sz="1600" b="1" dirty="0"/>
              <a:t>=0.2)]</a:t>
            </a:r>
            <a:endParaRPr lang="ko-KR" altLang="en-US" sz="1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3074B4-D36D-4E8E-BEF3-1E47AC6F67FD}"/>
              </a:ext>
            </a:extLst>
          </p:cNvPr>
          <p:cNvSpPr/>
          <p:nvPr/>
        </p:nvSpPr>
        <p:spPr>
          <a:xfrm>
            <a:off x="1600302" y="3453461"/>
            <a:ext cx="1422298" cy="4581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D0402AD-DEA3-4D3E-AB40-86622526DE17}"/>
              </a:ext>
            </a:extLst>
          </p:cNvPr>
          <p:cNvSpPr/>
          <p:nvPr/>
        </p:nvSpPr>
        <p:spPr>
          <a:xfrm>
            <a:off x="3022600" y="3453461"/>
            <a:ext cx="3860802" cy="4581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rgbClr val="C00000"/>
                </a:solidFill>
              </a:rPr>
              <a:t>&lt;- Train </a:t>
            </a:r>
            <a:r>
              <a:rPr lang="ko-KR" altLang="en-US" sz="1200" b="1" dirty="0">
                <a:solidFill>
                  <a:srgbClr val="C00000"/>
                </a:solidFill>
              </a:rPr>
              <a:t>모델 예측</a:t>
            </a:r>
            <a:r>
              <a:rPr lang="en-US" altLang="ko-KR" sz="1200" b="1" dirty="0">
                <a:solidFill>
                  <a:srgbClr val="C00000"/>
                </a:solidFill>
              </a:rPr>
              <a:t>(</a:t>
            </a:r>
            <a:r>
              <a:rPr lang="ko-KR" altLang="en-US" sz="1200" b="1" dirty="0">
                <a:solidFill>
                  <a:srgbClr val="C00000"/>
                </a:solidFill>
              </a:rPr>
              <a:t>설명</a:t>
            </a:r>
            <a:r>
              <a:rPr lang="en-US" altLang="ko-KR" sz="1200" b="1" dirty="0">
                <a:solidFill>
                  <a:srgbClr val="C00000"/>
                </a:solidFill>
              </a:rPr>
              <a:t>)</a:t>
            </a:r>
            <a:r>
              <a:rPr lang="ko-KR" altLang="en-US" sz="1200" b="1" dirty="0">
                <a:solidFill>
                  <a:srgbClr val="C00000"/>
                </a:solidFill>
              </a:rPr>
              <a:t>력 약 </a:t>
            </a:r>
            <a:r>
              <a:rPr lang="en-US" altLang="ko-KR" sz="1200" b="1" dirty="0">
                <a:solidFill>
                  <a:srgbClr val="C00000"/>
                </a:solidFill>
              </a:rPr>
              <a:t>100%</a:t>
            </a:r>
          </a:p>
          <a:p>
            <a:r>
              <a:rPr lang="en-US" altLang="ko-KR" sz="1200" b="1" dirty="0">
                <a:solidFill>
                  <a:srgbClr val="C00000"/>
                </a:solidFill>
              </a:rPr>
              <a:t>&lt;- Test </a:t>
            </a:r>
            <a:r>
              <a:rPr lang="ko-KR" altLang="en-US" sz="1200" b="1" dirty="0">
                <a:solidFill>
                  <a:srgbClr val="C00000"/>
                </a:solidFill>
              </a:rPr>
              <a:t>모델 예측</a:t>
            </a:r>
            <a:r>
              <a:rPr lang="en-US" altLang="ko-KR" sz="1200" b="1" dirty="0">
                <a:solidFill>
                  <a:srgbClr val="C00000"/>
                </a:solidFill>
              </a:rPr>
              <a:t>(</a:t>
            </a:r>
            <a:r>
              <a:rPr lang="ko-KR" altLang="en-US" sz="1200" b="1" dirty="0">
                <a:solidFill>
                  <a:srgbClr val="C00000"/>
                </a:solidFill>
              </a:rPr>
              <a:t>설명</a:t>
            </a:r>
            <a:r>
              <a:rPr lang="en-US" altLang="ko-KR" sz="1200" b="1" dirty="0">
                <a:solidFill>
                  <a:srgbClr val="C00000"/>
                </a:solidFill>
              </a:rPr>
              <a:t>)</a:t>
            </a:r>
            <a:r>
              <a:rPr lang="ko-KR" altLang="en-US" sz="1200" b="1" dirty="0">
                <a:solidFill>
                  <a:srgbClr val="C00000"/>
                </a:solidFill>
              </a:rPr>
              <a:t>력 약 </a:t>
            </a:r>
            <a:r>
              <a:rPr lang="en-US" altLang="ko-KR" sz="1200" b="1" dirty="0">
                <a:solidFill>
                  <a:srgbClr val="C00000"/>
                </a:solidFill>
              </a:rPr>
              <a:t>89%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332603-2B0E-4B0C-942F-740F0C081566}"/>
              </a:ext>
            </a:extLst>
          </p:cNvPr>
          <p:cNvSpPr/>
          <p:nvPr/>
        </p:nvSpPr>
        <p:spPr>
          <a:xfrm>
            <a:off x="323849" y="4074575"/>
            <a:ext cx="6165851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b="1" dirty="0"/>
              <a:t>[GRADIENT </a:t>
            </a:r>
            <a:r>
              <a:rPr lang="ko-KR" altLang="en-US" sz="1600" b="1" dirty="0"/>
              <a:t>모델링 </a:t>
            </a:r>
            <a:r>
              <a:rPr lang="en-US" altLang="ko-KR" sz="1600" b="1" dirty="0"/>
              <a:t>TEST </a:t>
            </a:r>
            <a:r>
              <a:rPr lang="ko-KR" altLang="en-US" sz="1600" b="1" dirty="0"/>
              <a:t>샘플 예측치 결과</a:t>
            </a:r>
            <a:r>
              <a:rPr lang="en-US" altLang="ko-KR" sz="1600" b="1" dirty="0"/>
              <a:t>]</a:t>
            </a:r>
            <a:endParaRPr lang="ko-KR" altLang="en-US" sz="16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7DD568B-0D06-457A-86FD-211A27A78C47}"/>
              </a:ext>
            </a:extLst>
          </p:cNvPr>
          <p:cNvSpPr/>
          <p:nvPr/>
        </p:nvSpPr>
        <p:spPr>
          <a:xfrm>
            <a:off x="454077" y="4562404"/>
            <a:ext cx="430887" cy="528350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ko-KR" altLang="en-US" sz="1600" b="1" dirty="0"/>
              <a:t>비중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9B84082-28D6-4F76-A511-DAE991C1222A}"/>
              </a:ext>
            </a:extLst>
          </p:cNvPr>
          <p:cNvSpPr/>
          <p:nvPr/>
        </p:nvSpPr>
        <p:spPr>
          <a:xfrm>
            <a:off x="2201418" y="6315551"/>
            <a:ext cx="1451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rgbClr val="000000"/>
                </a:solidFill>
                <a:latin typeface="Noto Sans CJK SC Regular"/>
                <a:ea typeface="맑은 고딕" panose="020B0503020000020004" pitchFamily="50" charset="-127"/>
              </a:rPr>
              <a:t>집값 </a:t>
            </a:r>
            <a:r>
              <a:rPr lang="en-US" altLang="ko-KR" sz="1050" dirty="0">
                <a:solidFill>
                  <a:srgbClr val="000000"/>
                </a:solidFill>
                <a:latin typeface="Noto Sans CJK SC Regular"/>
                <a:ea typeface="맑은 고딕" panose="020B0503020000020004" pitchFamily="50" charset="-127"/>
              </a:rPr>
              <a:t>(</a:t>
            </a:r>
            <a:r>
              <a:rPr lang="ko-KR" altLang="en-US" sz="1050" dirty="0">
                <a:solidFill>
                  <a:srgbClr val="000000"/>
                </a:solidFill>
                <a:latin typeface="Noto Sans CJK SC Regular"/>
                <a:ea typeface="맑은 고딕" panose="020B0503020000020004" pitchFamily="50" charset="-127"/>
              </a:rPr>
              <a:t>단위 </a:t>
            </a:r>
            <a:r>
              <a:rPr lang="en-US" altLang="ko-KR" sz="1050" dirty="0">
                <a:solidFill>
                  <a:srgbClr val="000000"/>
                </a:solidFill>
                <a:latin typeface="Noto Sans CJK SC Regular"/>
                <a:ea typeface="맑은 고딕" panose="020B0503020000020004" pitchFamily="50" charset="-127"/>
              </a:rPr>
              <a:t>: $1,000)</a:t>
            </a:r>
            <a:endParaRPr lang="ko-KR" altLang="en-US" sz="105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B96D8CE-6927-4020-9D9D-A4801B167324}"/>
              </a:ext>
            </a:extLst>
          </p:cNvPr>
          <p:cNvGrpSpPr/>
          <p:nvPr/>
        </p:nvGrpSpPr>
        <p:grpSpPr>
          <a:xfrm>
            <a:off x="3795785" y="4521759"/>
            <a:ext cx="5696778" cy="1744733"/>
            <a:chOff x="3795785" y="4576481"/>
            <a:chExt cx="4130491" cy="1690018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FE0AD54-8FFF-40AA-8538-76A83A8A1DDB}"/>
                </a:ext>
              </a:extLst>
            </p:cNvPr>
            <p:cNvSpPr/>
            <p:nvPr/>
          </p:nvSpPr>
          <p:spPr>
            <a:xfrm>
              <a:off x="3795785" y="4576481"/>
              <a:ext cx="4130491" cy="1690018"/>
            </a:xfrm>
            <a:prstGeom prst="rect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40D9B99-DC41-4E59-A716-52C5A213F259}"/>
                </a:ext>
              </a:extLst>
            </p:cNvPr>
            <p:cNvSpPr/>
            <p:nvPr/>
          </p:nvSpPr>
          <p:spPr>
            <a:xfrm>
              <a:off x="3901792" y="4633740"/>
              <a:ext cx="3887326" cy="1626703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000" dirty="0"/>
                <a:t>앞서 데이터에서 확인했던 것과 같이</a:t>
              </a:r>
              <a:r>
                <a:rPr lang="en-US" altLang="ko-KR" sz="1000" dirty="0"/>
                <a:t>, </a:t>
              </a:r>
              <a:r>
                <a:rPr lang="ko-KR" altLang="en-US" sz="1000" dirty="0"/>
                <a:t>낮은 주택 값이 군집을 형성한 부분이 산업 단지에 있는 주택으로 판단된다</a:t>
              </a:r>
              <a:r>
                <a:rPr lang="en-US" altLang="ko-KR" sz="1000" dirty="0"/>
                <a:t>.</a:t>
              </a: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000" dirty="0"/>
                <a:t>산업 단지에 있는 주택은 교통 편의성은 높으나</a:t>
              </a:r>
              <a:r>
                <a:rPr lang="en-US" altLang="ko-KR" sz="1000" dirty="0"/>
                <a:t>, </a:t>
              </a:r>
              <a:r>
                <a:rPr lang="ko-KR" altLang="en-US" sz="1000" dirty="0"/>
                <a:t>범죄율이 높고</a:t>
              </a:r>
              <a:r>
                <a:rPr lang="en-US" altLang="ko-KR" sz="1000" dirty="0"/>
                <a:t>, </a:t>
              </a:r>
              <a:r>
                <a:rPr lang="ko-KR" altLang="en-US" sz="1000" dirty="0"/>
                <a:t>공해물질인 </a:t>
              </a:r>
              <a:r>
                <a:rPr lang="en-US" altLang="ko-KR" sz="1000" dirty="0" err="1"/>
                <a:t>Nox</a:t>
              </a:r>
              <a:r>
                <a:rPr lang="ko-KR" altLang="en-US" sz="1000" dirty="0"/>
                <a:t>가 많으므로</a:t>
              </a:r>
              <a:r>
                <a:rPr lang="en-US" altLang="ko-KR" sz="1000" dirty="0"/>
                <a:t>, </a:t>
              </a:r>
              <a:r>
                <a:rPr lang="ko-KR" altLang="en-US" sz="1000" dirty="0"/>
                <a:t>주택 값이</a:t>
              </a:r>
              <a:r>
                <a:rPr lang="en-US" altLang="ko-KR" sz="1000" dirty="0"/>
                <a:t> </a:t>
              </a:r>
              <a:r>
                <a:rPr lang="ko-KR" altLang="en-US" sz="1000" b="1" u="sng" dirty="0">
                  <a:solidFill>
                    <a:srgbClr val="C00000"/>
                  </a:solidFill>
                </a:rPr>
                <a:t>약 </a:t>
              </a:r>
              <a:r>
                <a:rPr lang="en-US" altLang="ko-KR" sz="1000" b="1" u="sng" dirty="0">
                  <a:solidFill>
                    <a:srgbClr val="C00000"/>
                  </a:solidFill>
                </a:rPr>
                <a:t>$25,000 </a:t>
              </a:r>
              <a:r>
                <a:rPr lang="ko-KR" altLang="en-US" sz="1000" b="1" u="sng" dirty="0">
                  <a:solidFill>
                    <a:srgbClr val="C00000"/>
                  </a:solidFill>
                </a:rPr>
                <a:t>이상의 집값</a:t>
              </a:r>
              <a:r>
                <a:rPr lang="ko-KR" altLang="en-US" sz="1000" dirty="0"/>
                <a:t>으로 형성된 집을 구매하는 것이 주거 측면에서 올바른 선택이라고 볼 수 있다</a:t>
              </a:r>
              <a:r>
                <a:rPr lang="en-US" altLang="ko-KR" sz="1000" dirty="0"/>
                <a:t>.</a:t>
              </a: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000" dirty="0"/>
                <a:t>따라서</a:t>
              </a:r>
              <a:r>
                <a:rPr lang="en-US" altLang="ko-KR" sz="1000" dirty="0"/>
                <a:t>, </a:t>
              </a:r>
              <a:r>
                <a:rPr lang="ko-KR" altLang="en-US" sz="1000" dirty="0"/>
                <a:t>집 값을 모르고 다른 요인을 알 경우</a:t>
              </a:r>
              <a:r>
                <a:rPr lang="en-US" altLang="ko-KR" sz="1000" dirty="0"/>
                <a:t>, </a:t>
              </a:r>
              <a:r>
                <a:rPr lang="ko-KR" altLang="en-US" sz="1000" dirty="0"/>
                <a:t>해당 모델을 이용해서 집값을 알 수 있고</a:t>
              </a:r>
              <a:r>
                <a:rPr lang="en-US" altLang="ko-KR" sz="1000" dirty="0"/>
                <a:t>, </a:t>
              </a:r>
              <a:r>
                <a:rPr lang="ko-KR" altLang="en-US" sz="1000" dirty="0"/>
                <a:t>살 만한 집이 어디인지 판단할 수 있다</a:t>
              </a:r>
              <a:r>
                <a:rPr lang="en-US" altLang="ko-KR" sz="1000" dirty="0"/>
                <a:t>.</a:t>
              </a: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87E9FA-ABB3-44E7-849D-31EF4B1BE66E}"/>
              </a:ext>
            </a:extLst>
          </p:cNvPr>
          <p:cNvSpPr/>
          <p:nvPr/>
        </p:nvSpPr>
        <p:spPr>
          <a:xfrm>
            <a:off x="999700" y="4613361"/>
            <a:ext cx="1235428" cy="1660757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3F1E815-0944-4ABA-9356-50676A60C4EB}"/>
              </a:ext>
            </a:extLst>
          </p:cNvPr>
          <p:cNvSpPr/>
          <p:nvPr/>
        </p:nvSpPr>
        <p:spPr>
          <a:xfrm>
            <a:off x="2235128" y="4622799"/>
            <a:ext cx="1332752" cy="1651319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764CDCD-174D-496D-B055-13164F374B6D}"/>
              </a:ext>
            </a:extLst>
          </p:cNvPr>
          <p:cNvCxnSpPr/>
          <p:nvPr/>
        </p:nvCxnSpPr>
        <p:spPr>
          <a:xfrm>
            <a:off x="2168823" y="4602223"/>
            <a:ext cx="0" cy="175935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943D15F-10F2-4231-AA59-08E8199FCA9E}"/>
              </a:ext>
            </a:extLst>
          </p:cNvPr>
          <p:cNvSpPr/>
          <p:nvPr/>
        </p:nvSpPr>
        <p:spPr>
          <a:xfrm>
            <a:off x="1737936" y="5337136"/>
            <a:ext cx="430887" cy="964367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ko-KR" altLang="en-US" sz="1600" b="1" dirty="0"/>
              <a:t>산업단지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AAF9CB6-49FD-4334-A423-2F07F502542F}"/>
              </a:ext>
            </a:extLst>
          </p:cNvPr>
          <p:cNvSpPr/>
          <p:nvPr/>
        </p:nvSpPr>
        <p:spPr>
          <a:xfrm>
            <a:off x="2175060" y="5555145"/>
            <a:ext cx="430887" cy="746358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ko-KR" altLang="en-US" sz="1600" b="1" dirty="0"/>
              <a:t>거주지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988600" y="215640"/>
            <a:ext cx="372312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종합 실습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270720" y="132840"/>
            <a:ext cx="7778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ko-KR" altLang="en-US" sz="2000" b="0" strike="noStrike" spc="-97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개선방향 및 </a:t>
            </a:r>
            <a:r>
              <a:rPr lang="en-US" sz="2000" b="0" strike="noStrike" spc="-97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Lesson </a:t>
            </a:r>
            <a:r>
              <a:rPr lang="en-US" sz="2000" b="0" strike="noStrike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&amp; Learn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AE4D4A1-F5F3-4960-ACBD-4669C31BD9AB}"/>
              </a:ext>
            </a:extLst>
          </p:cNvPr>
          <p:cNvSpPr/>
          <p:nvPr/>
        </p:nvSpPr>
        <p:spPr>
          <a:xfrm>
            <a:off x="232500" y="945573"/>
            <a:ext cx="9400450" cy="5434445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428C7C-B7DF-4AD7-B6B7-67A371E423E2}"/>
              </a:ext>
            </a:extLst>
          </p:cNvPr>
          <p:cNvSpPr/>
          <p:nvPr/>
        </p:nvSpPr>
        <p:spPr>
          <a:xfrm>
            <a:off x="260349" y="1435526"/>
            <a:ext cx="29578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[</a:t>
            </a:r>
            <a:r>
              <a:rPr lang="ko-KR" altLang="en-US" sz="1600" b="1" dirty="0"/>
              <a:t>개선방향</a:t>
            </a:r>
            <a:r>
              <a:rPr lang="en-US" altLang="ko-KR" sz="1600" b="1" dirty="0"/>
              <a:t>]</a:t>
            </a:r>
            <a:endParaRPr lang="ko-KR" altLang="en-US" sz="16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E791F1-9F18-490C-B78C-3FC80C30C688}"/>
              </a:ext>
            </a:extLst>
          </p:cNvPr>
          <p:cNvSpPr/>
          <p:nvPr/>
        </p:nvSpPr>
        <p:spPr>
          <a:xfrm>
            <a:off x="260349" y="3882715"/>
            <a:ext cx="29578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[Lesson &amp; Learn]</a:t>
            </a:r>
            <a:endParaRPr lang="ko-KR" altLang="en-US" sz="16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AFCAADD-E10D-4314-8A12-867CA629B13B}"/>
              </a:ext>
            </a:extLst>
          </p:cNvPr>
          <p:cNvSpPr/>
          <p:nvPr/>
        </p:nvSpPr>
        <p:spPr>
          <a:xfrm>
            <a:off x="398317" y="1860161"/>
            <a:ext cx="9078191" cy="1702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주택 가격에 따른 주거 형태를 알아내기 위해</a:t>
            </a:r>
            <a:r>
              <a:rPr lang="en-US" altLang="ko-KR" dirty="0"/>
              <a:t>, </a:t>
            </a:r>
            <a:r>
              <a:rPr lang="ko-KR" altLang="en-US" dirty="0"/>
              <a:t>공장지대와 주거지대를 명확하게 </a:t>
            </a:r>
            <a:r>
              <a:rPr lang="ko-KR" altLang="en-US" dirty="0" err="1"/>
              <a:t>구분짓는</a:t>
            </a:r>
            <a:r>
              <a:rPr lang="ko-KR" altLang="en-US" dirty="0"/>
              <a:t> 주택 가격을 확인해서 알아내는 것이 필요함</a:t>
            </a:r>
            <a:endParaRPr lang="en-US" altLang="ko-KR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주택 가격을 예측하는 것이 목적이나</a:t>
            </a:r>
            <a:r>
              <a:rPr lang="en-US" altLang="ko-KR" dirty="0"/>
              <a:t>, </a:t>
            </a:r>
            <a:r>
              <a:rPr lang="ko-KR" altLang="en-US" dirty="0"/>
              <a:t>주택 가격에 초점을 맞추지 않고 분석해서 결과 해석이 다소 모호함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770C577-FDBF-4E1C-848E-F9F7CEE04BFA}"/>
              </a:ext>
            </a:extLst>
          </p:cNvPr>
          <p:cNvSpPr/>
          <p:nvPr/>
        </p:nvSpPr>
        <p:spPr>
          <a:xfrm>
            <a:off x="398317" y="4317809"/>
            <a:ext cx="9078191" cy="1703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다양한 변수를 </a:t>
            </a:r>
            <a:r>
              <a:rPr lang="ko-KR" altLang="en-US" dirty="0" err="1"/>
              <a:t>심도있게</a:t>
            </a:r>
            <a:r>
              <a:rPr lang="ko-KR" altLang="en-US" dirty="0"/>
              <a:t> 비교하기 위해 여러가지 통계적 기법이나 그래프를 사용하고 싶어도</a:t>
            </a:r>
            <a:r>
              <a:rPr lang="en-US" altLang="ko-KR" dirty="0"/>
              <a:t> </a:t>
            </a:r>
            <a:r>
              <a:rPr lang="ko-KR" altLang="en-US" dirty="0"/>
              <a:t>프로그래밍 지식이 부족해 자유롭게 생각한 대로 그래프를 그릴 수 없었지만</a:t>
            </a:r>
            <a:r>
              <a:rPr lang="en-US" altLang="ko-KR" dirty="0"/>
              <a:t>, </a:t>
            </a:r>
            <a:r>
              <a:rPr lang="ko-KR" altLang="en-US" dirty="0"/>
              <a:t>데이터 분할</a:t>
            </a:r>
            <a:r>
              <a:rPr lang="en-US" altLang="ko-KR" dirty="0"/>
              <a:t>, Visualization </a:t>
            </a:r>
            <a:r>
              <a:rPr lang="ko-KR" altLang="en-US" dirty="0"/>
              <a:t>기법 등 많은 기법을 공부할 수 있는 시간이었음</a:t>
            </a:r>
            <a:endParaRPr lang="en-US" altLang="ko-KR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988600" y="215640"/>
            <a:ext cx="372312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종합 실습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270720" y="132840"/>
            <a:ext cx="7778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000" b="0" strike="noStrike" spc="-97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과제 정의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6011FFF-4B83-419C-9A63-FF3C94A10C8D}"/>
              </a:ext>
            </a:extLst>
          </p:cNvPr>
          <p:cNvSpPr/>
          <p:nvPr/>
        </p:nvSpPr>
        <p:spPr>
          <a:xfrm>
            <a:off x="232500" y="1067659"/>
            <a:ext cx="5057130" cy="491994"/>
          </a:xfrm>
          <a:prstGeom prst="rect">
            <a:avLst/>
          </a:prstGeom>
          <a:solidFill>
            <a:srgbClr val="0059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관점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E8769B-6EE5-4DB6-B174-339145EEF2DC}"/>
              </a:ext>
            </a:extLst>
          </p:cNvPr>
          <p:cNvSpPr/>
          <p:nvPr/>
        </p:nvSpPr>
        <p:spPr>
          <a:xfrm>
            <a:off x="232500" y="1723560"/>
            <a:ext cx="9400450" cy="96852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BOSTON</a:t>
            </a: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에 새로 </a:t>
            </a:r>
            <a:r>
              <a:rPr lang="ko-KR" alt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이사온</a:t>
            </a: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u="sng" dirty="0">
                <a:solidFill>
                  <a:schemeClr val="tx1"/>
                </a:solidFill>
                <a:sym typeface="Wingdings" panose="05000000000000000000" pitchFamily="2" charset="2"/>
              </a:rPr>
              <a:t>주택 구매자 관점</a:t>
            </a: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에서 집 가격에 따른 주택 특성을 알고 싶다</a:t>
            </a: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077CC73-E8B7-4E22-A249-CDF117432620}"/>
              </a:ext>
            </a:extLst>
          </p:cNvPr>
          <p:cNvSpPr/>
          <p:nvPr/>
        </p:nvSpPr>
        <p:spPr>
          <a:xfrm>
            <a:off x="232500" y="3183003"/>
            <a:ext cx="5057130" cy="491994"/>
          </a:xfrm>
          <a:prstGeom prst="rect">
            <a:avLst/>
          </a:prstGeom>
          <a:solidFill>
            <a:srgbClr val="0059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목표 및 과제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1DBD90-FADC-47E5-A708-987F86657BD0}"/>
              </a:ext>
            </a:extLst>
          </p:cNvPr>
          <p:cNvSpPr/>
          <p:nvPr/>
        </p:nvSpPr>
        <p:spPr>
          <a:xfrm>
            <a:off x="232500" y="3843305"/>
            <a:ext cx="9400450" cy="2682185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주택 가격에 따라 확연히 차이나는 것이 있지 않을까</a:t>
            </a:r>
            <a:r>
              <a:rPr lang="en-US" altLang="ko-KR" sz="2000" b="1" dirty="0">
                <a:solidFill>
                  <a:schemeClr val="tx1"/>
                </a:solidFill>
                <a:sym typeface="Wingdings" panose="05000000000000000000" pitchFamily="2" charset="2"/>
              </a:rPr>
              <a:t>?</a:t>
            </a:r>
            <a:br>
              <a:rPr lang="en-US" altLang="ko-KR" sz="2000" b="1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altLang="ko-KR" sz="2000" b="1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어떤 </a:t>
            </a:r>
            <a:r>
              <a:rPr lang="ko-KR" altLang="en-US" dirty="0">
                <a:solidFill>
                  <a:schemeClr val="tx1"/>
                </a:solidFill>
              </a:rPr>
              <a:t>환경적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주택의 특성이 집값에 영향을 미칠까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b="1" dirty="0">
                <a:solidFill>
                  <a:schemeClr val="tx1"/>
                </a:solidFill>
              </a:rPr>
              <a:t>가격이 저렴한 집 중에 좋은 집은 없을까</a:t>
            </a:r>
            <a:r>
              <a:rPr lang="en-US" altLang="ko-KR" sz="2000" b="1" dirty="0">
                <a:solidFill>
                  <a:schemeClr val="tx1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988600" y="215640"/>
            <a:ext cx="372312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종합 실습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270720" y="132840"/>
            <a:ext cx="7778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000" b="0" strike="noStrike" spc="-97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분석 계획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화살표: 오각형 1">
            <a:extLst>
              <a:ext uri="{FF2B5EF4-FFF2-40B4-BE49-F238E27FC236}">
                <a16:creationId xmlns:a16="http://schemas.microsoft.com/office/drawing/2014/main" id="{6B9AA912-7637-41A6-AE37-20061D4836B9}"/>
              </a:ext>
            </a:extLst>
          </p:cNvPr>
          <p:cNvSpPr/>
          <p:nvPr/>
        </p:nvSpPr>
        <p:spPr>
          <a:xfrm rot="5400000">
            <a:off x="1668480" y="-297480"/>
            <a:ext cx="949290" cy="339471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데이터 파악</a:t>
            </a: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E94C354E-7596-4126-A4BB-56802DA32CC9}"/>
              </a:ext>
            </a:extLst>
          </p:cNvPr>
          <p:cNvSpPr/>
          <p:nvPr/>
        </p:nvSpPr>
        <p:spPr>
          <a:xfrm rot="5400000">
            <a:off x="1668480" y="857752"/>
            <a:ext cx="949290" cy="3394710"/>
          </a:xfrm>
          <a:prstGeom prst="homePlate">
            <a:avLst/>
          </a:prstGeom>
          <a:solidFill>
            <a:srgbClr val="D5E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가설 수립</a:t>
            </a: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295D13B7-3B3C-46FE-BB83-11ECB194539E}"/>
              </a:ext>
            </a:extLst>
          </p:cNvPr>
          <p:cNvSpPr/>
          <p:nvPr/>
        </p:nvSpPr>
        <p:spPr>
          <a:xfrm rot="5400000">
            <a:off x="1668480" y="2012984"/>
            <a:ext cx="949290" cy="3394710"/>
          </a:xfrm>
          <a:prstGeom prst="homePlate">
            <a:avLst/>
          </a:prstGeom>
          <a:solidFill>
            <a:srgbClr val="B2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데이터 정제 및 가설 검정</a:t>
            </a:r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9CB049A4-4C8B-4302-88BC-EC348AAFEE24}"/>
              </a:ext>
            </a:extLst>
          </p:cNvPr>
          <p:cNvSpPr/>
          <p:nvPr/>
        </p:nvSpPr>
        <p:spPr>
          <a:xfrm rot="5400000">
            <a:off x="1668480" y="3168216"/>
            <a:ext cx="949290" cy="3394710"/>
          </a:xfrm>
          <a:prstGeom prst="homePlate">
            <a:avLst/>
          </a:prstGeom>
          <a:solidFill>
            <a:srgbClr val="61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/>
              <a:t>모델링</a:t>
            </a:r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4829A45E-B77E-42E4-BB05-7B4E69F5A760}"/>
              </a:ext>
            </a:extLst>
          </p:cNvPr>
          <p:cNvSpPr/>
          <p:nvPr/>
        </p:nvSpPr>
        <p:spPr>
          <a:xfrm rot="5400000">
            <a:off x="1668480" y="4323450"/>
            <a:ext cx="949290" cy="3394710"/>
          </a:xfrm>
          <a:prstGeom prst="homePlate">
            <a:avLst/>
          </a:prstGeom>
          <a:solidFill>
            <a:srgbClr val="188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ko-KR" altLang="en-US" b="1" dirty="0"/>
              <a:t>보고서 작성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1248988-6740-4D40-A3A6-D3A7A4C43BC8}"/>
              </a:ext>
            </a:extLst>
          </p:cNvPr>
          <p:cNvSpPr/>
          <p:nvPr/>
        </p:nvSpPr>
        <p:spPr>
          <a:xfrm>
            <a:off x="4251960" y="925230"/>
            <a:ext cx="5380990" cy="96852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히스토그램과 </a:t>
            </a:r>
            <a:r>
              <a:rPr lang="en-US" altLang="ko-KR" sz="1400" b="1" dirty="0">
                <a:solidFill>
                  <a:schemeClr val="tx1"/>
                </a:solidFill>
              </a:rPr>
              <a:t>Describe</a:t>
            </a:r>
            <a:r>
              <a:rPr lang="ko-KR" altLang="en-US" sz="1400" b="1" dirty="0">
                <a:solidFill>
                  <a:schemeClr val="tx1"/>
                </a:solidFill>
              </a:rPr>
              <a:t> 함수를 이용해 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ko-KR" altLang="en-US" sz="1400" b="1" dirty="0" err="1">
                <a:solidFill>
                  <a:schemeClr val="tx1"/>
                </a:solidFill>
              </a:rPr>
              <a:t>기술통계량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</a:rPr>
              <a:t>이상치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 err="1">
                <a:solidFill>
                  <a:schemeClr val="tx1"/>
                </a:solidFill>
              </a:rPr>
              <a:t>결측치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</a:rPr>
              <a:t>변수 특성 파악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olidFill>
                  <a:schemeClr val="tx1"/>
                </a:solidFill>
              </a:rPr>
              <a:t>예상 소요시간 </a:t>
            </a:r>
            <a:r>
              <a:rPr lang="en-US" altLang="ko-KR" sz="1400" dirty="0">
                <a:solidFill>
                  <a:schemeClr val="tx1"/>
                </a:solidFill>
              </a:rPr>
              <a:t>: 4 </a:t>
            </a:r>
            <a:r>
              <a:rPr lang="en-US" altLang="ko-KR" sz="1400" dirty="0" err="1">
                <a:solidFill>
                  <a:schemeClr val="tx1"/>
                </a:solidFill>
              </a:rPr>
              <a:t>hr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467AE36-B2DC-4485-934F-A59537805211}"/>
              </a:ext>
            </a:extLst>
          </p:cNvPr>
          <p:cNvSpPr/>
          <p:nvPr/>
        </p:nvSpPr>
        <p:spPr>
          <a:xfrm>
            <a:off x="4251960" y="2080463"/>
            <a:ext cx="5380990" cy="96852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데이터를 보고</a:t>
            </a:r>
            <a:r>
              <a:rPr lang="en-US" altLang="ko-KR" sz="1400" b="1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개략적인 가설 수립하고</a:t>
            </a:r>
            <a:r>
              <a:rPr lang="en-US" altLang="ko-KR" sz="1400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</a:p>
          <a:p>
            <a:r>
              <a:rPr lang="ko-KR" alt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가설에 따른 데이터 형태로 정제 실시</a:t>
            </a:r>
            <a:endParaRPr lang="en-US" altLang="ko-KR" sz="14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altLang="ko-KR" sz="14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예상 소요시간 </a:t>
            </a:r>
            <a:r>
              <a:rPr lang="en-US" altLang="ko-KR" sz="1400" dirty="0">
                <a:solidFill>
                  <a:schemeClr val="tx1"/>
                </a:solidFill>
                <a:sym typeface="Wingdings" panose="05000000000000000000" pitchFamily="2" charset="2"/>
              </a:rPr>
              <a:t>: 1 </a:t>
            </a:r>
            <a:r>
              <a:rPr lang="en-US" altLang="ko-KR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hr</a:t>
            </a:r>
            <a:endParaRPr lang="en-US" altLang="ko-KR" sz="14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636316-C128-4D61-AF50-E8DF3F83B107}"/>
              </a:ext>
            </a:extLst>
          </p:cNvPr>
          <p:cNvSpPr/>
          <p:nvPr/>
        </p:nvSpPr>
        <p:spPr>
          <a:xfrm>
            <a:off x="4251960" y="3235696"/>
            <a:ext cx="5380990" cy="96852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가설에 부합하는 데이터 형태 가공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데이터 </a:t>
            </a:r>
            <a:r>
              <a:rPr lang="ko-KR" altLang="en-US" sz="1400" dirty="0" err="1">
                <a:solidFill>
                  <a:schemeClr val="tx1"/>
                </a:solidFill>
              </a:rPr>
              <a:t>바이닝</a:t>
            </a:r>
            <a:r>
              <a:rPr lang="en-US" altLang="ko-KR" sz="1400" dirty="0">
                <a:solidFill>
                  <a:schemeClr val="tx1"/>
                </a:solidFill>
              </a:rPr>
              <a:t>, Scaling </a:t>
            </a:r>
            <a:r>
              <a:rPr lang="ko-KR" altLang="en-US" sz="1400" dirty="0">
                <a:solidFill>
                  <a:schemeClr val="tx1"/>
                </a:solidFill>
              </a:rPr>
              <a:t>시도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4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예상 소요시간 </a:t>
            </a:r>
            <a:r>
              <a:rPr lang="en-US" altLang="ko-KR" sz="1400" dirty="0">
                <a:solidFill>
                  <a:schemeClr val="tx1"/>
                </a:solidFill>
                <a:sym typeface="Wingdings" panose="05000000000000000000" pitchFamily="2" charset="2"/>
              </a:rPr>
              <a:t>: 2 </a:t>
            </a:r>
            <a:r>
              <a:rPr lang="en-US" altLang="ko-KR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hr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CA3314-F67F-49A3-9722-8CED9AF987B4}"/>
              </a:ext>
            </a:extLst>
          </p:cNvPr>
          <p:cNvSpPr/>
          <p:nvPr/>
        </p:nvSpPr>
        <p:spPr>
          <a:xfrm>
            <a:off x="4251960" y="4390929"/>
            <a:ext cx="5380990" cy="96852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회귀분석</a:t>
            </a:r>
            <a:r>
              <a:rPr lang="en-US" altLang="ko-KR" sz="1400" b="1" dirty="0">
                <a:solidFill>
                  <a:schemeClr val="tx1"/>
                </a:solidFill>
                <a:sym typeface="Wingdings" panose="05000000000000000000" pitchFamily="2" charset="2"/>
              </a:rPr>
              <a:t>, Decision Tree, Random Forest, Gradient Boosting </a:t>
            </a:r>
            <a:r>
              <a:rPr lang="ko-KR" alt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기법 중</a:t>
            </a:r>
            <a:r>
              <a:rPr lang="en-US" altLang="ko-KR" sz="1400" b="1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예측력이 높은 모델 채택하여 분석 실시</a:t>
            </a:r>
            <a:endParaRPr lang="en-US" altLang="ko-KR" sz="14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altLang="ko-KR" sz="14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예상 소요시간 </a:t>
            </a:r>
            <a:r>
              <a:rPr lang="en-US" altLang="ko-KR" sz="1400" dirty="0">
                <a:solidFill>
                  <a:schemeClr val="tx1"/>
                </a:solidFill>
                <a:sym typeface="Wingdings" panose="05000000000000000000" pitchFamily="2" charset="2"/>
              </a:rPr>
              <a:t>: 1 </a:t>
            </a:r>
            <a:r>
              <a:rPr lang="en-US" altLang="ko-KR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hr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D92853-2AC9-41F8-AA2B-2FCD56B2BC1B}"/>
              </a:ext>
            </a:extLst>
          </p:cNvPr>
          <p:cNvSpPr/>
          <p:nvPr/>
        </p:nvSpPr>
        <p:spPr>
          <a:xfrm>
            <a:off x="4251960" y="5546160"/>
            <a:ext cx="5380990" cy="96852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분석 이후 최종 보고서 작성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예상 소요시간 </a:t>
            </a:r>
            <a:r>
              <a:rPr lang="en-US" altLang="ko-KR" sz="1400" dirty="0">
                <a:solidFill>
                  <a:schemeClr val="tx1"/>
                </a:solidFill>
                <a:sym typeface="Wingdings" panose="05000000000000000000" pitchFamily="2" charset="2"/>
              </a:rPr>
              <a:t>: 3 </a:t>
            </a:r>
            <a:r>
              <a:rPr lang="en-US" altLang="ko-KR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hr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988600" y="215640"/>
            <a:ext cx="372312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종합 실습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270720" y="132840"/>
            <a:ext cx="7778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000" b="0" strike="noStrike" spc="-97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데이터</a:t>
            </a:r>
            <a:r>
              <a:rPr lang="en-US" sz="2000" b="0" strike="noStrike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 </a:t>
            </a:r>
            <a:r>
              <a:rPr lang="en-US" sz="2000" b="0" strike="noStrike" spc="-97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현황</a:t>
            </a:r>
            <a:r>
              <a:rPr lang="en-US" sz="2000" b="0" strike="noStrike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 (1)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1EB0AB1-BAE3-466B-8CFE-258EA73B60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데이터는 문자형으로 수집된 부분이 없어서</a:t>
            </a:r>
            <a:r>
              <a:rPr lang="en-US" altLang="ko-KR" dirty="0"/>
              <a:t>, </a:t>
            </a:r>
            <a:r>
              <a:rPr lang="ko-KR" altLang="en-US" dirty="0"/>
              <a:t>당장 모델링에 사용할 수 있음</a:t>
            </a:r>
            <a:endParaRPr lang="en-US" altLang="ko-KR" dirty="0"/>
          </a:p>
          <a:p>
            <a:r>
              <a:rPr lang="ko-KR" altLang="en-US" dirty="0" err="1"/>
              <a:t>결측치도</a:t>
            </a:r>
            <a:r>
              <a:rPr lang="ko-KR" altLang="en-US" dirty="0"/>
              <a:t> 존재하지도 않으므로</a:t>
            </a:r>
            <a:r>
              <a:rPr lang="en-US" altLang="ko-KR" dirty="0"/>
              <a:t>, </a:t>
            </a:r>
            <a:r>
              <a:rPr lang="ko-KR" altLang="en-US" dirty="0"/>
              <a:t>별도의 </a:t>
            </a:r>
            <a:r>
              <a:rPr lang="ko-KR" altLang="en-US" dirty="0" err="1"/>
              <a:t>결측치</a:t>
            </a:r>
            <a:r>
              <a:rPr lang="ko-KR" altLang="en-US" dirty="0"/>
              <a:t> 처리가 필요하지 않을 것으로 판단됨</a:t>
            </a:r>
            <a:endParaRPr lang="en-US" altLang="ko-KR" dirty="0"/>
          </a:p>
          <a:p>
            <a:r>
              <a:rPr lang="ko-KR" altLang="en-US" dirty="0"/>
              <a:t>다만</a:t>
            </a:r>
            <a:r>
              <a:rPr lang="en-US" altLang="ko-KR" dirty="0"/>
              <a:t>, </a:t>
            </a:r>
            <a:r>
              <a:rPr lang="ko-KR" altLang="en-US" dirty="0"/>
              <a:t>이상치 중 특이점이 발견되어</a:t>
            </a:r>
            <a:r>
              <a:rPr lang="en-US" altLang="ko-KR" dirty="0"/>
              <a:t>, </a:t>
            </a:r>
            <a:r>
              <a:rPr lang="ko-KR" altLang="en-US" dirty="0"/>
              <a:t>이상치 기준으로 탐구할 필요성 존재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576256A-E111-48F9-B89F-DED57B23B7D4}"/>
              </a:ext>
            </a:extLst>
          </p:cNvPr>
          <p:cNvSpPr/>
          <p:nvPr/>
        </p:nvSpPr>
        <p:spPr>
          <a:xfrm>
            <a:off x="235516" y="1817225"/>
            <a:ext cx="9397434" cy="4562793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70C77B-3E11-4DE3-8A4D-B87076E89B12}"/>
              </a:ext>
            </a:extLst>
          </p:cNvPr>
          <p:cNvSpPr/>
          <p:nvPr/>
        </p:nvSpPr>
        <p:spPr>
          <a:xfrm>
            <a:off x="692715" y="2007098"/>
            <a:ext cx="24275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[</a:t>
            </a:r>
            <a:r>
              <a:rPr lang="ko-KR" altLang="en-US" sz="1600" b="1" dirty="0"/>
              <a:t>데이터 정보</a:t>
            </a:r>
            <a:r>
              <a:rPr lang="en-US" altLang="ko-KR" sz="1600" b="1" dirty="0"/>
              <a:t>]</a:t>
            </a:r>
            <a:endParaRPr lang="ko-KR" altLang="en-US" sz="16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1CC6A4-07F4-48E5-845F-16007F3E8436}"/>
              </a:ext>
            </a:extLst>
          </p:cNvPr>
          <p:cNvSpPr/>
          <p:nvPr/>
        </p:nvSpPr>
        <p:spPr>
          <a:xfrm>
            <a:off x="2964070" y="2007098"/>
            <a:ext cx="24818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[</a:t>
            </a:r>
            <a:r>
              <a:rPr lang="ko-KR" altLang="en-US" sz="1600" b="1" dirty="0" err="1"/>
              <a:t>결측치</a:t>
            </a:r>
            <a:r>
              <a:rPr lang="en-US" altLang="ko-KR" sz="1600" b="1" dirty="0"/>
              <a:t>]</a:t>
            </a:r>
            <a:endParaRPr lang="ko-KR" altLang="en-US" sz="1600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D790179-327A-48A0-A1BB-AFBF792419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34" t="25992" r="65159" b="43797"/>
          <a:stretch/>
        </p:blipFill>
        <p:spPr>
          <a:xfrm>
            <a:off x="2523598" y="3127362"/>
            <a:ext cx="1814549" cy="287437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113515-7C88-4C08-9A3A-C444BE3CE7B7}"/>
              </a:ext>
            </a:extLst>
          </p:cNvPr>
          <p:cNvSpPr/>
          <p:nvPr/>
        </p:nvSpPr>
        <p:spPr>
          <a:xfrm>
            <a:off x="2506870" y="2372219"/>
            <a:ext cx="4145498" cy="612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/>
              <a:t>별도의 </a:t>
            </a:r>
            <a:r>
              <a:rPr lang="ko-KR" altLang="en-US" sz="1200" b="1" dirty="0" err="1"/>
              <a:t>결측치는</a:t>
            </a:r>
            <a:r>
              <a:rPr lang="ko-KR" altLang="en-US" sz="1200" b="1" dirty="0"/>
              <a:t> 없음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ym typeface="Wingdings" panose="05000000000000000000" pitchFamily="2" charset="2"/>
              </a:rPr>
              <a:t> </a:t>
            </a:r>
            <a:r>
              <a:rPr lang="ko-KR" altLang="en-US" sz="1200" b="1" dirty="0" err="1">
                <a:sym typeface="Wingdings" panose="05000000000000000000" pitchFamily="2" charset="2"/>
              </a:rPr>
              <a:t>결측치</a:t>
            </a:r>
            <a:r>
              <a:rPr lang="ko-KR" altLang="en-US" sz="1200" b="1" dirty="0">
                <a:sym typeface="Wingdings" panose="05000000000000000000" pitchFamily="2" charset="2"/>
              </a:rPr>
              <a:t> 대체 필요 없음</a:t>
            </a:r>
            <a:endParaRPr lang="en-US" altLang="ko-KR" sz="12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05C2041-244B-4931-8DBA-70C829EA997A}"/>
              </a:ext>
            </a:extLst>
          </p:cNvPr>
          <p:cNvSpPr/>
          <p:nvPr/>
        </p:nvSpPr>
        <p:spPr>
          <a:xfrm>
            <a:off x="450849" y="2372219"/>
            <a:ext cx="4145498" cy="612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/>
              <a:t>문자열로 된 정보 없음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ym typeface="Wingdings" panose="05000000000000000000" pitchFamily="2" charset="2"/>
              </a:rPr>
              <a:t> </a:t>
            </a:r>
            <a:r>
              <a:rPr lang="ko-KR" altLang="en-US" sz="1200" b="1" dirty="0" err="1">
                <a:sym typeface="Wingdings" panose="05000000000000000000" pitchFamily="2" charset="2"/>
              </a:rPr>
              <a:t>전처리</a:t>
            </a:r>
            <a:r>
              <a:rPr lang="ko-KR" altLang="en-US" sz="1200" b="1" dirty="0">
                <a:sym typeface="Wingdings" panose="05000000000000000000" pitchFamily="2" charset="2"/>
              </a:rPr>
              <a:t> 용이</a:t>
            </a:r>
            <a:endParaRPr lang="en-US" altLang="ko-KR" sz="1200" b="1" dirty="0"/>
          </a:p>
        </p:txBody>
      </p:sp>
      <p:pic>
        <p:nvPicPr>
          <p:cNvPr id="8" name="그림 7" descr="쇼지, 낱말맞추기게임이(가) 표시된 사진&#10;&#10;자동 생성된 설명">
            <a:extLst>
              <a:ext uri="{FF2B5EF4-FFF2-40B4-BE49-F238E27FC236}">
                <a16:creationId xmlns:a16="http://schemas.microsoft.com/office/drawing/2014/main" id="{44567146-8659-4996-BAA5-B2759630B9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952" y="3072089"/>
            <a:ext cx="4596347" cy="2929648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56F637-4831-4880-91F9-CA6C9440D202}"/>
              </a:ext>
            </a:extLst>
          </p:cNvPr>
          <p:cNvSpPr/>
          <p:nvPr/>
        </p:nvSpPr>
        <p:spPr>
          <a:xfrm>
            <a:off x="4794952" y="2007098"/>
            <a:ext cx="24818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[</a:t>
            </a:r>
            <a:r>
              <a:rPr lang="ko-KR" altLang="en-US" sz="1600" b="1" dirty="0"/>
              <a:t>이상치</a:t>
            </a:r>
            <a:r>
              <a:rPr lang="en-US" altLang="ko-KR" sz="1600" b="1" dirty="0"/>
              <a:t>]</a:t>
            </a:r>
            <a:endParaRPr lang="ko-KR" altLang="en-US" sz="16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AE1EDD6-725B-4C85-ACB0-21227D78D5E9}"/>
              </a:ext>
            </a:extLst>
          </p:cNvPr>
          <p:cNvSpPr/>
          <p:nvPr/>
        </p:nvSpPr>
        <p:spPr>
          <a:xfrm>
            <a:off x="4794951" y="2372219"/>
            <a:ext cx="4831863" cy="611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/>
              <a:t>특정 데이터에 이상치가 크게 발생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ym typeface="Wingdings" panose="05000000000000000000" pitchFamily="2" charset="2"/>
              </a:rPr>
              <a:t> </a:t>
            </a:r>
            <a:r>
              <a:rPr lang="ko-KR" altLang="en-US" sz="1200" b="1" u="sng" dirty="0">
                <a:solidFill>
                  <a:srgbClr val="FF0000"/>
                </a:solidFill>
                <a:sym typeface="Wingdings" panose="05000000000000000000" pitchFamily="2" charset="2"/>
              </a:rPr>
              <a:t>해당 이상치에서 유의한 결과를 뽑아낼 수 있지는 않을까</a:t>
            </a:r>
            <a:r>
              <a:rPr lang="en-US" altLang="ko-KR" sz="1200" b="1" u="sng" dirty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  <a:endParaRPr lang="en-US" altLang="ko-KR" sz="1200" b="1" u="sng" dirty="0">
              <a:solidFill>
                <a:srgbClr val="FF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0F072A1-4031-45DE-8110-51FE1D2CF5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393" t="33333" r="61803" b="36744"/>
          <a:stretch/>
        </p:blipFill>
        <p:spPr>
          <a:xfrm>
            <a:off x="508280" y="3093993"/>
            <a:ext cx="1737727" cy="2907743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8B175208-C274-4DAD-B125-3832511E36DB}"/>
              </a:ext>
            </a:extLst>
          </p:cNvPr>
          <p:cNvSpPr/>
          <p:nvPr/>
        </p:nvSpPr>
        <p:spPr>
          <a:xfrm>
            <a:off x="5022847" y="3121922"/>
            <a:ext cx="281393" cy="10696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E371F3F-9413-43AF-B3EA-CADD0DAD13DC}"/>
              </a:ext>
            </a:extLst>
          </p:cNvPr>
          <p:cNvSpPr/>
          <p:nvPr/>
        </p:nvSpPr>
        <p:spPr>
          <a:xfrm>
            <a:off x="5691967" y="3121922"/>
            <a:ext cx="281393" cy="8509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EA7329B-0FD5-423C-97AF-52D200AD271D}"/>
              </a:ext>
            </a:extLst>
          </p:cNvPr>
          <p:cNvSpPr/>
          <p:nvPr/>
        </p:nvSpPr>
        <p:spPr>
          <a:xfrm>
            <a:off x="7650307" y="4874522"/>
            <a:ext cx="281393" cy="102114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263C529-1B63-4F4C-A5E3-CEAAC7CEBAE6}"/>
              </a:ext>
            </a:extLst>
          </p:cNvPr>
          <p:cNvSpPr/>
          <p:nvPr/>
        </p:nvSpPr>
        <p:spPr>
          <a:xfrm>
            <a:off x="8953327" y="4661162"/>
            <a:ext cx="281393" cy="3810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988600" y="215640"/>
            <a:ext cx="372312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종합 실습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270720" y="132840"/>
            <a:ext cx="7778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ko-KR" altLang="en-US" sz="2000" b="0" strike="noStrike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데이터 현황 </a:t>
            </a:r>
            <a:r>
              <a:rPr lang="en-US" altLang="ko-KR" sz="2000" b="0" strike="noStrike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(2)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20E65C9-C94C-489A-960A-68B1C1BBC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09" y="1799846"/>
            <a:ext cx="9030182" cy="459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B533F66-6AA7-4559-947C-7216DFFF9A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데이터의 이상치를 개괄적으로 확인하기위해 히스토그램을 그려본 결과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B/ CRIM/ INDUS/ PTRATIO/ RAD/ TAX/ ZN </a:t>
            </a:r>
            <a:r>
              <a:rPr lang="ko-KR" altLang="en-US" dirty="0"/>
              <a:t>열 데이터에서 일정 구간 이상에서 이상 치 발생</a:t>
            </a:r>
            <a:endParaRPr lang="en-US" altLang="ko-KR" dirty="0"/>
          </a:p>
          <a:p>
            <a:r>
              <a:rPr lang="ko-KR" altLang="en-US" dirty="0"/>
              <a:t>공통적으로 발생한 이상치 간 연관성이 있을 것이라는 가설을 수립</a:t>
            </a:r>
            <a:r>
              <a:rPr lang="en-US" altLang="ko-KR" dirty="0"/>
              <a:t>, </a:t>
            </a:r>
            <a:r>
              <a:rPr lang="ko-KR" altLang="en-US" dirty="0"/>
              <a:t>변수 간 </a:t>
            </a:r>
            <a:r>
              <a:rPr lang="ko-KR" altLang="en-US" dirty="0" err="1"/>
              <a:t>산점도를</a:t>
            </a:r>
            <a:r>
              <a:rPr lang="ko-KR" altLang="en-US" dirty="0"/>
              <a:t> 통해 변수 확인 필요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B2E61D6-23A0-47A0-9AD5-F8C2522909BA}"/>
              </a:ext>
            </a:extLst>
          </p:cNvPr>
          <p:cNvSpPr/>
          <p:nvPr/>
        </p:nvSpPr>
        <p:spPr>
          <a:xfrm>
            <a:off x="4514125" y="1927571"/>
            <a:ext cx="281393" cy="10696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E20C9D8-B28A-48C4-8041-6E23C680799D}"/>
              </a:ext>
            </a:extLst>
          </p:cNvPr>
          <p:cNvSpPr/>
          <p:nvPr/>
        </p:nvSpPr>
        <p:spPr>
          <a:xfrm>
            <a:off x="7623086" y="1927571"/>
            <a:ext cx="281393" cy="10696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551B30-2806-48CD-BBA0-F31D0C849BAF}"/>
              </a:ext>
            </a:extLst>
          </p:cNvPr>
          <p:cNvSpPr/>
          <p:nvPr/>
        </p:nvSpPr>
        <p:spPr>
          <a:xfrm>
            <a:off x="6810286" y="4232365"/>
            <a:ext cx="281393" cy="10696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5423EE-D379-4578-A5A8-A0478B759CFD}"/>
              </a:ext>
            </a:extLst>
          </p:cNvPr>
          <p:cNvSpPr/>
          <p:nvPr/>
        </p:nvSpPr>
        <p:spPr>
          <a:xfrm>
            <a:off x="4321086" y="4232365"/>
            <a:ext cx="474433" cy="10696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AF212B-B33E-403D-B62B-C8DA7B22C49A}"/>
              </a:ext>
            </a:extLst>
          </p:cNvPr>
          <p:cNvSpPr/>
          <p:nvPr/>
        </p:nvSpPr>
        <p:spPr>
          <a:xfrm>
            <a:off x="4023359" y="3082919"/>
            <a:ext cx="772159" cy="10028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7D27FEB-AE37-4482-8B97-B42A67FD928E}"/>
              </a:ext>
            </a:extLst>
          </p:cNvPr>
          <p:cNvSpPr/>
          <p:nvPr/>
        </p:nvSpPr>
        <p:spPr>
          <a:xfrm>
            <a:off x="2164080" y="5342634"/>
            <a:ext cx="304798" cy="10028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37D0BB-B93C-4940-8C11-BFE7EBEAD681}"/>
              </a:ext>
            </a:extLst>
          </p:cNvPr>
          <p:cNvSpPr/>
          <p:nvPr/>
        </p:nvSpPr>
        <p:spPr>
          <a:xfrm>
            <a:off x="2979967" y="5342634"/>
            <a:ext cx="304798" cy="10696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82735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988600" y="215640"/>
            <a:ext cx="372312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종합 실습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270720" y="132840"/>
            <a:ext cx="7778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000" b="0" strike="noStrike" spc="-97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탐색적</a:t>
            </a:r>
            <a:r>
              <a:rPr lang="en-US" sz="2000" b="0" strike="noStrike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 </a:t>
            </a:r>
            <a:r>
              <a:rPr lang="en-US" sz="2000" b="0" strike="noStrike" spc="-97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분석</a:t>
            </a:r>
            <a:r>
              <a:rPr lang="en-US" sz="2000" b="0" strike="noStrike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 (1)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B533F66-6AA7-4559-947C-7216DFFF9A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범죄율이 집 값에 가장 크게 영향을 미칠 것이라는 가설에서 착안</a:t>
            </a:r>
            <a:r>
              <a:rPr lang="en-US" altLang="ko-KR" dirty="0"/>
              <a:t>, </a:t>
            </a:r>
            <a:r>
              <a:rPr lang="ko-KR" altLang="en-US" dirty="0"/>
              <a:t>범죄율을 나타내는 </a:t>
            </a:r>
            <a:r>
              <a:rPr lang="en-US" altLang="ko-KR" dirty="0"/>
              <a:t>‘CRIM’ </a:t>
            </a:r>
            <a:r>
              <a:rPr lang="ko-KR" altLang="en-US" dirty="0"/>
              <a:t>변수를 종속변수로 설정하고</a:t>
            </a:r>
            <a:r>
              <a:rPr lang="en-US" altLang="ko-KR" dirty="0"/>
              <a:t>, </a:t>
            </a:r>
            <a:r>
              <a:rPr lang="ko-KR" altLang="en-US" dirty="0"/>
              <a:t>연관성이 있을 것이라고 생각한 변수들을 </a:t>
            </a:r>
            <a:r>
              <a:rPr lang="en-US" altLang="ko-KR" dirty="0"/>
              <a:t>X</a:t>
            </a:r>
            <a:r>
              <a:rPr lang="ko-KR" altLang="en-US" dirty="0"/>
              <a:t>변수로 설정하고 그래프 도출</a:t>
            </a:r>
            <a:endParaRPr lang="en-US" altLang="ko-KR" dirty="0"/>
          </a:p>
          <a:p>
            <a:r>
              <a:rPr lang="ko-KR" altLang="en-US" dirty="0"/>
              <a:t>도출 이후</a:t>
            </a:r>
            <a:r>
              <a:rPr lang="en-US" altLang="ko-KR" dirty="0"/>
              <a:t>, </a:t>
            </a:r>
            <a:r>
              <a:rPr lang="ko-KR" altLang="en-US" dirty="0"/>
              <a:t>범죄율이 높게 나타나는 곳은 </a:t>
            </a:r>
            <a:r>
              <a:rPr lang="en-US" altLang="ko-KR" dirty="0"/>
              <a:t>‘</a:t>
            </a:r>
            <a:r>
              <a:rPr lang="ko-KR" altLang="en-US" dirty="0"/>
              <a:t>교통이 편리한 상업단지</a:t>
            </a:r>
            <a:r>
              <a:rPr lang="en-US" altLang="ko-KR" dirty="0"/>
              <a:t>’</a:t>
            </a:r>
            <a:r>
              <a:rPr lang="ko-KR" altLang="en-US" dirty="0"/>
              <a:t>라는 결론이 도출됨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D5E6C13-AA10-4757-80C9-3EEED97D1C7C}"/>
              </a:ext>
            </a:extLst>
          </p:cNvPr>
          <p:cNvSpPr/>
          <p:nvPr/>
        </p:nvSpPr>
        <p:spPr>
          <a:xfrm>
            <a:off x="270720" y="1973932"/>
            <a:ext cx="1497120" cy="2036618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B7F714-891C-40B0-8814-A897B100BB79}"/>
              </a:ext>
            </a:extLst>
          </p:cNvPr>
          <p:cNvSpPr/>
          <p:nvPr/>
        </p:nvSpPr>
        <p:spPr>
          <a:xfrm>
            <a:off x="1767840" y="1973932"/>
            <a:ext cx="7867440" cy="2036618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1F00FB-1826-4CD6-BEFF-771541B03FCB}"/>
              </a:ext>
            </a:extLst>
          </p:cNvPr>
          <p:cNvSpPr txBox="1"/>
          <p:nvPr/>
        </p:nvSpPr>
        <p:spPr>
          <a:xfrm>
            <a:off x="362811" y="3448333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연관성 낮음</a:t>
            </a:r>
            <a:endParaRPr lang="en-US" altLang="ko-KR" sz="1200" b="1" dirty="0"/>
          </a:p>
          <a:p>
            <a:r>
              <a:rPr lang="en-US" altLang="ko-KR" sz="1200" dirty="0"/>
              <a:t>: </a:t>
            </a:r>
            <a:r>
              <a:rPr lang="ko-KR" altLang="en-US" sz="1200" dirty="0"/>
              <a:t>모델링 시 제거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0130F9-639D-4D16-B876-27E703196691}"/>
              </a:ext>
            </a:extLst>
          </p:cNvPr>
          <p:cNvSpPr txBox="1"/>
          <p:nvPr/>
        </p:nvSpPr>
        <p:spPr>
          <a:xfrm>
            <a:off x="1921341" y="3570253"/>
            <a:ext cx="53287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연관성 </a:t>
            </a:r>
            <a:r>
              <a:rPr lang="ko-KR" altLang="en-US" sz="1200" b="1" dirty="0">
                <a:solidFill>
                  <a:srgbClr val="FF0000"/>
                </a:solidFill>
              </a:rPr>
              <a:t>높음 </a:t>
            </a:r>
            <a:r>
              <a:rPr lang="en-US" altLang="ko-KR" sz="1200" b="1" dirty="0"/>
              <a:t>: </a:t>
            </a:r>
            <a:r>
              <a:rPr lang="ko-KR" altLang="en-US" sz="1200" b="1" dirty="0"/>
              <a:t>특히 </a:t>
            </a:r>
            <a:r>
              <a:rPr lang="ko-KR" altLang="en-US" sz="1200" b="1" u="sng" dirty="0">
                <a:solidFill>
                  <a:srgbClr val="FF0000"/>
                </a:solidFill>
              </a:rPr>
              <a:t>특정 구간</a:t>
            </a:r>
            <a:r>
              <a:rPr lang="ko-KR" altLang="en-US" sz="1200" b="1" dirty="0"/>
              <a:t>에서만 범죄율이 높게 나타나는 것으로 판단됨 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41D310F-6CDF-4185-A74D-8548D3EDC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02796"/>
              </p:ext>
            </p:extLst>
          </p:nvPr>
        </p:nvGraphicFramePr>
        <p:xfrm>
          <a:off x="230587" y="4143478"/>
          <a:ext cx="7440213" cy="2513554"/>
        </p:xfrm>
        <a:graphic>
          <a:graphicData uri="http://schemas.openxmlformats.org/drawingml/2006/table">
            <a:tbl>
              <a:tblPr/>
              <a:tblGrid>
                <a:gridCol w="683813">
                  <a:extLst>
                    <a:ext uri="{9D8B030D-6E8A-4147-A177-3AD203B41FA5}">
                      <a16:colId xmlns:a16="http://schemas.microsoft.com/office/drawing/2014/main" val="3182398486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3504970194"/>
                    </a:ext>
                  </a:extLst>
                </a:gridCol>
                <a:gridCol w="1788160">
                  <a:extLst>
                    <a:ext uri="{9D8B030D-6E8A-4147-A177-3AD203B41FA5}">
                      <a16:colId xmlns:a16="http://schemas.microsoft.com/office/drawing/2014/main" val="1985846880"/>
                    </a:ext>
                  </a:extLst>
                </a:gridCol>
                <a:gridCol w="3545840">
                  <a:extLst>
                    <a:ext uri="{9D8B030D-6E8A-4147-A177-3AD203B41FA5}">
                      <a16:colId xmlns:a16="http://schemas.microsoft.com/office/drawing/2014/main" val="2580600649"/>
                    </a:ext>
                  </a:extLst>
                </a:gridCol>
              </a:tblGrid>
              <a:tr h="21551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SC Regular"/>
                          <a:ea typeface="맑은 고딕" panose="020B0503020000020004" pitchFamily="50" charset="-127"/>
                        </a:rPr>
                        <a:t>변수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SC Regular"/>
                          <a:ea typeface="맑은 고딕" panose="020B0503020000020004" pitchFamily="50" charset="-127"/>
                        </a:rPr>
                        <a:t>CRIM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SC Regular"/>
                          <a:ea typeface="맑은 고딕" panose="020B0503020000020004" pitchFamily="50" charset="-127"/>
                        </a:rPr>
                        <a:t>관계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SC Regular"/>
                          <a:ea typeface="맑은 고딕" panose="020B0503020000020004" pitchFamily="50" charset="-127"/>
                        </a:rPr>
                        <a:t>변수 설명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SC Regular"/>
                          <a:ea typeface="맑은 고딕" panose="020B0503020000020004" pitchFamily="50" charset="-127"/>
                        </a:rPr>
                        <a:t>변수 해석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714111"/>
                  </a:ext>
                </a:extLst>
              </a:tr>
              <a:tr h="3958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CRIM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CJK SC Regular"/>
                          <a:ea typeface="맑은 고딕" panose="020B0503020000020004" pitchFamily="50" charset="-127"/>
                        </a:rPr>
                        <a:t>범죄율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Noto Sans CJK SC Regular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SC Regular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Noto Sans CJK SC Regular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893912"/>
                  </a:ext>
                </a:extLst>
              </a:tr>
              <a:tr h="2717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INDUS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INDUS </a:t>
                      </a:r>
                      <a:r>
                        <a:rPr lang="ko-KR" altLang="en-US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▲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CRIM </a:t>
                      </a:r>
                      <a:r>
                        <a:rPr lang="ko-KR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</a:t>
                      </a:r>
                      <a:endParaRPr lang="en-US" altLang="ko-KR" sz="1100" b="0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SC Regular"/>
                          <a:ea typeface="맑은 고딕" panose="020B0503020000020004" pitchFamily="50" charset="-127"/>
                        </a:rPr>
                        <a:t>비소매업 비율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SC Regular"/>
                          <a:ea typeface="맑은 고딕" panose="020B0503020000020004" pitchFamily="50" charset="-127"/>
                        </a:rPr>
                        <a:t>비소매업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SC Regular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SC Regular"/>
                          <a:ea typeface="맑은 고딕" panose="020B0503020000020004" pitchFamily="50" charset="-127"/>
                        </a:rPr>
                        <a:t>도매업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SC Regular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SC Regular"/>
                          <a:ea typeface="맑은 고딕" panose="020B0503020000020004" pitchFamily="50" charset="-127"/>
                        </a:rPr>
                        <a:t> 비율이 높은 특정 위치에서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CJK SC Regular"/>
                          <a:ea typeface="맑은 고딕" panose="020B0503020000020004" pitchFamily="50" charset="-127"/>
                        </a:rPr>
                        <a:t>범죄율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SC Regular"/>
                          <a:ea typeface="맑은 고딕" panose="020B0503020000020004" pitchFamily="50" charset="-127"/>
                        </a:rPr>
                        <a:t> 높음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6254880"/>
                  </a:ext>
                </a:extLst>
              </a:tr>
              <a:tr h="2717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PTRATIO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PTRATIO </a:t>
                      </a:r>
                      <a:r>
                        <a:rPr lang="ko-KR" altLang="en-US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▲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CRIM </a:t>
                      </a:r>
                      <a:r>
                        <a:rPr lang="ko-KR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</a:t>
                      </a:r>
                      <a:endParaRPr lang="en-US" altLang="ko-KR" sz="1100" b="0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SC Regular"/>
                          <a:ea typeface="맑은 고딕" panose="020B0503020000020004" pitchFamily="50" charset="-127"/>
                        </a:rPr>
                        <a:t>학생당 교사 비율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SC Regular"/>
                          <a:ea typeface="맑은 고딕" panose="020B0503020000020004" pitchFamily="50" charset="-127"/>
                        </a:rPr>
                        <a:t>학생 수 당 선생님 수가 많은 특정 위치에서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CJK SC Regular"/>
                          <a:ea typeface="맑은 고딕" panose="020B0503020000020004" pitchFamily="50" charset="-127"/>
                        </a:rPr>
                        <a:t>범죄율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SC Regular"/>
                          <a:ea typeface="맑은 고딕" panose="020B0503020000020004" pitchFamily="50" charset="-127"/>
                        </a:rPr>
                        <a:t> 높음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675833"/>
                  </a:ext>
                </a:extLst>
              </a:tr>
              <a:tr h="2717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RAD </a:t>
                      </a:r>
                      <a:r>
                        <a:rPr lang="ko-KR" altLang="en-US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▲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CRIM </a:t>
                      </a:r>
                      <a:r>
                        <a:rPr lang="ko-KR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</a:t>
                      </a:r>
                      <a:endParaRPr lang="en-US" altLang="ko-KR" sz="1100" b="0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SC Regular"/>
                          <a:ea typeface="맑은 고딕" panose="020B0503020000020004" pitchFamily="50" charset="-127"/>
                        </a:rPr>
                        <a:t>고속도로 접근 편의성 지수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SC Regular"/>
                          <a:ea typeface="맑은 고딕" panose="020B0503020000020004" pitchFamily="50" charset="-127"/>
                        </a:rPr>
                        <a:t>고속도로 접근 편의성이 좋은 특정 위치에서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CJK SC Regular"/>
                          <a:ea typeface="맑은 고딕" panose="020B0503020000020004" pitchFamily="50" charset="-127"/>
                        </a:rPr>
                        <a:t>범죄율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SC Regular"/>
                          <a:ea typeface="맑은 고딕" panose="020B0503020000020004" pitchFamily="50" charset="-127"/>
                        </a:rPr>
                        <a:t> 높음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431364"/>
                  </a:ext>
                </a:extLst>
              </a:tr>
              <a:tr h="2717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TAX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TAX </a:t>
                      </a:r>
                      <a:r>
                        <a:rPr lang="ko-KR" altLang="en-US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▲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CRIM </a:t>
                      </a:r>
                      <a:r>
                        <a:rPr lang="ko-KR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</a:t>
                      </a:r>
                      <a:endParaRPr lang="en-US" altLang="ko-KR" sz="1100" b="0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SC Regular"/>
                          <a:ea typeface="맑은 고딕" panose="020B0503020000020004" pitchFamily="50" charset="-127"/>
                        </a:rPr>
                        <a:t>재산세율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SC Regular"/>
                          <a:ea typeface="맑은 고딕" panose="020B0503020000020004" pitchFamily="50" charset="-127"/>
                        </a:rPr>
                        <a:t>재산세를 많이 내는 곳에서 특정 위치에서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CJK SC Regular"/>
                          <a:ea typeface="맑은 고딕" panose="020B0503020000020004" pitchFamily="50" charset="-127"/>
                        </a:rPr>
                        <a:t>범죄율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SC Regular"/>
                          <a:ea typeface="맑은 고딕" panose="020B0503020000020004" pitchFamily="50" charset="-127"/>
                        </a:rPr>
                        <a:t> 높음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9389563"/>
                  </a:ext>
                </a:extLst>
              </a:tr>
              <a:tr h="2717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ZN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ZN </a:t>
                      </a:r>
                      <a:r>
                        <a:rPr lang="ko-KR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CRIM </a:t>
                      </a:r>
                      <a:r>
                        <a:rPr lang="ko-KR" altLang="en-US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▲</a:t>
                      </a:r>
                      <a:endParaRPr lang="en-US" sz="1100" b="0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SC Regular"/>
                          <a:ea typeface="맑은 고딕" panose="020B0503020000020004" pitchFamily="50" charset="-127"/>
                        </a:rPr>
                        <a:t>주거지 비율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CJK SC Regular"/>
                          <a:ea typeface="맑은 고딕" panose="020B0503020000020004" pitchFamily="50" charset="-127"/>
                          <a:cs typeface="+mn-cs"/>
                        </a:rPr>
                        <a:t>주거지가 적은 특정 위치에서 </a:t>
                      </a:r>
                      <a:r>
                        <a:rPr lang="ko-KR" alt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CJK SC Regular"/>
                          <a:ea typeface="맑은 고딕" panose="020B0503020000020004" pitchFamily="50" charset="-127"/>
                          <a:cs typeface="+mn-cs"/>
                        </a:rPr>
                        <a:t>범죄율</a:t>
                      </a:r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CJK SC Regular"/>
                          <a:ea typeface="맑은 고딕" panose="020B0503020000020004" pitchFamily="50" charset="-127"/>
                          <a:cs typeface="+mn-cs"/>
                        </a:rPr>
                        <a:t> 높음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6728577"/>
                  </a:ext>
                </a:extLst>
              </a:tr>
              <a:tr h="2717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 </a:t>
                      </a:r>
                      <a:r>
                        <a:rPr lang="ko-KR" altLang="en-US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▲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CRIM </a:t>
                      </a:r>
                      <a:r>
                        <a:rPr lang="ko-KR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</a:t>
                      </a:r>
                      <a:endParaRPr lang="en-US" altLang="ko-KR" sz="1100" b="0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SC Regular"/>
                          <a:ea typeface="맑은 고딕" panose="020B0503020000020004" pitchFamily="50" charset="-127"/>
                        </a:rPr>
                        <a:t>중심지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SC Regular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SC Regular"/>
                          <a:ea typeface="맑은 고딕" panose="020B0503020000020004" pitchFamily="50" charset="-127"/>
                        </a:rPr>
                        <a:t>노동센터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SC Regular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SC Regular"/>
                          <a:ea typeface="맑은 고딕" panose="020B0503020000020004" pitchFamily="50" charset="-127"/>
                        </a:rPr>
                        <a:t>접근 거리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CJK SC Regular"/>
                          <a:ea typeface="맑은 고딕" panose="020B0503020000020004" pitchFamily="50" charset="-127"/>
                          <a:cs typeface="+mn-cs"/>
                        </a:rPr>
                        <a:t>노동센터 중심 위치에서  가까울 수록 </a:t>
                      </a:r>
                      <a:r>
                        <a:rPr lang="ko-KR" alt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CJK SC Regular"/>
                          <a:ea typeface="맑은 고딕" panose="020B0503020000020004" pitchFamily="50" charset="-127"/>
                          <a:cs typeface="+mn-cs"/>
                        </a:rPr>
                        <a:t>범죄율</a:t>
                      </a:r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CJK SC Regular"/>
                          <a:ea typeface="맑은 고딕" panose="020B0503020000020004" pitchFamily="50" charset="-127"/>
                          <a:cs typeface="+mn-cs"/>
                        </a:rPr>
                        <a:t> 높음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267082"/>
                  </a:ext>
                </a:extLst>
              </a:tr>
              <a:tr h="2717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낮음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SC Regular"/>
                          <a:ea typeface="맑은 고딕" panose="020B0503020000020004" pitchFamily="50" charset="-127"/>
                        </a:rPr>
                        <a:t>흑인 인구 비율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CJK SC Regular"/>
                          <a:ea typeface="맑은 고딕" panose="020B0503020000020004" pitchFamily="50" charset="-127"/>
                          <a:cs typeface="+mn-cs"/>
                        </a:rPr>
                        <a:t>큰 영향력 없는 것으로 판단됨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505784"/>
                  </a:ext>
                </a:extLst>
              </a:tr>
            </a:tbl>
          </a:graphicData>
        </a:graphic>
      </p:graphicFrame>
      <p:pic>
        <p:nvPicPr>
          <p:cNvPr id="2052" name="Picture 4">
            <a:extLst>
              <a:ext uri="{FF2B5EF4-FFF2-40B4-BE49-F238E27FC236}">
                <a16:creationId xmlns:a16="http://schemas.microsoft.com/office/drawing/2014/main" id="{B69E0A20-BBCD-4104-A6DC-1537A1034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20" y="2068209"/>
            <a:ext cx="9364560" cy="136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DA98CB-3937-4D2C-98D0-AD0EEDC92075}"/>
              </a:ext>
            </a:extLst>
          </p:cNvPr>
          <p:cNvSpPr/>
          <p:nvPr/>
        </p:nvSpPr>
        <p:spPr>
          <a:xfrm>
            <a:off x="2463440" y="2065084"/>
            <a:ext cx="281393" cy="123218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CAAD852-BE83-43CE-B0AB-6B7AE25C53A9}"/>
              </a:ext>
            </a:extLst>
          </p:cNvPr>
          <p:cNvSpPr/>
          <p:nvPr/>
        </p:nvSpPr>
        <p:spPr>
          <a:xfrm>
            <a:off x="3975202" y="2065084"/>
            <a:ext cx="281393" cy="123218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4873D40-3188-49BB-8E2E-93B88ED9917B}"/>
              </a:ext>
            </a:extLst>
          </p:cNvPr>
          <p:cNvSpPr/>
          <p:nvPr/>
        </p:nvSpPr>
        <p:spPr>
          <a:xfrm>
            <a:off x="5413405" y="2065084"/>
            <a:ext cx="281393" cy="123218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8A511AD-AC13-48C1-8071-B08DEF8DCF02}"/>
              </a:ext>
            </a:extLst>
          </p:cNvPr>
          <p:cNvSpPr/>
          <p:nvPr/>
        </p:nvSpPr>
        <p:spPr>
          <a:xfrm>
            <a:off x="6636629" y="2065084"/>
            <a:ext cx="281393" cy="123218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9EEE785B-BB82-4290-943F-47408E832487}"/>
              </a:ext>
            </a:extLst>
          </p:cNvPr>
          <p:cNvSpPr/>
          <p:nvPr/>
        </p:nvSpPr>
        <p:spPr>
          <a:xfrm>
            <a:off x="8422640" y="2057753"/>
            <a:ext cx="1148080" cy="1137920"/>
          </a:xfrm>
          <a:custGeom>
            <a:avLst/>
            <a:gdLst>
              <a:gd name="connsiteX0" fmla="*/ 111760 w 1148080"/>
              <a:gd name="connsiteY0" fmla="*/ 0 h 1137920"/>
              <a:gd name="connsiteX1" fmla="*/ 233680 w 1148080"/>
              <a:gd name="connsiteY1" fmla="*/ 142240 h 1137920"/>
              <a:gd name="connsiteX2" fmla="*/ 243840 w 1148080"/>
              <a:gd name="connsiteY2" fmla="*/ 650240 h 1137920"/>
              <a:gd name="connsiteX3" fmla="*/ 365760 w 1148080"/>
              <a:gd name="connsiteY3" fmla="*/ 843280 h 1137920"/>
              <a:gd name="connsiteX4" fmla="*/ 599440 w 1148080"/>
              <a:gd name="connsiteY4" fmla="*/ 863600 h 1137920"/>
              <a:gd name="connsiteX5" fmla="*/ 1087120 w 1148080"/>
              <a:gd name="connsiteY5" fmla="*/ 894080 h 1137920"/>
              <a:gd name="connsiteX6" fmla="*/ 1148080 w 1148080"/>
              <a:gd name="connsiteY6" fmla="*/ 1005840 h 1137920"/>
              <a:gd name="connsiteX7" fmla="*/ 1107440 w 1148080"/>
              <a:gd name="connsiteY7" fmla="*/ 1137920 h 1137920"/>
              <a:gd name="connsiteX8" fmla="*/ 0 w 1148080"/>
              <a:gd name="connsiteY8" fmla="*/ 1127760 h 1137920"/>
              <a:gd name="connsiteX9" fmla="*/ 10160 w 1148080"/>
              <a:gd name="connsiteY9" fmla="*/ 20320 h 1137920"/>
              <a:gd name="connsiteX10" fmla="*/ 111760 w 1148080"/>
              <a:gd name="connsiteY10" fmla="*/ 0 h 113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48080" h="1137920">
                <a:moveTo>
                  <a:pt x="111760" y="0"/>
                </a:moveTo>
                <a:lnTo>
                  <a:pt x="233680" y="142240"/>
                </a:lnTo>
                <a:lnTo>
                  <a:pt x="243840" y="650240"/>
                </a:lnTo>
                <a:lnTo>
                  <a:pt x="365760" y="843280"/>
                </a:lnTo>
                <a:lnTo>
                  <a:pt x="599440" y="863600"/>
                </a:lnTo>
                <a:lnTo>
                  <a:pt x="1087120" y="894080"/>
                </a:lnTo>
                <a:lnTo>
                  <a:pt x="1148080" y="1005840"/>
                </a:lnTo>
                <a:lnTo>
                  <a:pt x="1107440" y="1137920"/>
                </a:lnTo>
                <a:lnTo>
                  <a:pt x="0" y="1127760"/>
                </a:lnTo>
                <a:cubicBezTo>
                  <a:pt x="3387" y="758613"/>
                  <a:pt x="6773" y="389467"/>
                  <a:pt x="10160" y="20320"/>
                </a:cubicBezTo>
                <a:lnTo>
                  <a:pt x="111760" y="0"/>
                </a:ln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ACA9C6A-5E17-4E38-AE6A-EF3BC700A3DA}"/>
              </a:ext>
            </a:extLst>
          </p:cNvPr>
          <p:cNvSpPr/>
          <p:nvPr/>
        </p:nvSpPr>
        <p:spPr>
          <a:xfrm>
            <a:off x="7030833" y="2065084"/>
            <a:ext cx="281393" cy="123218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10D48595-E408-47E9-8787-DBE87116065E}"/>
              </a:ext>
            </a:extLst>
          </p:cNvPr>
          <p:cNvSpPr/>
          <p:nvPr/>
        </p:nvSpPr>
        <p:spPr>
          <a:xfrm>
            <a:off x="7762240" y="5181600"/>
            <a:ext cx="203200" cy="3657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A31343F-C9FB-4C1B-8E72-03746BF4F5CB}"/>
              </a:ext>
            </a:extLst>
          </p:cNvPr>
          <p:cNvSpPr/>
          <p:nvPr/>
        </p:nvSpPr>
        <p:spPr>
          <a:xfrm>
            <a:off x="8048880" y="4103617"/>
            <a:ext cx="1586400" cy="2429263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D294CA4-5200-40EB-82B1-47CB012CD502}"/>
              </a:ext>
            </a:extLst>
          </p:cNvPr>
          <p:cNvSpPr/>
          <p:nvPr/>
        </p:nvSpPr>
        <p:spPr>
          <a:xfrm>
            <a:off x="142917" y="1625218"/>
            <a:ext cx="29578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[</a:t>
            </a:r>
            <a:r>
              <a:rPr lang="ko-KR" altLang="en-US" sz="1600" b="1" dirty="0"/>
              <a:t>범죄율과 기타 </a:t>
            </a:r>
            <a:r>
              <a:rPr lang="ko-KR" altLang="en-US" sz="1600" b="1" dirty="0" err="1"/>
              <a:t>변수간의</a:t>
            </a:r>
            <a:r>
              <a:rPr lang="ko-KR" altLang="en-US" sz="1600" b="1" dirty="0"/>
              <a:t> 관계</a:t>
            </a:r>
            <a:r>
              <a:rPr lang="en-US" altLang="ko-KR" sz="1600" b="1" dirty="0"/>
              <a:t>]</a:t>
            </a:r>
            <a:endParaRPr lang="ko-KR" altLang="en-US" sz="16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9E02FB1-E196-49D7-8512-4A95C9592C70}"/>
              </a:ext>
            </a:extLst>
          </p:cNvPr>
          <p:cNvSpPr/>
          <p:nvPr/>
        </p:nvSpPr>
        <p:spPr>
          <a:xfrm>
            <a:off x="8091789" y="4143478"/>
            <a:ext cx="13773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[</a:t>
            </a:r>
            <a:r>
              <a:rPr lang="ko-KR" altLang="en-US" sz="1600" b="1" dirty="0"/>
              <a:t>가설</a:t>
            </a:r>
            <a:r>
              <a:rPr lang="en-US" altLang="ko-KR" sz="1600" b="1" dirty="0"/>
              <a:t>]</a:t>
            </a:r>
            <a:endParaRPr lang="ko-KR" altLang="en-US" sz="1600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DB94D3F-69BE-4B0F-9725-486E7F449DE8}"/>
              </a:ext>
            </a:extLst>
          </p:cNvPr>
          <p:cNvSpPr/>
          <p:nvPr/>
        </p:nvSpPr>
        <p:spPr>
          <a:xfrm>
            <a:off x="8091789" y="4524299"/>
            <a:ext cx="1478931" cy="1015663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00" b="1" dirty="0"/>
              <a:t>범죄율이 높은 곳에</a:t>
            </a:r>
            <a:r>
              <a:rPr lang="en-US" altLang="ko-KR" sz="1000" b="1" dirty="0"/>
              <a:t>..</a:t>
            </a:r>
            <a:br>
              <a:rPr lang="en-US" altLang="ko-KR" sz="1000" b="1" dirty="0"/>
            </a:br>
            <a:r>
              <a:rPr lang="en-US" altLang="ko-KR" sz="1000" b="1" dirty="0"/>
              <a:t>&gt; </a:t>
            </a:r>
            <a:r>
              <a:rPr lang="ko-KR" altLang="en-US" sz="1000" b="1" dirty="0"/>
              <a:t>도매업 비율 높음</a:t>
            </a:r>
            <a:br>
              <a:rPr lang="en-US" altLang="ko-KR" sz="1000" b="1" dirty="0"/>
            </a:br>
            <a:r>
              <a:rPr lang="en-US" altLang="ko-KR" sz="1000" b="1" dirty="0"/>
              <a:t>&gt; </a:t>
            </a:r>
            <a:r>
              <a:rPr lang="ko-KR" altLang="en-US" sz="1000" b="1" dirty="0"/>
              <a:t>고속도로 접근편의성</a:t>
            </a:r>
            <a:br>
              <a:rPr lang="en-US" altLang="ko-KR" sz="1000" b="1" dirty="0"/>
            </a:br>
            <a:r>
              <a:rPr lang="en-US" altLang="ko-KR" sz="1000" b="1" dirty="0"/>
              <a:t>&gt; </a:t>
            </a:r>
            <a:r>
              <a:rPr lang="ko-KR" altLang="en-US" sz="1000" b="1" dirty="0"/>
              <a:t>세금을 많이 냄</a:t>
            </a:r>
            <a:br>
              <a:rPr lang="en-US" altLang="ko-KR" sz="1000" b="1" dirty="0"/>
            </a:br>
            <a:r>
              <a:rPr lang="en-US" altLang="ko-KR" sz="1000" b="1" dirty="0"/>
              <a:t>&gt; </a:t>
            </a:r>
            <a:r>
              <a:rPr lang="ko-KR" altLang="en-US" sz="1000" b="1" dirty="0"/>
              <a:t>주거지가 적음</a:t>
            </a:r>
            <a:br>
              <a:rPr lang="en-US" altLang="ko-KR" sz="1000" b="1" dirty="0"/>
            </a:br>
            <a:r>
              <a:rPr lang="en-US" altLang="ko-KR" sz="1000" b="1" dirty="0"/>
              <a:t>&gt; </a:t>
            </a:r>
            <a:r>
              <a:rPr lang="ko-KR" altLang="en-US" sz="1000" b="1" dirty="0"/>
              <a:t>노동센터가 가까움</a:t>
            </a:r>
            <a:r>
              <a:rPr lang="en-US" altLang="ko-KR" sz="1000" b="1" dirty="0"/>
              <a:t>..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344B609-39AE-47FD-9926-A79C631E85D0}"/>
              </a:ext>
            </a:extLst>
          </p:cNvPr>
          <p:cNvSpPr/>
          <p:nvPr/>
        </p:nvSpPr>
        <p:spPr>
          <a:xfrm>
            <a:off x="8132429" y="5898675"/>
            <a:ext cx="1377331" cy="40011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ko-KR" altLang="en-US" sz="1000" b="1" dirty="0"/>
              <a:t>혹시 산업 단지가 있는 것은 아닐까</a:t>
            </a:r>
            <a:r>
              <a:rPr lang="en-US" altLang="ko-KR" sz="1000" b="1" dirty="0"/>
              <a:t>?</a:t>
            </a:r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6DF49EA6-29B1-4D52-A787-3DDC61FDF633}"/>
              </a:ext>
            </a:extLst>
          </p:cNvPr>
          <p:cNvSpPr/>
          <p:nvPr/>
        </p:nvSpPr>
        <p:spPr>
          <a:xfrm rot="5400000">
            <a:off x="8719494" y="5575180"/>
            <a:ext cx="203200" cy="3657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700859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988600" y="215640"/>
            <a:ext cx="372312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종합 실습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0A093B5-5857-4137-920B-840417E4E2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실제로 산업단지가 있을 것이라고 가정하고</a:t>
            </a:r>
            <a:r>
              <a:rPr lang="en-US" altLang="ko-KR" dirty="0"/>
              <a:t>, </a:t>
            </a:r>
            <a:r>
              <a:rPr lang="ko-KR" altLang="en-US" dirty="0"/>
              <a:t>추가 정보로 추가 분석을 한 결과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범죄율이 높은 곳에서 </a:t>
            </a:r>
            <a:r>
              <a:rPr lang="en-US" altLang="ko-KR" dirty="0" err="1"/>
              <a:t>Nox</a:t>
            </a:r>
            <a:r>
              <a:rPr lang="en-US" altLang="ko-KR" dirty="0"/>
              <a:t>(</a:t>
            </a:r>
            <a:r>
              <a:rPr lang="ko-KR" altLang="en-US" dirty="0"/>
              <a:t>질소산화물</a:t>
            </a:r>
            <a:r>
              <a:rPr lang="en-US" altLang="ko-KR" dirty="0"/>
              <a:t>) </a:t>
            </a:r>
            <a:r>
              <a:rPr lang="ko-KR" altLang="en-US" dirty="0"/>
              <a:t>수치가 높게 나타났음</a:t>
            </a:r>
            <a:endParaRPr lang="en-US" altLang="ko-KR" dirty="0"/>
          </a:p>
          <a:p>
            <a:r>
              <a:rPr lang="ko-KR" altLang="en-US" dirty="0"/>
              <a:t>질소 산화물은 조사 결과</a:t>
            </a:r>
            <a:r>
              <a:rPr lang="en-US" altLang="ko-KR" dirty="0"/>
              <a:t>, </a:t>
            </a:r>
            <a:r>
              <a:rPr lang="ko-KR" altLang="en-US" dirty="0"/>
              <a:t>산업용 보일러</a:t>
            </a:r>
            <a:r>
              <a:rPr lang="en-US" altLang="ko-KR" dirty="0"/>
              <a:t>/</a:t>
            </a:r>
            <a:r>
              <a:rPr lang="ko-KR" altLang="en-US" dirty="0"/>
              <a:t>소각로</a:t>
            </a:r>
            <a:r>
              <a:rPr lang="en-US" altLang="ko-KR" dirty="0"/>
              <a:t>/</a:t>
            </a:r>
            <a:r>
              <a:rPr lang="ko-KR" altLang="en-US" dirty="0"/>
              <a:t>전기로 등에서 발생되는 것을 알 수 있었음</a:t>
            </a: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B1B33971-997A-47B7-A12A-DC76918E703D}"/>
              </a:ext>
            </a:extLst>
          </p:cNvPr>
          <p:cNvSpPr/>
          <p:nvPr/>
        </p:nvSpPr>
        <p:spPr>
          <a:xfrm>
            <a:off x="270720" y="132840"/>
            <a:ext cx="7778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000" b="0" strike="noStrike" spc="-97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탐색적</a:t>
            </a:r>
            <a:r>
              <a:rPr lang="en-US" sz="2000" b="0" strike="noStrike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 </a:t>
            </a:r>
            <a:r>
              <a:rPr lang="en-US" sz="2000" b="0" strike="noStrike" spc="-97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분석</a:t>
            </a:r>
            <a:r>
              <a:rPr lang="en-US" sz="2000" b="0" strike="noStrike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 (2)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439755-764A-48F8-9E73-D368DABFEF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2" t="24466" r="33948" b="5741"/>
          <a:stretch/>
        </p:blipFill>
        <p:spPr>
          <a:xfrm>
            <a:off x="4136420" y="1912972"/>
            <a:ext cx="5575300" cy="47863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0AF3D49-2C34-46EE-A458-766976E285D8}"/>
              </a:ext>
            </a:extLst>
          </p:cNvPr>
          <p:cNvSpPr/>
          <p:nvPr/>
        </p:nvSpPr>
        <p:spPr>
          <a:xfrm>
            <a:off x="5169002" y="4465385"/>
            <a:ext cx="4038498" cy="2082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13EE525-0406-43E1-BF55-E908929D8F4A}"/>
              </a:ext>
            </a:extLst>
          </p:cNvPr>
          <p:cNvSpPr/>
          <p:nvPr/>
        </p:nvSpPr>
        <p:spPr>
          <a:xfrm>
            <a:off x="194280" y="1912972"/>
            <a:ext cx="3742720" cy="478637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86636C84-70F8-459E-A370-75B4DFFEF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20" y="2605088"/>
            <a:ext cx="1774272" cy="1860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39476D6C-68F8-4869-AA2E-FFEA7F455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928" y="2605088"/>
            <a:ext cx="1774272" cy="1860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70022E99-4273-4E0A-AB77-70DD88711B94}"/>
              </a:ext>
            </a:extLst>
          </p:cNvPr>
          <p:cNvSpPr/>
          <p:nvPr/>
        </p:nvSpPr>
        <p:spPr>
          <a:xfrm>
            <a:off x="609600" y="2679700"/>
            <a:ext cx="1358900" cy="1447800"/>
          </a:xfrm>
          <a:custGeom>
            <a:avLst/>
            <a:gdLst>
              <a:gd name="connsiteX0" fmla="*/ 381000 w 1358900"/>
              <a:gd name="connsiteY0" fmla="*/ 50800 h 1447800"/>
              <a:gd name="connsiteX1" fmla="*/ 546100 w 1358900"/>
              <a:gd name="connsiteY1" fmla="*/ 749300 h 1447800"/>
              <a:gd name="connsiteX2" fmla="*/ 901700 w 1358900"/>
              <a:gd name="connsiteY2" fmla="*/ 952500 h 1447800"/>
              <a:gd name="connsiteX3" fmla="*/ 1346200 w 1358900"/>
              <a:gd name="connsiteY3" fmla="*/ 1143000 h 1447800"/>
              <a:gd name="connsiteX4" fmla="*/ 1358900 w 1358900"/>
              <a:gd name="connsiteY4" fmla="*/ 1371600 h 1447800"/>
              <a:gd name="connsiteX5" fmla="*/ 939800 w 1358900"/>
              <a:gd name="connsiteY5" fmla="*/ 1447800 h 1447800"/>
              <a:gd name="connsiteX6" fmla="*/ 419100 w 1358900"/>
              <a:gd name="connsiteY6" fmla="*/ 1384300 h 1447800"/>
              <a:gd name="connsiteX7" fmla="*/ 12700 w 1358900"/>
              <a:gd name="connsiteY7" fmla="*/ 863600 h 1447800"/>
              <a:gd name="connsiteX8" fmla="*/ 0 w 1358900"/>
              <a:gd name="connsiteY8" fmla="*/ 469900 h 1447800"/>
              <a:gd name="connsiteX9" fmla="*/ 25400 w 1358900"/>
              <a:gd name="connsiteY9" fmla="*/ 0 h 1447800"/>
              <a:gd name="connsiteX10" fmla="*/ 381000 w 1358900"/>
              <a:gd name="connsiteY10" fmla="*/ 5080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8900" h="1447800">
                <a:moveTo>
                  <a:pt x="381000" y="50800"/>
                </a:moveTo>
                <a:lnTo>
                  <a:pt x="546100" y="749300"/>
                </a:lnTo>
                <a:lnTo>
                  <a:pt x="901700" y="952500"/>
                </a:lnTo>
                <a:lnTo>
                  <a:pt x="1346200" y="1143000"/>
                </a:lnTo>
                <a:lnTo>
                  <a:pt x="1358900" y="1371600"/>
                </a:lnTo>
                <a:lnTo>
                  <a:pt x="939800" y="1447800"/>
                </a:lnTo>
                <a:lnTo>
                  <a:pt x="419100" y="1384300"/>
                </a:lnTo>
                <a:lnTo>
                  <a:pt x="12700" y="863600"/>
                </a:lnTo>
                <a:lnTo>
                  <a:pt x="0" y="469900"/>
                </a:lnTo>
                <a:lnTo>
                  <a:pt x="25400" y="0"/>
                </a:lnTo>
                <a:lnTo>
                  <a:pt x="381000" y="50800"/>
                </a:ln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5667F9F7-9A10-42D2-8C78-1DF88035C031}"/>
              </a:ext>
            </a:extLst>
          </p:cNvPr>
          <p:cNvSpPr/>
          <p:nvPr/>
        </p:nvSpPr>
        <p:spPr>
          <a:xfrm>
            <a:off x="2336800" y="2946400"/>
            <a:ext cx="1155700" cy="1168400"/>
          </a:xfrm>
          <a:custGeom>
            <a:avLst/>
            <a:gdLst>
              <a:gd name="connsiteX0" fmla="*/ 190500 w 1155700"/>
              <a:gd name="connsiteY0" fmla="*/ 1092200 h 1168400"/>
              <a:gd name="connsiteX1" fmla="*/ 190500 w 1155700"/>
              <a:gd name="connsiteY1" fmla="*/ 673100 h 1168400"/>
              <a:gd name="connsiteX2" fmla="*/ 457200 w 1155700"/>
              <a:gd name="connsiteY2" fmla="*/ 406400 h 1168400"/>
              <a:gd name="connsiteX3" fmla="*/ 1155700 w 1155700"/>
              <a:gd name="connsiteY3" fmla="*/ 406400 h 1168400"/>
              <a:gd name="connsiteX4" fmla="*/ 1155700 w 1155700"/>
              <a:gd name="connsiteY4" fmla="*/ 228600 h 1168400"/>
              <a:gd name="connsiteX5" fmla="*/ 241300 w 1155700"/>
              <a:gd name="connsiteY5" fmla="*/ 127000 h 1168400"/>
              <a:gd name="connsiteX6" fmla="*/ 76200 w 1155700"/>
              <a:gd name="connsiteY6" fmla="*/ 0 h 1168400"/>
              <a:gd name="connsiteX7" fmla="*/ 0 w 1155700"/>
              <a:gd name="connsiteY7" fmla="*/ 419100 h 1168400"/>
              <a:gd name="connsiteX8" fmla="*/ 50800 w 1155700"/>
              <a:gd name="connsiteY8" fmla="*/ 1168400 h 1168400"/>
              <a:gd name="connsiteX9" fmla="*/ 190500 w 1155700"/>
              <a:gd name="connsiteY9" fmla="*/ 1092200 h 116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55700" h="1168400">
                <a:moveTo>
                  <a:pt x="190500" y="1092200"/>
                </a:moveTo>
                <a:lnTo>
                  <a:pt x="190500" y="673100"/>
                </a:lnTo>
                <a:lnTo>
                  <a:pt x="457200" y="406400"/>
                </a:lnTo>
                <a:lnTo>
                  <a:pt x="1155700" y="406400"/>
                </a:lnTo>
                <a:lnTo>
                  <a:pt x="1155700" y="228600"/>
                </a:lnTo>
                <a:lnTo>
                  <a:pt x="241300" y="127000"/>
                </a:lnTo>
                <a:lnTo>
                  <a:pt x="76200" y="0"/>
                </a:lnTo>
                <a:lnTo>
                  <a:pt x="0" y="419100"/>
                </a:lnTo>
                <a:lnTo>
                  <a:pt x="50800" y="1168400"/>
                </a:lnTo>
                <a:lnTo>
                  <a:pt x="190500" y="1092200"/>
                </a:ln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51EE73A-7097-436B-BD19-57D86D8603B1}"/>
              </a:ext>
            </a:extLst>
          </p:cNvPr>
          <p:cNvSpPr/>
          <p:nvPr/>
        </p:nvSpPr>
        <p:spPr>
          <a:xfrm>
            <a:off x="300285" y="4673601"/>
            <a:ext cx="3395415" cy="1838132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b="1" dirty="0"/>
              <a:t>추가 분석을 시도했더니</a:t>
            </a:r>
            <a:r>
              <a:rPr lang="en-US" altLang="ko-KR" sz="1100" b="1" dirty="0"/>
              <a:t>, NOX</a:t>
            </a:r>
            <a:r>
              <a:rPr lang="ko-KR" altLang="en-US" sz="1100" b="1" dirty="0"/>
              <a:t>와 노동지구와 선형관계가 있었음</a:t>
            </a:r>
            <a:endParaRPr lang="en-US" altLang="ko-KR" sz="1100" b="1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b="1" dirty="0"/>
              <a:t>또한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범죄율이 높아질 수록 </a:t>
            </a:r>
            <a:r>
              <a:rPr lang="en-US" altLang="ko-KR" sz="1100" b="1" dirty="0"/>
              <a:t>NOX </a:t>
            </a:r>
            <a:r>
              <a:rPr lang="ko-KR" altLang="en-US" sz="1100" b="1" dirty="0"/>
              <a:t>변수가 높아지는 것을 알 수 있었음</a:t>
            </a:r>
            <a:endParaRPr lang="en-US" altLang="ko-KR" sz="1100" b="1" dirty="0"/>
          </a:p>
          <a:p>
            <a:pPr>
              <a:lnSpc>
                <a:spcPct val="150000"/>
              </a:lnSpc>
            </a:pPr>
            <a:endParaRPr lang="en-US" altLang="ko-KR" sz="1100" b="1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sym typeface="Wingdings" panose="05000000000000000000" pitchFamily="2" charset="2"/>
              </a:rPr>
              <a:t> </a:t>
            </a:r>
            <a:r>
              <a:rPr lang="ko-KR" altLang="en-US" sz="1100" b="1" dirty="0">
                <a:sym typeface="Wingdings" panose="05000000000000000000" pitchFamily="2" charset="2"/>
              </a:rPr>
              <a:t>해당 특정 지역에 질소산화물을 배출하는 </a:t>
            </a:r>
            <a:br>
              <a:rPr lang="en-US" altLang="ko-KR" sz="1100" b="1" dirty="0">
                <a:sym typeface="Wingdings" panose="05000000000000000000" pitchFamily="2" charset="2"/>
              </a:rPr>
            </a:br>
            <a:r>
              <a:rPr lang="en-US" altLang="ko-KR" sz="1100" b="1" dirty="0">
                <a:sym typeface="Wingdings" panose="05000000000000000000" pitchFamily="2" charset="2"/>
              </a:rPr>
              <a:t>    </a:t>
            </a:r>
            <a:r>
              <a:rPr lang="ko-KR" altLang="en-US" sz="1100" b="1" dirty="0">
                <a:sym typeface="Wingdings" panose="05000000000000000000" pitchFamily="2" charset="2"/>
              </a:rPr>
              <a:t>공장단지가 있을 것이다</a:t>
            </a:r>
            <a:r>
              <a:rPr lang="en-US" altLang="ko-KR" sz="1100" b="1" dirty="0">
                <a:sym typeface="Wingdings" panose="05000000000000000000" pitchFamily="2" charset="2"/>
              </a:rPr>
              <a:t>!</a:t>
            </a:r>
            <a:endParaRPr lang="en-US" altLang="ko-KR" sz="11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787AA80-DC66-48A7-A7D6-34C8567B765C}"/>
              </a:ext>
            </a:extLst>
          </p:cNvPr>
          <p:cNvSpPr/>
          <p:nvPr/>
        </p:nvSpPr>
        <p:spPr>
          <a:xfrm>
            <a:off x="648939" y="2099164"/>
            <a:ext cx="29578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[</a:t>
            </a:r>
            <a:r>
              <a:rPr lang="ko-KR" altLang="en-US" sz="1600" b="1" dirty="0"/>
              <a:t>범죄율과 기타 </a:t>
            </a:r>
            <a:r>
              <a:rPr lang="ko-KR" altLang="en-US" sz="1600" b="1" dirty="0" err="1"/>
              <a:t>변수간의</a:t>
            </a:r>
            <a:r>
              <a:rPr lang="ko-KR" altLang="en-US" sz="1600" b="1" dirty="0"/>
              <a:t> 관계</a:t>
            </a:r>
            <a:r>
              <a:rPr lang="en-US" altLang="ko-KR" sz="1600" b="1" dirty="0"/>
              <a:t>]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0509197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988600" y="215640"/>
            <a:ext cx="372312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종합 실습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270720" y="132840"/>
            <a:ext cx="7778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ko-KR" altLang="en-US" sz="2000" b="0" strike="noStrike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탐색적 분석 </a:t>
            </a:r>
            <a:r>
              <a:rPr lang="en-US" altLang="ko-KR" sz="2000" b="0" strike="noStrike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(3)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0A093B5-5857-4137-920B-840417E4E2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앞에서 확인한 결과에서 특정 지역에 산업단지가 있을 것이라고 가설을 세움</a:t>
            </a:r>
            <a:endParaRPr lang="en-US" altLang="ko-KR" dirty="0"/>
          </a:p>
          <a:p>
            <a:r>
              <a:rPr lang="ko-KR" altLang="en-US" dirty="0"/>
              <a:t>이에 따라</a:t>
            </a:r>
            <a:r>
              <a:rPr lang="en-US" altLang="ko-KR" dirty="0"/>
              <a:t>, </a:t>
            </a:r>
            <a:r>
              <a:rPr lang="ko-KR" altLang="en-US" dirty="0"/>
              <a:t>해당 권역의 지도를 그려보면 아래와 같을 것으로 예상됨</a:t>
            </a:r>
            <a:endParaRPr lang="en-US" altLang="ko-KR" dirty="0"/>
          </a:p>
          <a:p>
            <a:r>
              <a:rPr lang="ko-KR" altLang="en-US" dirty="0"/>
              <a:t>해당 지역을 구분하는 가장 큰 변수인 범죄율과 집 값의 상관관계를 파악한 결과</a:t>
            </a:r>
            <a:r>
              <a:rPr lang="en-US" altLang="ko-KR" dirty="0"/>
              <a:t>, </a:t>
            </a:r>
            <a:r>
              <a:rPr lang="ko-KR" altLang="en-US" dirty="0"/>
              <a:t>범죄율이 높을 수록 집 값이 낮은 것을 알 수 있었으며</a:t>
            </a:r>
            <a:r>
              <a:rPr lang="en-US" altLang="ko-KR" dirty="0"/>
              <a:t>, </a:t>
            </a:r>
            <a:r>
              <a:rPr lang="ko-KR" altLang="en-US" dirty="0"/>
              <a:t>집 값으로 산업단지와</a:t>
            </a:r>
            <a:r>
              <a:rPr lang="en-US" altLang="ko-KR" dirty="0"/>
              <a:t> </a:t>
            </a:r>
            <a:r>
              <a:rPr lang="ko-KR" altLang="en-US" dirty="0"/>
              <a:t>일반 거주지를 구분할 수 있는 모델링을 세우는 것이 </a:t>
            </a:r>
            <a:r>
              <a:rPr lang="ko-KR" altLang="en-US" dirty="0" err="1"/>
              <a:t>필요해보임</a:t>
            </a:r>
            <a:endParaRPr lang="en-US" altLang="ko-KR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0E4ED16-E0BF-4544-9076-F1AF2AC68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597" y="2334129"/>
            <a:ext cx="2340316" cy="2484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8D7931D9-E80D-4562-8057-3FF7ABD226C7}"/>
              </a:ext>
            </a:extLst>
          </p:cNvPr>
          <p:cNvSpPr/>
          <p:nvPr/>
        </p:nvSpPr>
        <p:spPr>
          <a:xfrm>
            <a:off x="1390189" y="4653702"/>
            <a:ext cx="2346468" cy="822305"/>
          </a:xfrm>
          <a:prstGeom prst="ellipse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tx1"/>
                </a:solidFill>
              </a:rPr>
              <a:t>도매</a:t>
            </a:r>
            <a:r>
              <a:rPr lang="en-US" altLang="ko-KR" sz="1600" b="1" dirty="0">
                <a:solidFill>
                  <a:schemeClr val="tx1"/>
                </a:solidFill>
              </a:rPr>
              <a:t>/</a:t>
            </a:r>
            <a:r>
              <a:rPr lang="ko-KR" altLang="en-US" sz="1600" b="1" dirty="0">
                <a:solidFill>
                  <a:schemeClr val="tx1"/>
                </a:solidFill>
              </a:rPr>
              <a:t>상업단지 근처 주거지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1DD321F-CA19-4B32-8752-1EC82CEFA4B6}"/>
              </a:ext>
            </a:extLst>
          </p:cNvPr>
          <p:cNvSpPr/>
          <p:nvPr/>
        </p:nvSpPr>
        <p:spPr>
          <a:xfrm>
            <a:off x="270720" y="5806924"/>
            <a:ext cx="2284876" cy="822305"/>
          </a:xfrm>
          <a:prstGeom prst="ellipse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tx1"/>
                </a:solidFill>
              </a:rPr>
              <a:t>일반 </a:t>
            </a:r>
            <a:r>
              <a:rPr lang="ko-KR" altLang="en-US" sz="1600" b="1">
                <a:solidFill>
                  <a:schemeClr val="tx1"/>
                </a:solidFill>
              </a:rPr>
              <a:t>시민 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r>
              <a:rPr lang="ko-KR" altLang="en-US" sz="1600" b="1" dirty="0">
                <a:solidFill>
                  <a:schemeClr val="tx1"/>
                </a:solidFill>
              </a:rPr>
              <a:t>거주지  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BE4EA7A4-3788-4C90-9F15-5612DA29C3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424" b="67356"/>
          <a:stretch/>
        </p:blipFill>
        <p:spPr>
          <a:xfrm>
            <a:off x="868324" y="2516358"/>
            <a:ext cx="2688061" cy="1219972"/>
          </a:xfrm>
          <a:prstGeom prst="rect">
            <a:avLst/>
          </a:prstGeom>
        </p:spPr>
      </p:pic>
      <p:pic>
        <p:nvPicPr>
          <p:cNvPr id="16" name="그림 15" descr="하늘, 건물, 산, 실외이(가) 표시된 사진&#10;&#10;자동 생성된 설명">
            <a:extLst>
              <a:ext uri="{FF2B5EF4-FFF2-40B4-BE49-F238E27FC236}">
                <a16:creationId xmlns:a16="http://schemas.microsoft.com/office/drawing/2014/main" id="{B1662031-AEC9-4B24-B6CB-F341B8F597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029" y="2946244"/>
            <a:ext cx="2014770" cy="13999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" name="그림 18" descr="시계, 개체이(가) 표시된 사진&#10;&#10;자동 생성된 설명">
            <a:extLst>
              <a:ext uri="{FF2B5EF4-FFF2-40B4-BE49-F238E27FC236}">
                <a16:creationId xmlns:a16="http://schemas.microsoft.com/office/drawing/2014/main" id="{6BAF6AA5-13C6-474A-BEB1-8248E8CF34A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6" t="54444" r="76889" b="30445"/>
          <a:stretch/>
        </p:blipFill>
        <p:spPr>
          <a:xfrm>
            <a:off x="1597976" y="3796192"/>
            <a:ext cx="1264920" cy="1036320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B7C282C4-9DBD-4D2E-9F87-49F111191E03}"/>
              </a:ext>
            </a:extLst>
          </p:cNvPr>
          <p:cNvSpPr/>
          <p:nvPr/>
        </p:nvSpPr>
        <p:spPr>
          <a:xfrm>
            <a:off x="2725490" y="4190303"/>
            <a:ext cx="2346468" cy="476071"/>
          </a:xfrm>
          <a:prstGeom prst="ellipse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tx1"/>
                </a:solidFill>
              </a:rPr>
              <a:t>도매</a:t>
            </a:r>
            <a:r>
              <a:rPr lang="en-US" altLang="ko-KR" sz="1600" b="1" dirty="0">
                <a:solidFill>
                  <a:schemeClr val="tx1"/>
                </a:solidFill>
              </a:rPr>
              <a:t>/</a:t>
            </a:r>
            <a:r>
              <a:rPr lang="ko-KR" altLang="en-US" sz="1600" b="1" dirty="0">
                <a:solidFill>
                  <a:schemeClr val="tx1"/>
                </a:solidFill>
              </a:rPr>
              <a:t>상업단지 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2A24B3D-104D-4A6D-8333-2D49BC582F67}"/>
              </a:ext>
            </a:extLst>
          </p:cNvPr>
          <p:cNvSpPr/>
          <p:nvPr/>
        </p:nvSpPr>
        <p:spPr>
          <a:xfrm>
            <a:off x="1020724" y="3476359"/>
            <a:ext cx="2346468" cy="476071"/>
          </a:xfrm>
          <a:prstGeom prst="ellipse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tx1"/>
                </a:solidFill>
              </a:rPr>
              <a:t>고속도로</a:t>
            </a:r>
          </a:p>
        </p:txBody>
      </p:sp>
      <p:pic>
        <p:nvPicPr>
          <p:cNvPr id="22" name="그림 21" descr="시계, 개체이(가) 표시된 사진&#10;&#10;자동 생성된 설명">
            <a:extLst>
              <a:ext uri="{FF2B5EF4-FFF2-40B4-BE49-F238E27FC236}">
                <a16:creationId xmlns:a16="http://schemas.microsoft.com/office/drawing/2014/main" id="{3A2349B1-3AFB-4B7B-958D-54243845F48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66" t="54444" r="76889" b="30445"/>
          <a:stretch/>
        </p:blipFill>
        <p:spPr>
          <a:xfrm>
            <a:off x="658428" y="5158531"/>
            <a:ext cx="1003697" cy="82230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02A47B9-F3A6-4759-ABC6-6AEF1589950E}"/>
              </a:ext>
            </a:extLst>
          </p:cNvPr>
          <p:cNvSpPr/>
          <p:nvPr/>
        </p:nvSpPr>
        <p:spPr>
          <a:xfrm>
            <a:off x="5161486" y="2164852"/>
            <a:ext cx="4358814" cy="4464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32F2DFD-EEAB-4A76-A5A5-1D80208D34A2}"/>
              </a:ext>
            </a:extLst>
          </p:cNvPr>
          <p:cNvSpPr/>
          <p:nvPr/>
        </p:nvSpPr>
        <p:spPr>
          <a:xfrm>
            <a:off x="528457" y="2164852"/>
            <a:ext cx="4358814" cy="4464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760C18F-A7E2-4450-ACAF-2B52F0572BBB}"/>
              </a:ext>
            </a:extLst>
          </p:cNvPr>
          <p:cNvSpPr/>
          <p:nvPr/>
        </p:nvSpPr>
        <p:spPr>
          <a:xfrm>
            <a:off x="1251943" y="1981972"/>
            <a:ext cx="2957861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/>
              <a:t>[BOSTON </a:t>
            </a:r>
            <a:r>
              <a:rPr lang="ko-KR" altLang="en-US" sz="1600" b="1" dirty="0"/>
              <a:t>도식화</a:t>
            </a:r>
            <a:r>
              <a:rPr lang="en-US" altLang="ko-KR" sz="1600" b="1" dirty="0"/>
              <a:t>]</a:t>
            </a:r>
            <a:endParaRPr lang="ko-KR" altLang="en-US" sz="16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72B00D0-429D-4312-94BF-46A8F9720898}"/>
              </a:ext>
            </a:extLst>
          </p:cNvPr>
          <p:cNvSpPr/>
          <p:nvPr/>
        </p:nvSpPr>
        <p:spPr>
          <a:xfrm>
            <a:off x="5836376" y="1981972"/>
            <a:ext cx="2957861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/>
              <a:t>[</a:t>
            </a:r>
            <a:r>
              <a:rPr lang="ko-KR" altLang="en-US" sz="1600" b="1" dirty="0"/>
              <a:t>범죄율과 집 값의 관계</a:t>
            </a:r>
            <a:r>
              <a:rPr lang="en-US" altLang="ko-KR" sz="1600" b="1" dirty="0"/>
              <a:t>]</a:t>
            </a:r>
            <a:endParaRPr lang="ko-KR" altLang="en-US" sz="1600" b="1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18B9A3D-419A-408D-B9AF-B0946BA62FA6}"/>
              </a:ext>
            </a:extLst>
          </p:cNvPr>
          <p:cNvSpPr/>
          <p:nvPr/>
        </p:nvSpPr>
        <p:spPr>
          <a:xfrm>
            <a:off x="5289305" y="4832512"/>
            <a:ext cx="4130491" cy="169001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B3ECAA2-9AA4-4044-BE0B-9A0F63618E43}"/>
              </a:ext>
            </a:extLst>
          </p:cNvPr>
          <p:cNvSpPr/>
          <p:nvPr/>
        </p:nvSpPr>
        <p:spPr>
          <a:xfrm>
            <a:off x="5395312" y="4988186"/>
            <a:ext cx="3887326" cy="1442831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/>
              <a:t>범죄율이 높은 곳에서 집 값이 하락하는 그래프를 확인 할 수 있음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ym typeface="Wingdings" panose="05000000000000000000" pitchFamily="2" charset="2"/>
              </a:rPr>
              <a:t> </a:t>
            </a:r>
            <a:r>
              <a:rPr lang="ko-KR" altLang="en-US" sz="1200" b="1" dirty="0">
                <a:sym typeface="Wingdings" panose="05000000000000000000" pitchFamily="2" charset="2"/>
              </a:rPr>
              <a:t>범죄율이 높은 공장 단지라고 예측되는 곳의 집 값이 </a:t>
            </a:r>
            <a:br>
              <a:rPr lang="en-US" altLang="ko-KR" sz="1200" b="1" dirty="0">
                <a:sym typeface="Wingdings" panose="05000000000000000000" pitchFamily="2" charset="2"/>
              </a:rPr>
            </a:br>
            <a:r>
              <a:rPr lang="en-US" altLang="ko-KR" sz="1200" b="1" dirty="0">
                <a:sym typeface="Wingdings" panose="05000000000000000000" pitchFamily="2" charset="2"/>
              </a:rPr>
              <a:t>     </a:t>
            </a:r>
            <a:r>
              <a:rPr lang="ko-KR" altLang="en-US" sz="1200" b="1" dirty="0">
                <a:sym typeface="Wingdings" panose="05000000000000000000" pitchFamily="2" charset="2"/>
              </a:rPr>
              <a:t>상대적으로 낮음</a:t>
            </a:r>
            <a:br>
              <a:rPr lang="en-US" altLang="ko-KR" sz="1200" b="1" dirty="0">
                <a:sym typeface="Wingdings" panose="05000000000000000000" pitchFamily="2" charset="2"/>
              </a:rPr>
            </a:br>
            <a:r>
              <a:rPr lang="en-US" altLang="ko-KR" sz="1200" b="1" dirty="0">
                <a:sym typeface="Wingdings" panose="05000000000000000000" pitchFamily="2" charset="2"/>
              </a:rPr>
              <a:t> </a:t>
            </a:r>
            <a:r>
              <a:rPr lang="ko-KR" altLang="en-US" sz="1200" b="1" dirty="0">
                <a:sym typeface="Wingdings" panose="05000000000000000000" pitchFamily="2" charset="2"/>
              </a:rPr>
              <a:t>집 값으로 주거지를 예측하는 모델링 설계 필요 </a:t>
            </a:r>
            <a:endParaRPr lang="en-US" altLang="ko-KR" sz="1200" b="1" dirty="0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874EC8A6-1716-4042-A6B5-22C662321B27}"/>
              </a:ext>
            </a:extLst>
          </p:cNvPr>
          <p:cNvSpPr/>
          <p:nvPr/>
        </p:nvSpPr>
        <p:spPr>
          <a:xfrm>
            <a:off x="6559481" y="2472240"/>
            <a:ext cx="1681708" cy="2008320"/>
          </a:xfrm>
          <a:custGeom>
            <a:avLst/>
            <a:gdLst>
              <a:gd name="connsiteX0" fmla="*/ 381000 w 1358900"/>
              <a:gd name="connsiteY0" fmla="*/ 50800 h 1447800"/>
              <a:gd name="connsiteX1" fmla="*/ 546100 w 1358900"/>
              <a:gd name="connsiteY1" fmla="*/ 749300 h 1447800"/>
              <a:gd name="connsiteX2" fmla="*/ 901700 w 1358900"/>
              <a:gd name="connsiteY2" fmla="*/ 952500 h 1447800"/>
              <a:gd name="connsiteX3" fmla="*/ 1346200 w 1358900"/>
              <a:gd name="connsiteY3" fmla="*/ 1143000 h 1447800"/>
              <a:gd name="connsiteX4" fmla="*/ 1358900 w 1358900"/>
              <a:gd name="connsiteY4" fmla="*/ 1371600 h 1447800"/>
              <a:gd name="connsiteX5" fmla="*/ 939800 w 1358900"/>
              <a:gd name="connsiteY5" fmla="*/ 1447800 h 1447800"/>
              <a:gd name="connsiteX6" fmla="*/ 419100 w 1358900"/>
              <a:gd name="connsiteY6" fmla="*/ 1384300 h 1447800"/>
              <a:gd name="connsiteX7" fmla="*/ 12700 w 1358900"/>
              <a:gd name="connsiteY7" fmla="*/ 863600 h 1447800"/>
              <a:gd name="connsiteX8" fmla="*/ 0 w 1358900"/>
              <a:gd name="connsiteY8" fmla="*/ 469900 h 1447800"/>
              <a:gd name="connsiteX9" fmla="*/ 25400 w 1358900"/>
              <a:gd name="connsiteY9" fmla="*/ 0 h 1447800"/>
              <a:gd name="connsiteX10" fmla="*/ 381000 w 1358900"/>
              <a:gd name="connsiteY10" fmla="*/ 5080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8900" h="1447800">
                <a:moveTo>
                  <a:pt x="381000" y="50800"/>
                </a:moveTo>
                <a:lnTo>
                  <a:pt x="546100" y="749300"/>
                </a:lnTo>
                <a:lnTo>
                  <a:pt x="901700" y="952500"/>
                </a:lnTo>
                <a:lnTo>
                  <a:pt x="1346200" y="1143000"/>
                </a:lnTo>
                <a:lnTo>
                  <a:pt x="1358900" y="1371600"/>
                </a:lnTo>
                <a:lnTo>
                  <a:pt x="939800" y="1447800"/>
                </a:lnTo>
                <a:lnTo>
                  <a:pt x="419100" y="1384300"/>
                </a:lnTo>
                <a:lnTo>
                  <a:pt x="12700" y="863600"/>
                </a:lnTo>
                <a:lnTo>
                  <a:pt x="0" y="469900"/>
                </a:lnTo>
                <a:lnTo>
                  <a:pt x="25400" y="0"/>
                </a:lnTo>
                <a:lnTo>
                  <a:pt x="381000" y="50800"/>
                </a:ln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8092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40B7E7-4910-4C52-AA26-E144EBFB42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0849" y="763526"/>
            <a:ext cx="9236597" cy="914400"/>
          </a:xfrm>
        </p:spPr>
        <p:txBody>
          <a:bodyPr/>
          <a:lstStyle/>
          <a:p>
            <a:r>
              <a:rPr lang="ko-KR" altLang="en-US" dirty="0"/>
              <a:t>공장 지역과 비공장지역의 가격 평균은 통계적으로 차이가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4D13493C-53AB-4A15-97A3-AD46E5C05BD0}"/>
              </a:ext>
            </a:extLst>
          </p:cNvPr>
          <p:cNvSpPr/>
          <p:nvPr/>
        </p:nvSpPr>
        <p:spPr>
          <a:xfrm>
            <a:off x="5988600" y="215640"/>
            <a:ext cx="372312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종합 실습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0036FA84-FBF8-4114-AA47-13FC32F5A556}"/>
              </a:ext>
            </a:extLst>
          </p:cNvPr>
          <p:cNvSpPr/>
          <p:nvPr/>
        </p:nvSpPr>
        <p:spPr>
          <a:xfrm>
            <a:off x="270720" y="132840"/>
            <a:ext cx="7778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APPENDIX. </a:t>
            </a:r>
            <a:r>
              <a:rPr lang="ko-KR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공장 변수 생성 및 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T-test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66B49B-EE08-4802-80C9-1A63CD1E9F0A}"/>
              </a:ext>
            </a:extLst>
          </p:cNvPr>
          <p:cNvSpPr/>
          <p:nvPr/>
        </p:nvSpPr>
        <p:spPr>
          <a:xfrm>
            <a:off x="270720" y="1951492"/>
            <a:ext cx="9236597" cy="155370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A6A7A16-BE6C-4EC4-A45C-B8CE6DBB09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20" t="52827" r="7973" b="35511"/>
          <a:stretch/>
        </p:blipFill>
        <p:spPr>
          <a:xfrm>
            <a:off x="450849" y="2501192"/>
            <a:ext cx="5197034" cy="79974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4D70E5-127A-4E3C-9AAC-45211BF3F3B8}"/>
              </a:ext>
            </a:extLst>
          </p:cNvPr>
          <p:cNvSpPr/>
          <p:nvPr/>
        </p:nvSpPr>
        <p:spPr>
          <a:xfrm>
            <a:off x="270720" y="3601732"/>
            <a:ext cx="9236597" cy="2819387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14456AC-F5B2-406B-8067-2E123206CD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89" t="60076" r="8167" b="29848"/>
          <a:stretch/>
        </p:blipFill>
        <p:spPr>
          <a:xfrm>
            <a:off x="442037" y="5620261"/>
            <a:ext cx="5205846" cy="69101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4A3D76C-0D3D-4A1E-924D-F0BC7EC57E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89" t="37424" r="8167" b="39920"/>
          <a:stretch/>
        </p:blipFill>
        <p:spPr>
          <a:xfrm>
            <a:off x="442037" y="3970020"/>
            <a:ext cx="5205846" cy="155370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3A9CDA0-256C-42F2-999F-14686B7E1030}"/>
              </a:ext>
            </a:extLst>
          </p:cNvPr>
          <p:cNvSpPr/>
          <p:nvPr/>
        </p:nvSpPr>
        <p:spPr>
          <a:xfrm>
            <a:off x="450849" y="2066106"/>
            <a:ext cx="29578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[FACTORY </a:t>
            </a:r>
            <a:r>
              <a:rPr lang="ko-KR" altLang="en-US" sz="1600" b="1" dirty="0"/>
              <a:t>변수 생성</a:t>
            </a:r>
            <a:r>
              <a:rPr lang="en-US" altLang="ko-KR" sz="1600" b="1" dirty="0"/>
              <a:t>]</a:t>
            </a:r>
            <a:endParaRPr lang="ko-KR" altLang="en-US" sz="16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4C6BB6A-792C-4E1A-B645-BBA9F0CD3BD3}"/>
              </a:ext>
            </a:extLst>
          </p:cNvPr>
          <p:cNvSpPr/>
          <p:nvPr/>
        </p:nvSpPr>
        <p:spPr>
          <a:xfrm>
            <a:off x="450849" y="3609489"/>
            <a:ext cx="55377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[FACTORY </a:t>
            </a:r>
            <a:r>
              <a:rPr lang="ko-KR" altLang="en-US" sz="1600" b="1" dirty="0"/>
              <a:t>지역과 비 지역간 주택 가격 차이 </a:t>
            </a:r>
            <a:r>
              <a:rPr lang="en-US" altLang="ko-KR" sz="1600" b="1" dirty="0"/>
              <a:t>T-Test </a:t>
            </a:r>
            <a:r>
              <a:rPr lang="ko-KR" altLang="en-US" sz="1600" b="1" dirty="0"/>
              <a:t>검정</a:t>
            </a:r>
            <a:r>
              <a:rPr lang="en-US" altLang="ko-KR" sz="1600" b="1" dirty="0"/>
              <a:t>]</a:t>
            </a:r>
            <a:endParaRPr lang="ko-KR" altLang="en-US" sz="16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7F4607B-96A2-4F22-9771-EC2AC453F897}"/>
              </a:ext>
            </a:extLst>
          </p:cNvPr>
          <p:cNvSpPr/>
          <p:nvPr/>
        </p:nvSpPr>
        <p:spPr>
          <a:xfrm>
            <a:off x="5647883" y="2566349"/>
            <a:ext cx="3762335" cy="858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/>
              <a:t>앞에서 </a:t>
            </a:r>
            <a:r>
              <a:rPr lang="en-US" altLang="ko-KR" sz="1200" dirty="0"/>
              <a:t>FACTORY</a:t>
            </a:r>
            <a:r>
              <a:rPr lang="ko-KR" altLang="en-US" sz="1200" dirty="0"/>
              <a:t>로 유추되는 집단을 묶어서 </a:t>
            </a:r>
            <a:br>
              <a:rPr lang="en-US" altLang="ko-KR" sz="1200" dirty="0"/>
            </a:br>
            <a:r>
              <a:rPr lang="en-US" altLang="ko-KR" sz="1200" dirty="0"/>
              <a:t>1: </a:t>
            </a:r>
            <a:r>
              <a:rPr lang="ko-KR" altLang="en-US" sz="1200" dirty="0"/>
              <a:t>공장지역</a:t>
            </a:r>
            <a:r>
              <a:rPr lang="en-US" altLang="ko-KR" sz="1200" dirty="0"/>
              <a:t>, 0: </a:t>
            </a:r>
            <a:r>
              <a:rPr lang="ko-KR" altLang="en-US" sz="1200" dirty="0"/>
              <a:t>비 공장지역으로 묶음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05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A135D38-2DAB-46C4-95B5-0318B8F3C546}"/>
              </a:ext>
            </a:extLst>
          </p:cNvPr>
          <p:cNvSpPr/>
          <p:nvPr/>
        </p:nvSpPr>
        <p:spPr>
          <a:xfrm>
            <a:off x="5647883" y="4109461"/>
            <a:ext cx="3762335" cy="2175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/>
              <a:t>1: </a:t>
            </a:r>
            <a:r>
              <a:rPr lang="ko-KR" altLang="en-US" sz="1200" dirty="0"/>
              <a:t>공장지역</a:t>
            </a:r>
            <a:r>
              <a:rPr lang="en-US" altLang="ko-KR" sz="1200" dirty="0"/>
              <a:t>, 0: </a:t>
            </a:r>
            <a:r>
              <a:rPr lang="ko-KR" altLang="en-US" sz="1200" dirty="0"/>
              <a:t>비 공장지역의 주택 가격 차이를 알아보고자 두 지역의 주택 가격 평균으로 </a:t>
            </a:r>
            <a:r>
              <a:rPr lang="en-US" altLang="ko-KR" sz="1200" dirty="0"/>
              <a:t>two sample T-test </a:t>
            </a:r>
            <a:r>
              <a:rPr lang="ko-KR" altLang="en-US" sz="1200" dirty="0"/>
              <a:t>돌린 결과</a:t>
            </a:r>
            <a:r>
              <a:rPr lang="en-US" altLang="ko-KR" sz="1200" dirty="0"/>
              <a:t>, </a:t>
            </a:r>
            <a:r>
              <a:rPr lang="ko-KR" altLang="en-US" sz="1200" dirty="0"/>
              <a:t>유의함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T</a:t>
            </a:r>
            <a:r>
              <a:rPr lang="ko-KR" altLang="en-US" sz="1400" b="1" dirty="0"/>
              <a:t>값 </a:t>
            </a:r>
            <a:r>
              <a:rPr lang="en-US" altLang="ko-KR" sz="1400" b="1" dirty="0"/>
              <a:t>: 9.690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P-value : 0.000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b="1" dirty="0"/>
              <a:t>비공장지역 주택가격 </a:t>
            </a:r>
            <a:r>
              <a:rPr lang="en-US" altLang="ko-KR" sz="1100" b="1" dirty="0"/>
              <a:t>$24,695/ </a:t>
            </a:r>
            <a:r>
              <a:rPr lang="ko-KR" altLang="en-US" sz="1100" b="1" dirty="0"/>
              <a:t>공장지역 </a:t>
            </a:r>
            <a:r>
              <a:rPr lang="en-US" altLang="ko-KR" sz="1100" b="1" dirty="0"/>
              <a:t>$16,403 </a:t>
            </a:r>
            <a:r>
              <a:rPr lang="en-US" altLang="ko-KR" sz="1100" dirty="0"/>
              <a:t>(</a:t>
            </a:r>
            <a:r>
              <a:rPr lang="ko-KR" altLang="en-US" sz="1100" dirty="0"/>
              <a:t>평균</a:t>
            </a:r>
            <a:r>
              <a:rPr lang="en-US" altLang="ko-KR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05757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12748</TotalTime>
  <Words>1210</Words>
  <Application>Microsoft Office PowerPoint</Application>
  <PresentationFormat>A4 용지(210x297mm)</PresentationFormat>
  <Paragraphs>228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23" baseType="lpstr">
      <vt:lpstr>HY견고딕</vt:lpstr>
      <vt:lpstr>Noto Sans CJK SC Regular</vt:lpstr>
      <vt:lpstr>Yu Gothic Medium</vt:lpstr>
      <vt:lpstr>나눔고딕</vt:lpstr>
      <vt:lpstr>맑은 고딕</vt:lpstr>
      <vt:lpstr>Arial</vt:lpstr>
      <vt:lpstr>Symbol</vt:lpstr>
      <vt:lpstr>Times New Roman</vt:lpstr>
      <vt:lpstr>Wingdings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성윤 김</dc:creator>
  <dc:description/>
  <cp:lastModifiedBy>LEE SEWON</cp:lastModifiedBy>
  <cp:revision>884</cp:revision>
  <dcterms:created xsi:type="dcterms:W3CDTF">2018-11-28T05:51:33Z</dcterms:created>
  <dcterms:modified xsi:type="dcterms:W3CDTF">2019-07-19T05:32:23Z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A4 용지(210x297mm)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