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71" r:id="rId6"/>
    <p:sldId id="272" r:id="rId7"/>
    <p:sldId id="259" r:id="rId8"/>
    <p:sldId id="264" r:id="rId9"/>
    <p:sldId id="265" r:id="rId10"/>
    <p:sldId id="266" r:id="rId11"/>
    <p:sldId id="268" r:id="rId12"/>
    <p:sldId id="274" r:id="rId13"/>
    <p:sldId id="261" r:id="rId14"/>
    <p:sldId id="263" r:id="rId15"/>
  </p:sldIdLst>
  <p:sldSz cx="9906000" cy="6858000" type="A4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114" userDrawn="1">
          <p15:clr>
            <a:srgbClr val="A4A3A4"/>
          </p15:clr>
        </p15:guide>
        <p15:guide id="3" pos="1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EWON" initials="LS" lastIdx="4" clrIdx="0">
    <p:extLst>
      <p:ext uri="{19B8F6BF-5375-455C-9EA6-DF929625EA0E}">
        <p15:presenceInfo xmlns:p15="http://schemas.microsoft.com/office/powerpoint/2012/main" userId="77985c6a9137c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3F3FD"/>
    <a:srgbClr val="D5EFFE"/>
    <a:srgbClr val="B2E2F8"/>
    <a:srgbClr val="61AEDA"/>
    <a:srgbClr val="1887B5"/>
    <a:srgbClr val="006FAC"/>
    <a:srgbClr val="005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83" autoAdjust="0"/>
    <p:restoredTop sz="94987" autoAdjust="0"/>
  </p:normalViewPr>
  <p:slideViewPr>
    <p:cSldViewPr snapToGrid="0" showGuides="1">
      <p:cViewPr>
        <p:scale>
          <a:sx n="66" d="100"/>
          <a:sy n="66" d="100"/>
        </p:scale>
        <p:origin x="355" y="322"/>
      </p:cViewPr>
      <p:guideLst>
        <p:guide pos="6114"/>
        <p:guide pos="14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won%20Lee\Desktop\POSCO_&#48709;&#45936;&#51060;&#53552;%20AI\1.%20&#44284;&#51228;\1.%20&#51333;&#54633;&#49892;&#49845;%20&#44284;&#51228;\&#49352;%20&#54260;&#45908;\&#54252;&#49828;&#53076;-&#51333;&#54633;&#49892;&#49845;-&#54645;&#49900;&#51064;&#51088;%20&#51221;&#47532;%20_B&#48152;%20&#51060;&#49464;&#5089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Sheet1!$C$11:$C$12</c:f>
              <c:strCache>
                <c:ptCount val="2"/>
                <c:pt idx="0">
                  <c:v>ROLLING_TEMP_T5</c:v>
                </c:pt>
                <c:pt idx="1">
                  <c:v>FUR_EXTEMP</c:v>
                </c:pt>
              </c:strCache>
            </c:strRef>
          </c:cat>
          <c:val>
            <c:numRef>
              <c:f>Sheet1!$D$11:$D$12</c:f>
              <c:numCache>
                <c:formatCode>General</c:formatCode>
                <c:ptCount val="2"/>
                <c:pt idx="0">
                  <c:v>65.900000000000006</c:v>
                </c:pt>
                <c:pt idx="1">
                  <c:v>17.7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52-4FB3-989B-A10F7E767F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3785136"/>
        <c:axId val="433786416"/>
      </c:barChart>
      <c:catAx>
        <c:axId val="43378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786416"/>
        <c:crosses val="autoZero"/>
        <c:auto val="1"/>
        <c:lblAlgn val="ctr"/>
        <c:lblOffset val="100"/>
        <c:noMultiLvlLbl val="0"/>
      </c:catAx>
      <c:valAx>
        <c:axId val="433786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785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E34D2-24A9-42EA-89DA-4E879BFA530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B6E93-BA4D-468F-8DEA-F66C1A017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26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B6E93-BA4D-468F-8DEA-F66C1A0177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2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B6E93-BA4D-468F-8DEA-F66C1A0177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8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  <p:pic>
        <p:nvPicPr>
          <p:cNvPr id="40" name="그림 39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00F02-2ACF-4EDA-8962-64AA654BB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9236597" cy="914400"/>
          </a:xfr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pic>
        <p:nvPicPr>
          <p:cNvPr id="82" name="그림 81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  <p:pic>
        <p:nvPicPr>
          <p:cNvPr id="83" name="그림 82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/>
          <p:cNvPicPr/>
          <p:nvPr/>
        </p:nvPicPr>
        <p:blipFill>
          <a:blip r:embed="rId14"/>
          <a:stretch/>
        </p:blipFill>
        <p:spPr>
          <a:xfrm>
            <a:off x="0" y="0"/>
            <a:ext cx="9905760" cy="6857640"/>
          </a:xfrm>
          <a:prstGeom prst="rect">
            <a:avLst/>
          </a:prstGeom>
          <a:ln>
            <a:noFill/>
          </a:ln>
        </p:spPr>
      </p:pic>
      <p:sp>
        <p:nvSpPr>
          <p:cNvPr id="8" name="Line 1"/>
          <p:cNvSpPr/>
          <p:nvPr/>
        </p:nvSpPr>
        <p:spPr>
          <a:xfrm>
            <a:off x="144360" y="620640"/>
            <a:ext cx="9539280" cy="1440"/>
          </a:xfrm>
          <a:prstGeom prst="line">
            <a:avLst/>
          </a:prstGeom>
          <a:ln w="2556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4011480" y="6585120"/>
            <a:ext cx="1882440" cy="228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8E7225D7-C0EE-4D00-B4CA-B264E82E55BE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그림 10"/>
          <p:cNvPicPr/>
          <p:nvPr/>
        </p:nvPicPr>
        <p:blipFill>
          <a:blip r:embed="rId15"/>
          <a:stretch/>
        </p:blipFill>
        <p:spPr>
          <a:xfrm>
            <a:off x="9225000" y="6700680"/>
            <a:ext cx="655200" cy="12672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6"/>
          <a:srcRect t="9867"/>
          <a:stretch/>
        </p:blipFill>
        <p:spPr>
          <a:xfrm>
            <a:off x="-15480" y="0"/>
            <a:ext cx="9920880" cy="685764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"/>
          <p:cNvPicPr/>
          <p:nvPr/>
        </p:nvPicPr>
        <p:blipFill>
          <a:blip r:embed="rId14"/>
          <a:stretch/>
        </p:blipFill>
        <p:spPr>
          <a:xfrm>
            <a:off x="0" y="0"/>
            <a:ext cx="9905760" cy="685764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144360" y="620640"/>
            <a:ext cx="9539280" cy="1440"/>
          </a:xfrm>
          <a:prstGeom prst="line">
            <a:avLst/>
          </a:prstGeom>
          <a:ln w="2556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4011480" y="6585120"/>
            <a:ext cx="1882440" cy="228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CB953085-D470-4F85-9F0A-3D1523924469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그림 10"/>
          <p:cNvPicPr/>
          <p:nvPr/>
        </p:nvPicPr>
        <p:blipFill>
          <a:blip r:embed="rId15"/>
          <a:stretch/>
        </p:blipFill>
        <p:spPr>
          <a:xfrm>
            <a:off x="9225000" y="6700680"/>
            <a:ext cx="655200" cy="1267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Click to edit the outline text format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Second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Third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Fourth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Fifth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Sixth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93600" indent="-9324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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Seventh Outline Level마스터 텍스트 스타일 편집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66760" lvl="1" indent="-8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둘째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361800" lvl="2" indent="-9504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셋째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449280" lvl="3" indent="-87120">
              <a:lnSpc>
                <a:spcPct val="100000"/>
              </a:lnSpc>
              <a:buClr>
                <a:srgbClr val="000000"/>
              </a:buClr>
              <a:buFont typeface="맑은 고딕"/>
              <a:buChar char="∙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넷째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630360" lvl="4" indent="-9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다섯째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45600" y="3532320"/>
            <a:ext cx="8543520" cy="2638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Click to edit the outline text format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Second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Third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Fourth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Fifth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Sixth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93600" indent="-9324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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Seventh Outline Level마스터 텍스트 스타일 편집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66760" lvl="1" indent="-8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둘째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361800" lvl="2" indent="-9504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셋째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449280" lvl="3" indent="-87120">
              <a:lnSpc>
                <a:spcPct val="100000"/>
              </a:lnSpc>
              <a:buClr>
                <a:srgbClr val="000000"/>
              </a:buClr>
              <a:buFont typeface="맑은 고딕"/>
              <a:buChar char="∙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넷째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630360" lvl="4" indent="-9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다섯째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701240" y="3532320"/>
            <a:ext cx="4340160" cy="2791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Click to edit the outline text format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Second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Third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Fourth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Fifth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Sixth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93600" indent="-93240" algn="just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Seventh Outline Level마스터 텍스트 스타일 편집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81080" lvl="1" indent="-9504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둘째 수준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66760" lvl="2" indent="-8532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셋째 수준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70915" y="3067269"/>
            <a:ext cx="736393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압연 공정 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SCALE </a:t>
            </a:r>
            <a:r>
              <a:rPr lang="ko-KR" alt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불량률 개선 보고서</a:t>
            </a:r>
            <a:endParaRPr lang="en-US" altLang="ko-KR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84840" y="5110629"/>
            <a:ext cx="1336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이세원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그림 2" descr="하늘, 실외, 물, 보트이(가) 표시된 사진&#10;&#10;자동 생성된 설명">
            <a:extLst>
              <a:ext uri="{FF2B5EF4-FFF2-40B4-BE49-F238E27FC236}">
                <a16:creationId xmlns:a16="http://schemas.microsoft.com/office/drawing/2014/main" id="{DF98C442-C758-4644-9BDD-3925402D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906000" cy="2661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모델링 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(2)_ 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변수 조절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A093B5-5857-4137-920B-840417E4E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주요 변수 </a:t>
            </a:r>
            <a:r>
              <a:rPr lang="en-US" altLang="ko-KR" dirty="0"/>
              <a:t>‘HSB’, ‘R_D’</a:t>
            </a:r>
            <a:r>
              <a:rPr lang="ko-KR" altLang="en-US" dirty="0"/>
              <a:t>에서 특정 상황에서 모두 확정적으로 불량일 가능성으로 인해 산출된 모델링이 해당 두 변수로 모두 </a:t>
            </a:r>
            <a:r>
              <a:rPr lang="ko-KR" altLang="en-US" dirty="0" err="1"/>
              <a:t>설명되어져버리는</a:t>
            </a:r>
            <a:r>
              <a:rPr lang="ko-KR" altLang="en-US" dirty="0"/>
              <a:t> </a:t>
            </a:r>
            <a:r>
              <a:rPr lang="en-US" altLang="ko-KR" dirty="0"/>
              <a:t>BIAS</a:t>
            </a:r>
            <a:r>
              <a:rPr lang="ko-KR" altLang="en-US" dirty="0"/>
              <a:t>가 발생할 수 있는 점 확인</a:t>
            </a:r>
            <a:r>
              <a:rPr lang="en-US" altLang="ko-KR" dirty="0"/>
              <a:t>, </a:t>
            </a:r>
            <a:r>
              <a:rPr lang="ko-KR" altLang="en-US" dirty="0"/>
              <a:t>해당 변수를 제거하는 방식으로 데이터 처리</a:t>
            </a:r>
            <a:r>
              <a:rPr lang="en-US" altLang="ko-KR" dirty="0"/>
              <a:t>, </a:t>
            </a:r>
            <a:r>
              <a:rPr lang="ko-KR" altLang="en-US" dirty="0"/>
              <a:t>이후 모델링 재 실시할 예정임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4FFD1A-4EA2-4CB5-8FFB-C7E15B40DDD8}"/>
              </a:ext>
            </a:extLst>
          </p:cNvPr>
          <p:cNvSpPr/>
          <p:nvPr/>
        </p:nvSpPr>
        <p:spPr>
          <a:xfrm>
            <a:off x="235516" y="1817225"/>
            <a:ext cx="9397434" cy="456279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C3DF52-B831-4692-BC8F-176902FEF1A2}"/>
              </a:ext>
            </a:extLst>
          </p:cNvPr>
          <p:cNvSpPr/>
          <p:nvPr/>
        </p:nvSpPr>
        <p:spPr>
          <a:xfrm>
            <a:off x="1840356" y="1884126"/>
            <a:ext cx="242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[</a:t>
            </a:r>
            <a:r>
              <a:rPr lang="ko-KR" altLang="en-US" sz="1600" b="1" dirty="0"/>
              <a:t>특이 변수 확인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986AA7-E2C1-4229-8F22-A8203ED78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5" t="66992" r="70081" b="17637"/>
          <a:stretch/>
        </p:blipFill>
        <p:spPr>
          <a:xfrm>
            <a:off x="1792333" y="2329380"/>
            <a:ext cx="2519049" cy="1825931"/>
          </a:xfrm>
          <a:prstGeom prst="rect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789639-2276-4DEB-AAC7-3B73B532C989}"/>
              </a:ext>
            </a:extLst>
          </p:cNvPr>
          <p:cNvSpPr/>
          <p:nvPr/>
        </p:nvSpPr>
        <p:spPr>
          <a:xfrm>
            <a:off x="1792333" y="3262915"/>
            <a:ext cx="2519049" cy="484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2D89D6-1637-41A8-A8C9-41FA26328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65" t="48958" r="61661" b="24091"/>
          <a:stretch/>
        </p:blipFill>
        <p:spPr>
          <a:xfrm>
            <a:off x="1792334" y="4294208"/>
            <a:ext cx="2519049" cy="1947788"/>
          </a:xfrm>
          <a:prstGeom prst="rect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9AA33E-BB01-4F14-A7BA-4960B6395EC4}"/>
              </a:ext>
            </a:extLst>
          </p:cNvPr>
          <p:cNvSpPr/>
          <p:nvPr/>
        </p:nvSpPr>
        <p:spPr>
          <a:xfrm>
            <a:off x="1792334" y="4862345"/>
            <a:ext cx="2519049" cy="2705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0AF656-93FD-4CEF-9186-A2DB50603E8E}"/>
              </a:ext>
            </a:extLst>
          </p:cNvPr>
          <p:cNvSpPr/>
          <p:nvPr/>
        </p:nvSpPr>
        <p:spPr>
          <a:xfrm>
            <a:off x="1792334" y="5310076"/>
            <a:ext cx="2519049" cy="2705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1BFAAD-C13D-4184-BDAE-550A5F9E7875}"/>
              </a:ext>
            </a:extLst>
          </p:cNvPr>
          <p:cNvSpPr/>
          <p:nvPr/>
        </p:nvSpPr>
        <p:spPr>
          <a:xfrm>
            <a:off x="1792334" y="5776462"/>
            <a:ext cx="2519049" cy="2705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C413EF-99C0-4F1E-98F7-033F82924E56}"/>
              </a:ext>
            </a:extLst>
          </p:cNvPr>
          <p:cNvSpPr/>
          <p:nvPr/>
        </p:nvSpPr>
        <p:spPr>
          <a:xfrm>
            <a:off x="4490977" y="2329379"/>
            <a:ext cx="2944198" cy="1825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08000" rIns="108000" anchor="ctr">
            <a:noAutofit/>
          </a:bodyPr>
          <a:lstStyle/>
          <a:p>
            <a:r>
              <a:rPr lang="en-US" altLang="ko-KR" sz="1400" b="1" dirty="0"/>
              <a:t>HSB </a:t>
            </a:r>
            <a:r>
              <a:rPr lang="ko-KR" altLang="en-US" sz="1400" b="1" dirty="0"/>
              <a:t>미적용 데이터는 모두 불량</a:t>
            </a:r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HSB </a:t>
            </a:r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미적용 시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불량 확정될 것이라는 가설 수립</a:t>
            </a:r>
            <a:endParaRPr lang="en-US" altLang="ko-K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모델링에 크게 영향을 미칠 것이라는 가설 수립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313987-DDB8-41CC-94FE-6E8ED5EFFFC2}"/>
              </a:ext>
            </a:extLst>
          </p:cNvPr>
          <p:cNvSpPr/>
          <p:nvPr/>
        </p:nvSpPr>
        <p:spPr>
          <a:xfrm>
            <a:off x="4490977" y="4294208"/>
            <a:ext cx="2944198" cy="19477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08000" rIns="108000" anchor="ctr">
            <a:noAutofit/>
          </a:bodyPr>
          <a:lstStyle/>
          <a:p>
            <a:r>
              <a:rPr lang="ko-KR" altLang="en-US" sz="1400" b="1" dirty="0"/>
              <a:t>압연 </a:t>
            </a:r>
            <a:r>
              <a:rPr lang="en-US" altLang="ko-KR" sz="1400" b="1" dirty="0"/>
              <a:t>Descaling 5, 7, 9</a:t>
            </a:r>
            <a:r>
              <a:rPr lang="ko-KR" altLang="en-US" sz="1400" b="1" dirty="0"/>
              <a:t>회 적용 시 모두 불량 발생</a:t>
            </a:r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5, 7, 9</a:t>
            </a:r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회 적용된 제품은 모두 불량 </a:t>
            </a:r>
            <a:r>
              <a:rPr lang="ko-KR" alt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확정일거라는</a:t>
            </a:r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 가설 수립</a:t>
            </a:r>
            <a:endParaRPr lang="en-US" altLang="ko-K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모델링에 크게 영향을 미칠 것이라는 가설 수립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637BAB-A480-4A01-BA32-7E97DE92ED13}"/>
              </a:ext>
            </a:extLst>
          </p:cNvPr>
          <p:cNvSpPr/>
          <p:nvPr/>
        </p:nvSpPr>
        <p:spPr>
          <a:xfrm>
            <a:off x="4751575" y="1884126"/>
            <a:ext cx="242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[</a:t>
            </a:r>
            <a:r>
              <a:rPr lang="ko-KR" altLang="en-US" sz="1600" b="1" dirty="0"/>
              <a:t>가설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2BF478-4B71-4528-9307-E0E4FAD52652}"/>
              </a:ext>
            </a:extLst>
          </p:cNvPr>
          <p:cNvSpPr/>
          <p:nvPr/>
        </p:nvSpPr>
        <p:spPr>
          <a:xfrm>
            <a:off x="7482999" y="1884126"/>
            <a:ext cx="242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[</a:t>
            </a:r>
            <a:r>
              <a:rPr lang="ko-KR" altLang="en-US" sz="1600" b="1" dirty="0"/>
              <a:t>처리 방법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50BA13-DDF7-4993-8364-FE7BDCE10652}"/>
              </a:ext>
            </a:extLst>
          </p:cNvPr>
          <p:cNvSpPr/>
          <p:nvPr/>
        </p:nvSpPr>
        <p:spPr>
          <a:xfrm>
            <a:off x="458249" y="1884126"/>
            <a:ext cx="1125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/>
              <a:t>[</a:t>
            </a:r>
            <a:r>
              <a:rPr lang="ko-KR" altLang="en-US" sz="1600" b="1" dirty="0" err="1"/>
              <a:t>변수명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1B73D9-7BBB-4031-ABB9-4F5A391E8C04}"/>
              </a:ext>
            </a:extLst>
          </p:cNvPr>
          <p:cNvSpPr/>
          <p:nvPr/>
        </p:nvSpPr>
        <p:spPr>
          <a:xfrm>
            <a:off x="450849" y="2329379"/>
            <a:ext cx="1171287" cy="18259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HSB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E0D38F-1D58-42E4-A825-0A0156296BDA}"/>
              </a:ext>
            </a:extLst>
          </p:cNvPr>
          <p:cNvSpPr/>
          <p:nvPr/>
        </p:nvSpPr>
        <p:spPr>
          <a:xfrm>
            <a:off x="450849" y="4322250"/>
            <a:ext cx="1171287" cy="1919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ROLLING_DESCALING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16CF63-0093-4732-8180-5BBFDCA28E6A}"/>
              </a:ext>
            </a:extLst>
          </p:cNvPr>
          <p:cNvSpPr/>
          <p:nvPr/>
        </p:nvSpPr>
        <p:spPr>
          <a:xfrm>
            <a:off x="7792719" y="2329379"/>
            <a:ext cx="1728259" cy="1825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08000" rIns="108000" anchor="ctr">
            <a:noAutofit/>
          </a:bodyPr>
          <a:lstStyle/>
          <a:p>
            <a:pPr algn="ctr"/>
            <a:r>
              <a:rPr lang="en-US" altLang="ko-KR" sz="1400" b="1" dirty="0"/>
              <a:t>HSB ‘</a:t>
            </a:r>
            <a:r>
              <a:rPr lang="ko-KR" altLang="en-US" sz="1400" b="1" dirty="0"/>
              <a:t>미적용</a:t>
            </a:r>
            <a:r>
              <a:rPr lang="en-US" altLang="ko-KR" sz="1400" b="1" dirty="0"/>
              <a:t>’</a:t>
            </a:r>
            <a:r>
              <a:rPr lang="ko-KR" altLang="en-US" sz="1400" b="1" dirty="0"/>
              <a:t> 데이터는 </a:t>
            </a:r>
            <a:r>
              <a:rPr lang="ko-KR" altLang="en-US" sz="1400" b="1" dirty="0">
                <a:solidFill>
                  <a:srgbClr val="FF0000"/>
                </a:solidFill>
              </a:rPr>
              <a:t>전체 데이터에서 전부 삭제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총</a:t>
            </a:r>
            <a:r>
              <a:rPr lang="en-US" altLang="ko-KR" sz="1400" b="1" dirty="0">
                <a:solidFill>
                  <a:srgbClr val="FF0000"/>
                </a:solidFill>
              </a:rPr>
              <a:t> 33</a:t>
            </a:r>
            <a:r>
              <a:rPr lang="ko-KR" altLang="en-US" sz="1400" b="1" dirty="0">
                <a:solidFill>
                  <a:srgbClr val="FF0000"/>
                </a:solidFill>
              </a:rPr>
              <a:t>개 행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ECEBF4-5053-413C-9D0B-F3CCFCC32BC6}"/>
              </a:ext>
            </a:extLst>
          </p:cNvPr>
          <p:cNvSpPr/>
          <p:nvPr/>
        </p:nvSpPr>
        <p:spPr>
          <a:xfrm>
            <a:off x="7792719" y="4294208"/>
            <a:ext cx="1728259" cy="19477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108000" rIns="108000" anchor="ctr">
            <a:noAutofit/>
          </a:bodyPr>
          <a:lstStyle/>
          <a:p>
            <a:pPr algn="ctr"/>
            <a:r>
              <a:rPr lang="en-US" altLang="ko-KR" sz="1400" b="1" dirty="0"/>
              <a:t>Descaling 5, 7, 9</a:t>
            </a:r>
            <a:r>
              <a:rPr lang="ko-KR" altLang="en-US" sz="1400" b="1" dirty="0"/>
              <a:t>회 적용 데이터는 </a:t>
            </a:r>
            <a:r>
              <a:rPr lang="ko-KR" altLang="en-US" sz="1400" b="1" dirty="0">
                <a:solidFill>
                  <a:srgbClr val="FF0000"/>
                </a:solidFill>
              </a:rPr>
              <a:t>더미 변수에서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모두 제거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4F7C600-6BC7-4EE9-9D16-1AE31BC20E19}"/>
              </a:ext>
            </a:extLst>
          </p:cNvPr>
          <p:cNvSpPr/>
          <p:nvPr/>
        </p:nvSpPr>
        <p:spPr>
          <a:xfrm>
            <a:off x="7516411" y="3107975"/>
            <a:ext cx="245572" cy="309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9193D5E7-421C-4304-9548-CE9F29E6F898}"/>
              </a:ext>
            </a:extLst>
          </p:cNvPr>
          <p:cNvSpPr/>
          <p:nvPr/>
        </p:nvSpPr>
        <p:spPr>
          <a:xfrm>
            <a:off x="7516411" y="5113162"/>
            <a:ext cx="245572" cy="3098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7E0823-0BFC-46B6-A8ED-3277E4121C59}"/>
              </a:ext>
            </a:extLst>
          </p:cNvPr>
          <p:cNvSpPr/>
          <p:nvPr/>
        </p:nvSpPr>
        <p:spPr>
          <a:xfrm>
            <a:off x="2963119" y="3262915"/>
            <a:ext cx="474562" cy="48465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113433-EE13-47CB-ADAA-5BED8C5B085F}"/>
              </a:ext>
            </a:extLst>
          </p:cNvPr>
          <p:cNvSpPr/>
          <p:nvPr/>
        </p:nvSpPr>
        <p:spPr>
          <a:xfrm>
            <a:off x="3535679" y="4862344"/>
            <a:ext cx="361323" cy="2508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A4CD02-03FC-449B-8EA9-DF9430B580E3}"/>
              </a:ext>
            </a:extLst>
          </p:cNvPr>
          <p:cNvSpPr/>
          <p:nvPr/>
        </p:nvSpPr>
        <p:spPr>
          <a:xfrm>
            <a:off x="3535679" y="5338010"/>
            <a:ext cx="361323" cy="2508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074D31-6140-484C-A98A-A85F876944F6}"/>
              </a:ext>
            </a:extLst>
          </p:cNvPr>
          <p:cNvSpPr/>
          <p:nvPr/>
        </p:nvSpPr>
        <p:spPr>
          <a:xfrm>
            <a:off x="3535679" y="5776462"/>
            <a:ext cx="361323" cy="2508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924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381D8D8-FFED-46BF-A349-92168265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1" y="2015993"/>
            <a:ext cx="4757194" cy="28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A093B5-5857-4137-920B-840417E4E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전 처리 후</a:t>
            </a:r>
            <a:r>
              <a:rPr lang="en-US" altLang="ko-KR" dirty="0"/>
              <a:t>, </a:t>
            </a:r>
            <a:r>
              <a:rPr lang="ko-KR" altLang="en-US" dirty="0"/>
              <a:t>모델링 다시 실시한 결과</a:t>
            </a:r>
            <a:r>
              <a:rPr lang="en-US" altLang="ko-KR" dirty="0"/>
              <a:t>, DECISION TREE</a:t>
            </a:r>
            <a:r>
              <a:rPr lang="ko-KR" altLang="en-US" dirty="0"/>
              <a:t> 모델링의 정확도가 </a:t>
            </a:r>
            <a:r>
              <a:rPr lang="en-US" altLang="ko-KR" dirty="0"/>
              <a:t>99.5%</a:t>
            </a:r>
            <a:r>
              <a:rPr lang="ko-KR" altLang="en-US" dirty="0"/>
              <a:t>로 매우 정확한 것으로 나타나 </a:t>
            </a:r>
            <a:r>
              <a:rPr lang="en-US" altLang="ko-KR" dirty="0"/>
              <a:t>DECISION TREE</a:t>
            </a:r>
            <a:r>
              <a:rPr lang="ko-KR" altLang="en-US" dirty="0"/>
              <a:t>를 최종 모델링 기법으로 사용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변수별</a:t>
            </a:r>
            <a:r>
              <a:rPr lang="ko-KR" altLang="en-US" dirty="0"/>
              <a:t> 중요도는 </a:t>
            </a:r>
            <a:r>
              <a:rPr lang="en-US" altLang="ko-KR" dirty="0"/>
              <a:t>‘</a:t>
            </a:r>
            <a:r>
              <a:rPr lang="ko-KR" altLang="en-US" dirty="0"/>
              <a:t>압연온도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 err="1"/>
              <a:t>가열대온도</a:t>
            </a:r>
            <a:r>
              <a:rPr lang="en-US" altLang="ko-KR" dirty="0"/>
              <a:t>’</a:t>
            </a:r>
            <a:r>
              <a:rPr lang="ko-KR" altLang="en-US" dirty="0"/>
              <a:t>가 불량률에 가장 큰 영향을 미치는 변수로 나타남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1B33971-997A-47B7-A12A-DC76918E703D}"/>
              </a:ext>
            </a:extLst>
          </p:cNvPr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모델링 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(3)_ 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최종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모델링 실시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C96B28-47BF-484A-827A-E8767707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26350"/>
              </p:ext>
            </p:extLst>
          </p:nvPr>
        </p:nvGraphicFramePr>
        <p:xfrm>
          <a:off x="270718" y="4606724"/>
          <a:ext cx="4880014" cy="1921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383">
                  <a:extLst>
                    <a:ext uri="{9D8B030D-6E8A-4147-A177-3AD203B41FA5}">
                      <a16:colId xmlns:a16="http://schemas.microsoft.com/office/drawing/2014/main" val="4064820121"/>
                    </a:ext>
                  </a:extLst>
                </a:gridCol>
                <a:gridCol w="988205">
                  <a:extLst>
                    <a:ext uri="{9D8B030D-6E8A-4147-A177-3AD203B41FA5}">
                      <a16:colId xmlns:a16="http://schemas.microsoft.com/office/drawing/2014/main" val="612752864"/>
                    </a:ext>
                  </a:extLst>
                </a:gridCol>
                <a:gridCol w="1098142">
                  <a:extLst>
                    <a:ext uri="{9D8B030D-6E8A-4147-A177-3AD203B41FA5}">
                      <a16:colId xmlns:a16="http://schemas.microsoft.com/office/drawing/2014/main" val="2981047724"/>
                    </a:ext>
                  </a:extLst>
                </a:gridCol>
                <a:gridCol w="1098142">
                  <a:extLst>
                    <a:ext uri="{9D8B030D-6E8A-4147-A177-3AD203B41FA5}">
                      <a16:colId xmlns:a16="http://schemas.microsoft.com/office/drawing/2014/main" val="2505547710"/>
                    </a:ext>
                  </a:extLst>
                </a:gridCol>
                <a:gridCol w="1098142">
                  <a:extLst>
                    <a:ext uri="{9D8B030D-6E8A-4147-A177-3AD203B41FA5}">
                      <a16:colId xmlns:a16="http://schemas.microsoft.com/office/drawing/2014/main" val="3292430812"/>
                    </a:ext>
                  </a:extLst>
                </a:gridCol>
              </a:tblGrid>
              <a:tr h="347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모델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정확도</a:t>
                      </a:r>
                      <a:r>
                        <a:rPr lang="en-US" altLang="ko-KR" sz="1050" dirty="0"/>
                        <a:t>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 Decision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Tree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Random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Forest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Gradient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Boosting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KNN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110711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Train Acc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99.3%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85.0%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977945"/>
                  </a:ext>
                </a:extLst>
              </a:tr>
              <a:tr h="301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Val Acc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99.5%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96.1%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98.1%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72.8%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641797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Test Acc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99.5%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94.7%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96.6%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73.4%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9576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F1 Score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99.2%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90.8%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94.3%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58.6%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661879"/>
                  </a:ext>
                </a:extLst>
              </a:tr>
              <a:tr h="26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AUC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99.2%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91.5%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94.6%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69.8%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32853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0AD800-C190-4A35-92CC-6FE78C93F5DA}"/>
              </a:ext>
            </a:extLst>
          </p:cNvPr>
          <p:cNvSpPr/>
          <p:nvPr/>
        </p:nvSpPr>
        <p:spPr>
          <a:xfrm>
            <a:off x="200792" y="1781350"/>
            <a:ext cx="242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모델링 결과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1911AA-CB88-4B9F-9D7B-7451AAD2E29A}"/>
              </a:ext>
            </a:extLst>
          </p:cNvPr>
          <p:cNvSpPr/>
          <p:nvPr/>
        </p:nvSpPr>
        <p:spPr>
          <a:xfrm>
            <a:off x="874429" y="2137670"/>
            <a:ext cx="1012243" cy="4401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0E7A4E-5032-4045-B0D7-CFA0C6910720}"/>
              </a:ext>
            </a:extLst>
          </p:cNvPr>
          <p:cNvSpPr/>
          <p:nvPr/>
        </p:nvSpPr>
        <p:spPr>
          <a:xfrm>
            <a:off x="5531253" y="1781350"/>
            <a:ext cx="3369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[Decision Tree </a:t>
            </a:r>
            <a:r>
              <a:rPr lang="ko-KR" altLang="en-US" sz="1600" b="1" dirty="0" err="1"/>
              <a:t>변수별</a:t>
            </a:r>
            <a:r>
              <a:rPr lang="ko-KR" altLang="en-US" sz="1600" b="1" dirty="0"/>
              <a:t> 중요도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FF5ABC0-6D60-4ECF-ABCC-41896E9C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0350"/>
              </p:ext>
            </p:extLst>
          </p:nvPr>
        </p:nvGraphicFramePr>
        <p:xfrm>
          <a:off x="5631624" y="2137670"/>
          <a:ext cx="4074352" cy="4401639"/>
        </p:xfrm>
        <a:graphic>
          <a:graphicData uri="http://schemas.openxmlformats.org/drawingml/2006/table">
            <a:tbl>
              <a:tblPr/>
              <a:tblGrid>
                <a:gridCol w="2841044">
                  <a:extLst>
                    <a:ext uri="{9D8B030D-6E8A-4147-A177-3AD203B41FA5}">
                      <a16:colId xmlns:a16="http://schemas.microsoft.com/office/drawing/2014/main" val="114512103"/>
                    </a:ext>
                  </a:extLst>
                </a:gridCol>
                <a:gridCol w="1233308">
                  <a:extLst>
                    <a:ext uri="{9D8B030D-6E8A-4147-A177-3AD203B41FA5}">
                      <a16:colId xmlns:a16="http://schemas.microsoft.com/office/drawing/2014/main" val="610372605"/>
                    </a:ext>
                  </a:extLst>
                </a:gridCol>
              </a:tblGrid>
              <a:tr h="4890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변수</a:t>
                      </a:r>
                      <a:endParaRPr lang="en-US" sz="1200" b="1" dirty="0">
                        <a:effectLst/>
                      </a:endParaRPr>
                    </a:p>
                  </a:txBody>
                  <a:tcPr marL="58632" marR="58632" marT="29316" marB="29316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중요도</a:t>
                      </a:r>
                      <a:r>
                        <a:rPr lang="en-US" altLang="ko-KR" sz="1200" b="1" dirty="0">
                          <a:effectLst/>
                        </a:rPr>
                        <a:t>(%)</a:t>
                      </a:r>
                      <a:endParaRPr lang="en-US" sz="1200" b="1" dirty="0">
                        <a:effectLst/>
                      </a:endParaRPr>
                    </a:p>
                  </a:txBody>
                  <a:tcPr marL="58632" marR="58632" marT="29316" marB="2931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91063"/>
                  </a:ext>
                </a:extLst>
              </a:tr>
              <a:tr h="4890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 err="1">
                          <a:effectLst/>
                        </a:rPr>
                        <a:t>가열대</a:t>
                      </a:r>
                      <a:r>
                        <a:rPr lang="ko-KR" altLang="en-US" sz="1200" dirty="0">
                          <a:effectLst/>
                        </a:rPr>
                        <a:t> 온도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  <a:r>
                        <a:rPr lang="en-US" sz="1200" dirty="0">
                          <a:effectLst/>
                        </a:rPr>
                        <a:t>ROLLING_TEMP_T5</a:t>
                      </a:r>
                    </a:p>
                  </a:txBody>
                  <a:tcPr marL="58632" marR="58632" marT="29316" marB="29316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65.9</a:t>
                      </a:r>
                    </a:p>
                  </a:txBody>
                  <a:tcPr marL="58632" marR="58632" marT="29316" marB="2931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963349"/>
                  </a:ext>
                </a:extLst>
              </a:tr>
              <a:tr h="4890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압연 온도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  <a:r>
                        <a:rPr lang="en-US" sz="1200" dirty="0">
                          <a:effectLst/>
                        </a:rPr>
                        <a:t>FUR_EXTEMP</a:t>
                      </a:r>
                    </a:p>
                  </a:txBody>
                  <a:tcPr marL="58632" marR="58632" marT="29316" marB="29316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17.7</a:t>
                      </a:r>
                    </a:p>
                  </a:txBody>
                  <a:tcPr marL="58632" marR="58632" marT="29316" marB="2931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08917"/>
                  </a:ext>
                </a:extLst>
              </a:tr>
              <a:tr h="4890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ROLLING_DESCALING_GR_8</a:t>
                      </a:r>
                    </a:p>
                  </a:txBody>
                  <a:tcPr marL="58632" marR="58632" marT="29316" marB="29316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6.3</a:t>
                      </a:r>
                    </a:p>
                  </a:txBody>
                  <a:tcPr marL="58632" marR="58632" marT="29316" marB="2931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44673"/>
                  </a:ext>
                </a:extLst>
              </a:tr>
              <a:tr h="4890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PT_THK</a:t>
                      </a:r>
                    </a:p>
                  </a:txBody>
                  <a:tcPr marL="58632" marR="58632" marT="29316" marB="29316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6.2</a:t>
                      </a:r>
                    </a:p>
                  </a:txBody>
                  <a:tcPr marL="58632" marR="58632" marT="29316" marB="2931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789491"/>
                  </a:ext>
                </a:extLst>
              </a:tr>
              <a:tr h="4890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FUR_TIME</a:t>
                      </a:r>
                    </a:p>
                  </a:txBody>
                  <a:tcPr marL="58632" marR="58632" marT="29316" marB="29316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1.6</a:t>
                      </a:r>
                    </a:p>
                  </a:txBody>
                  <a:tcPr marL="58632" marR="58632" marT="29316" marB="2931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444576"/>
                  </a:ext>
                </a:extLst>
              </a:tr>
              <a:tr h="4890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FUR_SZ_TIME</a:t>
                      </a:r>
                    </a:p>
                  </a:txBody>
                  <a:tcPr marL="58632" marR="58632" marT="29316" marB="29316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1.6</a:t>
                      </a:r>
                    </a:p>
                  </a:txBody>
                  <a:tcPr marL="58632" marR="58632" marT="29316" marB="2931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235095"/>
                  </a:ext>
                </a:extLst>
              </a:tr>
              <a:tr h="4890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ROLLING_DESCALING_GR_10</a:t>
                      </a:r>
                    </a:p>
                  </a:txBody>
                  <a:tcPr marL="58632" marR="58632" marT="29316" marB="29316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0.5</a:t>
                      </a:r>
                    </a:p>
                  </a:txBody>
                  <a:tcPr marL="58632" marR="58632" marT="29316" marB="2931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56168"/>
                  </a:ext>
                </a:extLst>
              </a:tr>
              <a:tr h="4890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ROLLING_DESCALING_GR_6</a:t>
                      </a:r>
                    </a:p>
                  </a:txBody>
                  <a:tcPr marL="58632" marR="58632" marT="29316" marB="29316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0.4</a:t>
                      </a:r>
                    </a:p>
                  </a:txBody>
                  <a:tcPr marL="58632" marR="58632" marT="29316" marB="2931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77225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8B7716-FB44-463D-9803-F2F70835E631}"/>
              </a:ext>
            </a:extLst>
          </p:cNvPr>
          <p:cNvSpPr/>
          <p:nvPr/>
        </p:nvSpPr>
        <p:spPr>
          <a:xfrm>
            <a:off x="5631622" y="2639028"/>
            <a:ext cx="4079537" cy="9606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416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결론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A093B5-5857-4137-920B-840417E4E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9236597" cy="914400"/>
          </a:xfrm>
        </p:spPr>
        <p:txBody>
          <a:bodyPr/>
          <a:lstStyle/>
          <a:p>
            <a:r>
              <a:rPr lang="ko-KR" altLang="en-US" dirty="0"/>
              <a:t>모델링 결과</a:t>
            </a:r>
            <a:r>
              <a:rPr lang="en-US" altLang="ko-KR" dirty="0"/>
              <a:t>, </a:t>
            </a:r>
            <a:r>
              <a:rPr lang="ko-KR" altLang="en-US" dirty="0"/>
              <a:t>실제 양품과</a:t>
            </a:r>
            <a:r>
              <a:rPr lang="en-US" altLang="ko-KR" dirty="0"/>
              <a:t>/</a:t>
            </a:r>
            <a:r>
              <a:rPr lang="ko-KR" altLang="en-US" dirty="0"/>
              <a:t>불량을 나누는 주요 기준은 </a:t>
            </a:r>
            <a:r>
              <a:rPr lang="en-US" altLang="ko-KR" dirty="0"/>
              <a:t>‘</a:t>
            </a:r>
            <a:r>
              <a:rPr lang="ko-KR" altLang="en-US" dirty="0"/>
              <a:t>압연 온도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 err="1"/>
              <a:t>가열대</a:t>
            </a:r>
            <a:r>
              <a:rPr lang="ko-KR" altLang="en-US" dirty="0"/>
              <a:t> 온도</a:t>
            </a:r>
            <a:r>
              <a:rPr lang="en-US" altLang="ko-KR" dirty="0"/>
              <a:t>’</a:t>
            </a:r>
            <a:r>
              <a:rPr lang="ko-KR" altLang="en-US" dirty="0"/>
              <a:t>로 나타났고</a:t>
            </a:r>
            <a:r>
              <a:rPr lang="en-US" altLang="ko-KR" dirty="0"/>
              <a:t>, </a:t>
            </a:r>
            <a:r>
              <a:rPr lang="ko-KR" altLang="en-US" dirty="0"/>
              <a:t>불량률을 개선하기 위해서는</a:t>
            </a:r>
            <a:r>
              <a:rPr lang="en-US" altLang="ko-KR" dirty="0"/>
              <a:t>, ‘</a:t>
            </a:r>
            <a:r>
              <a:rPr lang="ko-KR" altLang="en-US" dirty="0"/>
              <a:t>압연</a:t>
            </a:r>
            <a:r>
              <a:rPr lang="en-US" altLang="ko-KR" dirty="0"/>
              <a:t> </a:t>
            </a:r>
            <a:r>
              <a:rPr lang="ko-KR" altLang="en-US" dirty="0"/>
              <a:t>온도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 err="1"/>
              <a:t>가열대</a:t>
            </a:r>
            <a:r>
              <a:rPr lang="ko-KR" altLang="en-US" dirty="0"/>
              <a:t> 온도</a:t>
            </a:r>
            <a:r>
              <a:rPr lang="en-US" altLang="ko-KR" dirty="0"/>
              <a:t>’ </a:t>
            </a:r>
            <a:r>
              <a:rPr lang="ko-KR" altLang="en-US" dirty="0"/>
              <a:t>를 스케일이 생기지 않는 적정 온도 수준으로 냉각시키는 것이 중요</a:t>
            </a:r>
            <a:endParaRPr lang="en-US" altLang="ko-KR" dirty="0"/>
          </a:p>
          <a:p>
            <a:r>
              <a:rPr lang="ko-KR" altLang="en-US" dirty="0"/>
              <a:t>잠재적 원인인 압연간 </a:t>
            </a:r>
            <a:r>
              <a:rPr lang="en-US" altLang="ko-KR" dirty="0"/>
              <a:t>Descaling </a:t>
            </a:r>
            <a:r>
              <a:rPr lang="ko-KR" altLang="en-US" dirty="0"/>
              <a:t>횟수는 횟수가 적을 때가 아닌</a:t>
            </a:r>
            <a:r>
              <a:rPr lang="en-US" altLang="ko-KR" dirty="0"/>
              <a:t>, 5, 7, 9</a:t>
            </a:r>
            <a:r>
              <a:rPr lang="ko-KR" altLang="en-US" dirty="0"/>
              <a:t>회가 불량을 일으키는 것으로 </a:t>
            </a:r>
            <a:r>
              <a:rPr lang="ko-KR" altLang="en-US" dirty="0" err="1"/>
              <a:t>밝혀짐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0855A8-6B46-4854-B012-DC1585A53917}"/>
              </a:ext>
            </a:extLst>
          </p:cNvPr>
          <p:cNvSpPr/>
          <p:nvPr/>
        </p:nvSpPr>
        <p:spPr>
          <a:xfrm>
            <a:off x="270720" y="1811583"/>
            <a:ext cx="9441000" cy="395640"/>
          </a:xfrm>
          <a:prstGeom prst="rect">
            <a:avLst/>
          </a:prstGeom>
          <a:solidFill>
            <a:srgbClr val="0059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</a:t>
            </a:r>
            <a:r>
              <a:rPr lang="en-US" altLang="ko-KR" sz="1600" b="1" dirty="0">
                <a:solidFill>
                  <a:schemeClr val="bg1"/>
                </a:solidFill>
              </a:rPr>
              <a:t>1. </a:t>
            </a:r>
            <a:r>
              <a:rPr lang="ko-KR" altLang="en-US" sz="1600" b="1" dirty="0">
                <a:solidFill>
                  <a:schemeClr val="bg1"/>
                </a:solidFill>
                <a:sym typeface="Wingdings" panose="05000000000000000000" pitchFamily="2" charset="2"/>
              </a:rPr>
              <a:t>실제 불량률에 영향을 미치는 변수는 무엇인가</a:t>
            </a:r>
            <a:r>
              <a:rPr lang="en-US" altLang="ko-KR" sz="1600" b="1" dirty="0">
                <a:solidFill>
                  <a:schemeClr val="bg1"/>
                </a:solidFill>
                <a:sym typeface="Wingdings" panose="05000000000000000000" pitchFamily="2" charset="2"/>
              </a:rPr>
              <a:t>? + </a:t>
            </a:r>
            <a:r>
              <a:rPr lang="ko-KR" altLang="en-US" sz="1600" b="1" dirty="0">
                <a:solidFill>
                  <a:schemeClr val="bg1"/>
                </a:solidFill>
                <a:sym typeface="Wingdings" panose="05000000000000000000" pitchFamily="2" charset="2"/>
              </a:rPr>
              <a:t>불량율을 어떻게 개선할 것인가</a:t>
            </a:r>
            <a:r>
              <a:rPr lang="en-US" altLang="ko-KR" sz="1600" b="1" dirty="0">
                <a:solidFill>
                  <a:schemeClr val="bg1"/>
                </a:solidFill>
                <a:sym typeface="Wingdings" panose="05000000000000000000" pitchFamily="2" charset="2"/>
              </a:rPr>
              <a:t>?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D6C667-E1BB-471A-BFDF-D3C50CEF6E84}"/>
              </a:ext>
            </a:extLst>
          </p:cNvPr>
          <p:cNvSpPr/>
          <p:nvPr/>
        </p:nvSpPr>
        <p:spPr>
          <a:xfrm>
            <a:off x="270720" y="4773963"/>
            <a:ext cx="9441000" cy="395640"/>
          </a:xfrm>
          <a:prstGeom prst="rect">
            <a:avLst/>
          </a:prstGeom>
          <a:solidFill>
            <a:srgbClr val="0059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과제</a:t>
            </a:r>
            <a:r>
              <a:rPr lang="en-US" altLang="ko-KR" sz="1600" b="1" dirty="0">
                <a:solidFill>
                  <a:schemeClr val="bg1"/>
                </a:solidFill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sym typeface="Wingdings" panose="05000000000000000000" pitchFamily="2" charset="2"/>
              </a:rPr>
              <a:t>엔지니어가 기존 알고 있던 잠재적 원인 중 잘못 알고 있던 사실은 없었는가</a:t>
            </a:r>
            <a:r>
              <a:rPr lang="en-US" altLang="ko-KR" sz="1600" b="1" dirty="0">
                <a:solidFill>
                  <a:schemeClr val="bg1"/>
                </a:solidFill>
                <a:sym typeface="Wingdings" panose="05000000000000000000" pitchFamily="2" charset="2"/>
              </a:rPr>
              <a:t>?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C0B1494-C7D0-4C67-A243-3F3DD735D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26391"/>
              </p:ext>
            </p:extLst>
          </p:nvPr>
        </p:nvGraphicFramePr>
        <p:xfrm>
          <a:off x="3258995" y="2732455"/>
          <a:ext cx="3535344" cy="1898245"/>
        </p:xfrm>
        <a:graphic>
          <a:graphicData uri="http://schemas.openxmlformats.org/drawingml/2006/table">
            <a:tbl>
              <a:tblPr/>
              <a:tblGrid>
                <a:gridCol w="1000704">
                  <a:extLst>
                    <a:ext uri="{9D8B030D-6E8A-4147-A177-3AD203B41FA5}">
                      <a16:colId xmlns:a16="http://schemas.microsoft.com/office/drawing/2014/main" val="126815646"/>
                    </a:ext>
                  </a:extLst>
                </a:gridCol>
                <a:gridCol w="1267320">
                  <a:extLst>
                    <a:ext uri="{9D8B030D-6E8A-4147-A177-3AD203B41FA5}">
                      <a16:colId xmlns:a16="http://schemas.microsoft.com/office/drawing/2014/main" val="1538090903"/>
                    </a:ext>
                  </a:extLst>
                </a:gridCol>
                <a:gridCol w="1267320">
                  <a:extLst>
                    <a:ext uri="{9D8B030D-6E8A-4147-A177-3AD203B41FA5}">
                      <a16:colId xmlns:a16="http://schemas.microsoft.com/office/drawing/2014/main" val="1605028105"/>
                    </a:ext>
                  </a:extLst>
                </a:gridCol>
              </a:tblGrid>
              <a:tr h="2464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변수 명</a:t>
                      </a: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FUR_EXTEMP</a:t>
                      </a: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ROLLING_TEMP_T5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72541"/>
                  </a:ext>
                </a:extLst>
              </a:tr>
              <a:tr h="2464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변수 설명</a:t>
                      </a:r>
                      <a:endParaRPr lang="en-US" sz="900" b="1" dirty="0">
                        <a:effectLst/>
                      </a:endParaRP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압연온도</a:t>
                      </a: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 err="1">
                          <a:effectLst/>
                        </a:rPr>
                        <a:t>가열대</a:t>
                      </a:r>
                      <a:r>
                        <a:rPr lang="ko-KR" altLang="en-US" sz="900" b="1" dirty="0">
                          <a:effectLst/>
                        </a:rPr>
                        <a:t> 온도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495685"/>
                  </a:ext>
                </a:extLst>
              </a:tr>
              <a:tr h="237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effectLst/>
                        </a:rPr>
                        <a:t>양품</a:t>
                      </a:r>
                      <a:endParaRPr lang="en-US" altLang="ko-KR" sz="1000" b="1" dirty="0">
                        <a:effectLst/>
                      </a:endParaRP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1145.14</a:t>
                      </a: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905.40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99314"/>
                  </a:ext>
                </a:extLst>
              </a:tr>
              <a:tr h="237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effectLst/>
                        </a:rPr>
                        <a:t>불량</a:t>
                      </a:r>
                      <a:endParaRPr lang="en-US" altLang="ko-KR" sz="1000" b="1" dirty="0">
                        <a:effectLst/>
                      </a:endParaRP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1159.24</a:t>
                      </a: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994.29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75161"/>
                  </a:ext>
                </a:extLst>
              </a:tr>
              <a:tr h="23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dirty="0">
                          <a:effectLst/>
                        </a:rPr>
                        <a:t>t</a:t>
                      </a:r>
                      <a:r>
                        <a:rPr lang="ko-KR" altLang="en-US" sz="1000" b="1" dirty="0">
                          <a:effectLst/>
                        </a:rPr>
                        <a:t>값</a:t>
                      </a:r>
                      <a:endParaRPr lang="en-US" altLang="ko-KR" sz="1000" b="1" dirty="0">
                        <a:effectLst/>
                      </a:endParaRP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-10.833</a:t>
                      </a: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-11.177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407333"/>
                  </a:ext>
                </a:extLst>
              </a:tr>
              <a:tr h="23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dirty="0">
                          <a:effectLst/>
                        </a:rPr>
                        <a:t>P-value</a:t>
                      </a: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0.000</a:t>
                      </a: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0.000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83750"/>
                  </a:ext>
                </a:extLst>
              </a:tr>
              <a:tr h="237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effectLst/>
                        </a:rPr>
                        <a:t>통계적</a:t>
                      </a:r>
                      <a:r>
                        <a:rPr lang="en-US" altLang="ko-KR" sz="1000" b="1" dirty="0">
                          <a:effectLst/>
                        </a:rPr>
                        <a:t> </a:t>
                      </a:r>
                      <a:r>
                        <a:rPr lang="ko-KR" altLang="en-US" sz="1000" b="1" dirty="0">
                          <a:effectLst/>
                        </a:rPr>
                        <a:t>의미</a:t>
                      </a:r>
                      <a:endParaRPr lang="en-US" altLang="ko-KR" sz="1000" b="1" dirty="0">
                        <a:effectLst/>
                      </a:endParaRP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유의미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유의미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21966"/>
                  </a:ext>
                </a:extLst>
              </a:tr>
              <a:tr h="2191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의미</a:t>
                      </a:r>
                      <a:endParaRPr lang="en-US" altLang="ko-KR" sz="900" b="1" dirty="0">
                        <a:effectLst/>
                      </a:endParaRP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뜨거울 수록 불량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뜨거울 수록 불량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79786"/>
                  </a:ext>
                </a:extLst>
              </a:tr>
            </a:tbl>
          </a:graphicData>
        </a:graphic>
      </p:graphicFrame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6144A971-1D6B-4750-8298-2B5D7C930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22868"/>
              </p:ext>
            </p:extLst>
          </p:nvPr>
        </p:nvGraphicFramePr>
        <p:xfrm>
          <a:off x="450849" y="2804681"/>
          <a:ext cx="2808147" cy="1851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43D4D5-FBD4-44D1-AE14-6308DDC60484}"/>
              </a:ext>
            </a:extLst>
          </p:cNvPr>
          <p:cNvSpPr/>
          <p:nvPr/>
        </p:nvSpPr>
        <p:spPr>
          <a:xfrm>
            <a:off x="473999" y="2276567"/>
            <a:ext cx="23776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[</a:t>
            </a:r>
            <a:r>
              <a:rPr lang="ko-KR" altLang="en-US" sz="1600" b="1" dirty="0"/>
              <a:t>모델링 변수 중요도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864B78-CDC6-4AF2-AA7B-805968B19ED2}"/>
              </a:ext>
            </a:extLst>
          </p:cNvPr>
          <p:cNvSpPr/>
          <p:nvPr/>
        </p:nvSpPr>
        <p:spPr>
          <a:xfrm>
            <a:off x="4482717" y="2276567"/>
            <a:ext cx="4623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[</a:t>
            </a:r>
            <a:r>
              <a:rPr lang="ko-KR" altLang="en-US" sz="1600" b="1" dirty="0"/>
              <a:t>주요 변수와 </a:t>
            </a:r>
            <a:r>
              <a:rPr lang="ko-KR" altLang="en-US" sz="1600" b="1" dirty="0" err="1"/>
              <a:t>불량률간의</a:t>
            </a:r>
            <a:r>
              <a:rPr lang="ko-KR" altLang="en-US" sz="1600" b="1" dirty="0"/>
              <a:t> 관계</a:t>
            </a:r>
            <a:r>
              <a:rPr lang="en-US" altLang="ko-KR" sz="1600" b="1" dirty="0"/>
              <a:t>(t-test </a:t>
            </a:r>
            <a:r>
              <a:rPr lang="ko-KR" altLang="en-US" sz="1600" b="1" dirty="0"/>
              <a:t>실시</a:t>
            </a:r>
            <a:r>
              <a:rPr lang="en-US" altLang="ko-KR" sz="1600" b="1" dirty="0"/>
              <a:t>)]</a:t>
            </a:r>
            <a:endParaRPr lang="ko-KR" altLang="en-US" sz="16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EA67C0-DE71-474C-98D1-1328D3485B3F}"/>
              </a:ext>
            </a:extLst>
          </p:cNvPr>
          <p:cNvSpPr/>
          <p:nvPr/>
        </p:nvSpPr>
        <p:spPr>
          <a:xfrm>
            <a:off x="6991108" y="2732455"/>
            <a:ext cx="2641841" cy="189824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9E0581-F50E-4440-B54B-E9F67CD1B56B}"/>
              </a:ext>
            </a:extLst>
          </p:cNvPr>
          <p:cNvSpPr/>
          <p:nvPr/>
        </p:nvSpPr>
        <p:spPr>
          <a:xfrm>
            <a:off x="7095281" y="2895188"/>
            <a:ext cx="253766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black"/>
                </a:solidFill>
              </a:rPr>
              <a:t>실제 불량률에 영향을 미치는 변수</a:t>
            </a:r>
            <a:endParaRPr lang="en-US" altLang="ko-KR" sz="1100" b="1" dirty="0">
              <a:solidFill>
                <a:prstClr val="black"/>
              </a:solidFill>
            </a:endParaRPr>
          </a:p>
          <a:p>
            <a:pPr marL="358775" lvl="0" indent="-171450">
              <a:buFontTx/>
              <a:buChar char="-"/>
            </a:pPr>
            <a:r>
              <a:rPr lang="ko-KR" altLang="en-US" sz="1100" b="1" dirty="0">
                <a:solidFill>
                  <a:srgbClr val="FF0000"/>
                </a:solidFill>
              </a:rPr>
              <a:t>압연 온도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358775" lvl="0" indent="-171450">
              <a:buFontTx/>
              <a:buChar char="-"/>
            </a:pPr>
            <a:r>
              <a:rPr lang="ko-KR" altLang="en-US" sz="1100" b="1" dirty="0" err="1">
                <a:solidFill>
                  <a:srgbClr val="FF0000"/>
                </a:solidFill>
              </a:rPr>
              <a:t>가열대</a:t>
            </a:r>
            <a:r>
              <a:rPr lang="ko-KR" altLang="en-US" sz="1100" b="1" dirty="0">
                <a:solidFill>
                  <a:srgbClr val="FF0000"/>
                </a:solidFill>
              </a:rPr>
              <a:t> 온도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358775" lvl="0" indent="-171450">
              <a:buFontTx/>
              <a:buChar char="-"/>
            </a:pPr>
            <a:endParaRPr lang="en-US" altLang="ko-KR" sz="1100" b="1" dirty="0">
              <a:solidFill>
                <a:prstClr val="black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black"/>
                </a:solidFill>
              </a:rPr>
              <a:t>불량률 개선 방법</a:t>
            </a:r>
            <a:endParaRPr lang="en-US" altLang="ko-KR" sz="1100" b="1" dirty="0">
              <a:solidFill>
                <a:prstClr val="black"/>
              </a:solidFill>
            </a:endParaRPr>
          </a:p>
          <a:p>
            <a:pPr marL="358775" lvl="0" indent="-171450">
              <a:buFontTx/>
              <a:buChar char="-"/>
            </a:pPr>
            <a:r>
              <a:rPr lang="ko-KR" altLang="en-US" sz="1100" b="1" dirty="0">
                <a:solidFill>
                  <a:prstClr val="black"/>
                </a:solidFill>
              </a:rPr>
              <a:t>압연 평균 온도 </a:t>
            </a:r>
            <a:r>
              <a:rPr lang="en-US" altLang="ko-KR" sz="1100" b="1" dirty="0">
                <a:solidFill>
                  <a:prstClr val="black"/>
                </a:solidFill>
              </a:rPr>
              <a:t>1,145</a:t>
            </a:r>
            <a:r>
              <a:rPr lang="ko-KR" altLang="en-US" sz="1100" b="1" dirty="0">
                <a:solidFill>
                  <a:prstClr val="black"/>
                </a:solidFill>
              </a:rPr>
              <a:t>도 유지</a:t>
            </a:r>
            <a:br>
              <a:rPr lang="en-US" altLang="ko-KR" sz="1100" dirty="0">
                <a:solidFill>
                  <a:prstClr val="black"/>
                </a:solidFill>
              </a:rPr>
            </a:br>
            <a:r>
              <a:rPr lang="en-US" altLang="ko-KR" sz="11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olidFill>
                  <a:prstClr val="black"/>
                </a:solidFill>
                <a:sym typeface="Wingdings" panose="05000000000000000000" pitchFamily="2" charset="2"/>
              </a:rPr>
              <a:t>가열로 냉각 안정도 개선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358775" lvl="0" indent="-171450">
              <a:buFontTx/>
              <a:buChar char="-"/>
            </a:pPr>
            <a:r>
              <a:rPr lang="ko-KR" altLang="en-US" sz="1100" b="1" dirty="0" err="1">
                <a:solidFill>
                  <a:prstClr val="black"/>
                </a:solidFill>
              </a:rPr>
              <a:t>가열대</a:t>
            </a:r>
            <a:r>
              <a:rPr lang="ko-KR" altLang="en-US" sz="1100" b="1" dirty="0">
                <a:solidFill>
                  <a:prstClr val="black"/>
                </a:solidFill>
              </a:rPr>
              <a:t> 평균 온도 </a:t>
            </a:r>
            <a:r>
              <a:rPr lang="en-US" altLang="ko-KR" sz="1100" b="1" dirty="0">
                <a:solidFill>
                  <a:prstClr val="black"/>
                </a:solidFill>
              </a:rPr>
              <a:t>905</a:t>
            </a:r>
            <a:r>
              <a:rPr lang="ko-KR" altLang="en-US" sz="1100" b="1" dirty="0">
                <a:solidFill>
                  <a:prstClr val="black"/>
                </a:solidFill>
              </a:rPr>
              <a:t>도 유지</a:t>
            </a:r>
            <a:br>
              <a:rPr lang="en-US" altLang="ko-KR" sz="1100" b="1" dirty="0">
                <a:solidFill>
                  <a:prstClr val="black"/>
                </a:solidFill>
              </a:rPr>
            </a:br>
            <a:r>
              <a:rPr lang="en-US" altLang="ko-KR" sz="11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dirty="0" err="1">
                <a:solidFill>
                  <a:prstClr val="black"/>
                </a:solidFill>
                <a:sym typeface="Wingdings" panose="05000000000000000000" pitchFamily="2" charset="2"/>
              </a:rPr>
              <a:t>가열대</a:t>
            </a:r>
            <a:r>
              <a:rPr lang="ko-KR" altLang="en-US" sz="1100" dirty="0">
                <a:solidFill>
                  <a:prstClr val="black"/>
                </a:solidFill>
                <a:sym typeface="Wingdings" panose="05000000000000000000" pitchFamily="2" charset="2"/>
              </a:rPr>
              <a:t> 냉각 안정도 개선</a:t>
            </a:r>
            <a:r>
              <a:rPr lang="ko-KR" altLang="en-US" sz="11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100" b="1" dirty="0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C054C0-C64A-447E-AF7F-23C368D3CBCA}"/>
              </a:ext>
            </a:extLst>
          </p:cNvPr>
          <p:cNvSpPr/>
          <p:nvPr/>
        </p:nvSpPr>
        <p:spPr>
          <a:xfrm>
            <a:off x="3258996" y="3227192"/>
            <a:ext cx="3535344" cy="4767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0F8409-3A1C-47FA-9D69-728A05861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37794"/>
              </p:ext>
            </p:extLst>
          </p:nvPr>
        </p:nvGraphicFramePr>
        <p:xfrm>
          <a:off x="236538" y="5357154"/>
          <a:ext cx="9474064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258">
                  <a:extLst>
                    <a:ext uri="{9D8B030D-6E8A-4147-A177-3AD203B41FA5}">
                      <a16:colId xmlns:a16="http://schemas.microsoft.com/office/drawing/2014/main" val="1495876964"/>
                    </a:ext>
                  </a:extLst>
                </a:gridCol>
                <a:gridCol w="1184258">
                  <a:extLst>
                    <a:ext uri="{9D8B030D-6E8A-4147-A177-3AD203B41FA5}">
                      <a16:colId xmlns:a16="http://schemas.microsoft.com/office/drawing/2014/main" val="1754357365"/>
                    </a:ext>
                  </a:extLst>
                </a:gridCol>
                <a:gridCol w="1184258">
                  <a:extLst>
                    <a:ext uri="{9D8B030D-6E8A-4147-A177-3AD203B41FA5}">
                      <a16:colId xmlns:a16="http://schemas.microsoft.com/office/drawing/2014/main" val="1081186030"/>
                    </a:ext>
                  </a:extLst>
                </a:gridCol>
                <a:gridCol w="1184258">
                  <a:extLst>
                    <a:ext uri="{9D8B030D-6E8A-4147-A177-3AD203B41FA5}">
                      <a16:colId xmlns:a16="http://schemas.microsoft.com/office/drawing/2014/main" val="2119595277"/>
                    </a:ext>
                  </a:extLst>
                </a:gridCol>
                <a:gridCol w="1184258">
                  <a:extLst>
                    <a:ext uri="{9D8B030D-6E8A-4147-A177-3AD203B41FA5}">
                      <a16:colId xmlns:a16="http://schemas.microsoft.com/office/drawing/2014/main" val="4180446866"/>
                    </a:ext>
                  </a:extLst>
                </a:gridCol>
                <a:gridCol w="1184258">
                  <a:extLst>
                    <a:ext uri="{9D8B030D-6E8A-4147-A177-3AD203B41FA5}">
                      <a16:colId xmlns:a16="http://schemas.microsoft.com/office/drawing/2014/main" val="3966543946"/>
                    </a:ext>
                  </a:extLst>
                </a:gridCol>
                <a:gridCol w="1184258">
                  <a:extLst>
                    <a:ext uri="{9D8B030D-6E8A-4147-A177-3AD203B41FA5}">
                      <a16:colId xmlns:a16="http://schemas.microsoft.com/office/drawing/2014/main" val="665145568"/>
                    </a:ext>
                  </a:extLst>
                </a:gridCol>
                <a:gridCol w="1184258">
                  <a:extLst>
                    <a:ext uri="{9D8B030D-6E8A-4147-A177-3AD203B41FA5}">
                      <a16:colId xmlns:a16="http://schemas.microsoft.com/office/drawing/2014/main" val="3149681705"/>
                    </a:ext>
                  </a:extLst>
                </a:gridCol>
              </a:tblGrid>
              <a:tr h="322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Scale </a:t>
                      </a:r>
                      <a:r>
                        <a:rPr lang="ko-KR" altLang="en-US" sz="1200" dirty="0"/>
                        <a:t>발생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가열로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가열대</a:t>
                      </a:r>
                      <a:r>
                        <a:rPr lang="ko-KR" altLang="en-US" sz="1200" dirty="0"/>
                        <a:t> 온도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가열로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균열대</a:t>
                      </a:r>
                      <a:r>
                        <a:rPr lang="ko-KR" altLang="en-US" sz="1200" dirty="0"/>
                        <a:t> 온도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가열로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추출 온도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Hot Scale Breaker</a:t>
                      </a:r>
                      <a:endParaRPr lang="ko-KR" alt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사상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압연 온도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압연간 </a:t>
                      </a:r>
                      <a:r>
                        <a:rPr lang="en-US" altLang="ko-KR" sz="1200" dirty="0"/>
                        <a:t>Descaling </a:t>
                      </a:r>
                      <a:r>
                        <a:rPr lang="ko-KR" altLang="en-US" sz="1200" dirty="0"/>
                        <a:t>횟수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판두께</a:t>
                      </a:r>
                      <a:endParaRPr lang="ko-KR" altLang="en-US" sz="12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660177054"/>
                  </a:ext>
                </a:extLst>
              </a:tr>
              <a:tr h="444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↕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발생</a:t>
                      </a:r>
                      <a:endParaRPr lang="en-US" altLang="ko-KR" sz="1200" dirty="0"/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적용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미적용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증가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감소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5075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40A0E9BC-4F9E-421E-A37F-587BB6303EDF}"/>
              </a:ext>
            </a:extLst>
          </p:cNvPr>
          <p:cNvSpPr/>
          <p:nvPr/>
        </p:nvSpPr>
        <p:spPr>
          <a:xfrm>
            <a:off x="9369936" y="6018777"/>
            <a:ext cx="162560" cy="15965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B586968-E837-43D4-8055-431011794BB0}"/>
              </a:ext>
            </a:extLst>
          </p:cNvPr>
          <p:cNvSpPr/>
          <p:nvPr/>
        </p:nvSpPr>
        <p:spPr>
          <a:xfrm>
            <a:off x="7007736" y="6018777"/>
            <a:ext cx="162560" cy="15965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7E114B7-E6BE-4DF2-B5CE-F6F42A39E14F}"/>
              </a:ext>
            </a:extLst>
          </p:cNvPr>
          <p:cNvSpPr/>
          <p:nvPr/>
        </p:nvSpPr>
        <p:spPr>
          <a:xfrm>
            <a:off x="2290956" y="6018777"/>
            <a:ext cx="162560" cy="15965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3C475DE-FD8D-414F-8925-61CFA76ECB8A}"/>
              </a:ext>
            </a:extLst>
          </p:cNvPr>
          <p:cNvSpPr/>
          <p:nvPr/>
        </p:nvSpPr>
        <p:spPr>
          <a:xfrm>
            <a:off x="3472056" y="6018777"/>
            <a:ext cx="162560" cy="15965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CDC77A3-7F5B-4947-920B-B79682FBA3C9}"/>
              </a:ext>
            </a:extLst>
          </p:cNvPr>
          <p:cNvSpPr/>
          <p:nvPr/>
        </p:nvSpPr>
        <p:spPr>
          <a:xfrm>
            <a:off x="5907610" y="6018777"/>
            <a:ext cx="162560" cy="15965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십자형 39">
            <a:extLst>
              <a:ext uri="{FF2B5EF4-FFF2-40B4-BE49-F238E27FC236}">
                <a16:creationId xmlns:a16="http://schemas.microsoft.com/office/drawing/2014/main" id="{6FFDB5E8-7E94-47A4-931F-0A279F21B280}"/>
              </a:ext>
            </a:extLst>
          </p:cNvPr>
          <p:cNvSpPr/>
          <p:nvPr/>
        </p:nvSpPr>
        <p:spPr>
          <a:xfrm rot="2545470">
            <a:off x="8232060" y="5980086"/>
            <a:ext cx="222207" cy="216146"/>
          </a:xfrm>
          <a:prstGeom prst="plus">
            <a:avLst>
              <a:gd name="adj" fmla="val 3910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024A0B2-883C-4D11-901A-9064B382895E}"/>
              </a:ext>
            </a:extLst>
          </p:cNvPr>
          <p:cNvSpPr/>
          <p:nvPr/>
        </p:nvSpPr>
        <p:spPr>
          <a:xfrm>
            <a:off x="4566064" y="5947415"/>
            <a:ext cx="338554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/>
              <a:t>확인 불가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개선방향 및 </a:t>
            </a:r>
            <a:r>
              <a:rPr 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Lesson 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&amp; Learn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E4D4A1-F5F3-4960-ACBD-4669C31BD9AB}"/>
              </a:ext>
            </a:extLst>
          </p:cNvPr>
          <p:cNvSpPr/>
          <p:nvPr/>
        </p:nvSpPr>
        <p:spPr>
          <a:xfrm>
            <a:off x="232500" y="945573"/>
            <a:ext cx="9400450" cy="543444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428C7C-B7DF-4AD7-B6B7-67A371E423E2}"/>
              </a:ext>
            </a:extLst>
          </p:cNvPr>
          <p:cNvSpPr/>
          <p:nvPr/>
        </p:nvSpPr>
        <p:spPr>
          <a:xfrm>
            <a:off x="260349" y="1435526"/>
            <a:ext cx="2957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개선방향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E791F1-9F18-490C-B78C-3FC80C30C688}"/>
              </a:ext>
            </a:extLst>
          </p:cNvPr>
          <p:cNvSpPr/>
          <p:nvPr/>
        </p:nvSpPr>
        <p:spPr>
          <a:xfrm>
            <a:off x="260349" y="3564338"/>
            <a:ext cx="2957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[Lesson &amp; Learn]</a:t>
            </a:r>
            <a:endParaRPr lang="ko-KR" alt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FCAADD-E10D-4314-8A12-867CA629B13B}"/>
              </a:ext>
            </a:extLst>
          </p:cNvPr>
          <p:cNvSpPr/>
          <p:nvPr/>
        </p:nvSpPr>
        <p:spPr>
          <a:xfrm>
            <a:off x="398317" y="1860161"/>
            <a:ext cx="9078191" cy="1287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모델링의 정확도가 너무 높게 나타나서</a:t>
            </a:r>
            <a:r>
              <a:rPr lang="en-US" altLang="ko-KR" dirty="0"/>
              <a:t>, </a:t>
            </a:r>
            <a:r>
              <a:rPr lang="ko-KR" altLang="en-US" dirty="0"/>
              <a:t>일부 변수를 제외했음에도 불구하고 모델링 정확도가 여전히 높게 나타난 이유에 대한 검증이 추가적으로 필요함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변수간 상관관계를 조금 더 면밀히 살펴볼 필요가 있음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70C577-FDBF-4E1C-848E-F9F7CEE04BFA}"/>
              </a:ext>
            </a:extLst>
          </p:cNvPr>
          <p:cNvSpPr/>
          <p:nvPr/>
        </p:nvSpPr>
        <p:spPr>
          <a:xfrm>
            <a:off x="398317" y="3999432"/>
            <a:ext cx="9078191" cy="211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도메인 지식의 부족으로</a:t>
            </a:r>
            <a:r>
              <a:rPr lang="en-US" altLang="ko-KR" dirty="0"/>
              <a:t>, </a:t>
            </a:r>
            <a:r>
              <a:rPr lang="ko-KR" altLang="en-US" dirty="0"/>
              <a:t>데이터로만 판단하여 보고서를 작성하는 것이 얼마나 위험한지 알게 되었다</a:t>
            </a:r>
            <a:r>
              <a:rPr lang="en-US" altLang="ko-KR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향후 데이터 분석을 하게 될 때</a:t>
            </a:r>
            <a:r>
              <a:rPr lang="en-US" altLang="ko-KR" dirty="0"/>
              <a:t>,</a:t>
            </a:r>
            <a:r>
              <a:rPr lang="ko-KR" altLang="en-US" dirty="0"/>
              <a:t> 데이터가 수집되는 과정을 숙지하고</a:t>
            </a:r>
            <a:r>
              <a:rPr lang="en-US" altLang="ko-KR" dirty="0"/>
              <a:t>, </a:t>
            </a:r>
            <a:r>
              <a:rPr lang="ko-KR" altLang="en-US" dirty="0"/>
              <a:t>현장 </a:t>
            </a:r>
            <a:r>
              <a:rPr lang="ko-KR" altLang="en-US" dirty="0" err="1"/>
              <a:t>직원들과의</a:t>
            </a:r>
            <a:r>
              <a:rPr lang="ko-KR" altLang="en-US" dirty="0"/>
              <a:t> 긴밀한 커뮤니케이션을 통해 확실한 의사결정을 할 수 있는 증거들을 </a:t>
            </a:r>
            <a:r>
              <a:rPr lang="ko-KR" altLang="en-US" dirty="0" err="1"/>
              <a:t>수집해야겠다고</a:t>
            </a:r>
            <a:r>
              <a:rPr lang="ko-KR" altLang="en-US" dirty="0"/>
              <a:t> 다짐했다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과제 정의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011FFF-4B83-419C-9A63-FF3C94A10C8D}"/>
              </a:ext>
            </a:extLst>
          </p:cNvPr>
          <p:cNvSpPr/>
          <p:nvPr/>
        </p:nvSpPr>
        <p:spPr>
          <a:xfrm>
            <a:off x="232500" y="1067659"/>
            <a:ext cx="5057130" cy="491994"/>
          </a:xfrm>
          <a:prstGeom prst="rect">
            <a:avLst/>
          </a:prstGeom>
          <a:solidFill>
            <a:srgbClr val="0059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목표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E8769B-6EE5-4DB6-B174-339145EEF2DC}"/>
              </a:ext>
            </a:extLst>
          </p:cNvPr>
          <p:cNvSpPr/>
          <p:nvPr/>
        </p:nvSpPr>
        <p:spPr>
          <a:xfrm>
            <a:off x="232500" y="1723560"/>
            <a:ext cx="940045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OO</a:t>
            </a:r>
            <a:r>
              <a:rPr lang="ko-KR" altLang="en-US" b="1" dirty="0">
                <a:solidFill>
                  <a:schemeClr val="tx1"/>
                </a:solidFill>
              </a:rPr>
              <a:t> 공장의 압연공정 중 </a:t>
            </a:r>
            <a:r>
              <a:rPr lang="en-US" altLang="ko-KR" b="1" dirty="0">
                <a:solidFill>
                  <a:schemeClr val="tx1"/>
                </a:solidFill>
              </a:rPr>
              <a:t>Scale </a:t>
            </a:r>
            <a:r>
              <a:rPr lang="ko-KR" altLang="en-US" b="1" dirty="0">
                <a:solidFill>
                  <a:schemeClr val="tx1"/>
                </a:solidFill>
              </a:rPr>
              <a:t>불량을 발생시키는 요인을 파악하여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개선하고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철강 제품 </a:t>
            </a:r>
            <a:r>
              <a:rPr lang="ko-KR" altLang="en-US" b="1" dirty="0" err="1">
                <a:solidFill>
                  <a:schemeClr val="tx1"/>
                </a:solidFill>
              </a:rPr>
              <a:t>불량율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5%</a:t>
            </a:r>
            <a:r>
              <a:rPr lang="ko-KR" altLang="en-US" b="1" dirty="0">
                <a:solidFill>
                  <a:schemeClr val="tx1"/>
                </a:solidFill>
              </a:rPr>
              <a:t>미만 달성 목표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현 </a:t>
            </a:r>
            <a:r>
              <a:rPr lang="en-US" altLang="ko-KR" dirty="0">
                <a:solidFill>
                  <a:schemeClr val="tx1"/>
                </a:solidFill>
              </a:rPr>
              <a:t>7.2%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예상 목표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5%)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77CC73-E8B7-4E22-A249-CDF117432620}"/>
              </a:ext>
            </a:extLst>
          </p:cNvPr>
          <p:cNvSpPr/>
          <p:nvPr/>
        </p:nvSpPr>
        <p:spPr>
          <a:xfrm>
            <a:off x="270720" y="3183003"/>
            <a:ext cx="5057130" cy="491994"/>
          </a:xfrm>
          <a:prstGeom prst="rect">
            <a:avLst/>
          </a:prstGeom>
          <a:solidFill>
            <a:srgbClr val="0059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과제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1DBD90-FADC-47E5-A708-987F86657BD0}"/>
              </a:ext>
            </a:extLst>
          </p:cNvPr>
          <p:cNvSpPr/>
          <p:nvPr/>
        </p:nvSpPr>
        <p:spPr>
          <a:xfrm>
            <a:off x="232500" y="3843305"/>
            <a:ext cx="9400450" cy="268218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실제 불량률에 영향을 미치는 변수는 무엇인가</a:t>
            </a:r>
            <a:r>
              <a:rPr lang="en-US" altLang="ko-KR" sz="1600" b="1" dirty="0">
                <a:solidFill>
                  <a:schemeClr val="tx1"/>
                </a:solidFill>
                <a:sym typeface="Wingdings" panose="05000000000000000000" pitchFamily="2" charset="2"/>
              </a:rPr>
              <a:t>?</a:t>
            </a:r>
            <a:br>
              <a:rPr lang="en-US" altLang="ko-KR" sz="1600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엔지니어가 기존 알고 있던 잠재적 원인 중 잘못 알고 있던 사실은 없었는가</a:t>
            </a:r>
            <a:r>
              <a:rPr lang="en-US" altLang="ko-KR" sz="1600" b="1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tx1"/>
                </a:solidFill>
              </a:rPr>
              <a:t>불량률을 어떻게 개선할 것인가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ED21CA-55DD-47B3-850E-841362052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51838"/>
              </p:ext>
            </p:extLst>
          </p:nvPr>
        </p:nvGraphicFramePr>
        <p:xfrm>
          <a:off x="498266" y="4734231"/>
          <a:ext cx="8881960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0245">
                  <a:extLst>
                    <a:ext uri="{9D8B030D-6E8A-4147-A177-3AD203B41FA5}">
                      <a16:colId xmlns:a16="http://schemas.microsoft.com/office/drawing/2014/main" val="1495876964"/>
                    </a:ext>
                  </a:extLst>
                </a:gridCol>
                <a:gridCol w="1110245">
                  <a:extLst>
                    <a:ext uri="{9D8B030D-6E8A-4147-A177-3AD203B41FA5}">
                      <a16:colId xmlns:a16="http://schemas.microsoft.com/office/drawing/2014/main" val="1754357365"/>
                    </a:ext>
                  </a:extLst>
                </a:gridCol>
                <a:gridCol w="1110245">
                  <a:extLst>
                    <a:ext uri="{9D8B030D-6E8A-4147-A177-3AD203B41FA5}">
                      <a16:colId xmlns:a16="http://schemas.microsoft.com/office/drawing/2014/main" val="1081186030"/>
                    </a:ext>
                  </a:extLst>
                </a:gridCol>
                <a:gridCol w="1110245">
                  <a:extLst>
                    <a:ext uri="{9D8B030D-6E8A-4147-A177-3AD203B41FA5}">
                      <a16:colId xmlns:a16="http://schemas.microsoft.com/office/drawing/2014/main" val="2119595277"/>
                    </a:ext>
                  </a:extLst>
                </a:gridCol>
                <a:gridCol w="1110245">
                  <a:extLst>
                    <a:ext uri="{9D8B030D-6E8A-4147-A177-3AD203B41FA5}">
                      <a16:colId xmlns:a16="http://schemas.microsoft.com/office/drawing/2014/main" val="4180446866"/>
                    </a:ext>
                  </a:extLst>
                </a:gridCol>
                <a:gridCol w="1110245">
                  <a:extLst>
                    <a:ext uri="{9D8B030D-6E8A-4147-A177-3AD203B41FA5}">
                      <a16:colId xmlns:a16="http://schemas.microsoft.com/office/drawing/2014/main" val="3966543946"/>
                    </a:ext>
                  </a:extLst>
                </a:gridCol>
                <a:gridCol w="1110245">
                  <a:extLst>
                    <a:ext uri="{9D8B030D-6E8A-4147-A177-3AD203B41FA5}">
                      <a16:colId xmlns:a16="http://schemas.microsoft.com/office/drawing/2014/main" val="665145568"/>
                    </a:ext>
                  </a:extLst>
                </a:gridCol>
                <a:gridCol w="1110245">
                  <a:extLst>
                    <a:ext uri="{9D8B030D-6E8A-4147-A177-3AD203B41FA5}">
                      <a16:colId xmlns:a16="http://schemas.microsoft.com/office/drawing/2014/main" val="3149681705"/>
                    </a:ext>
                  </a:extLst>
                </a:gridCol>
              </a:tblGrid>
              <a:tr h="322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Scale </a:t>
                      </a:r>
                      <a:r>
                        <a:rPr lang="ko-KR" altLang="en-US" sz="1200" dirty="0"/>
                        <a:t>발생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가열로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가열대</a:t>
                      </a:r>
                      <a:r>
                        <a:rPr lang="ko-KR" altLang="en-US" sz="1200" dirty="0"/>
                        <a:t> 온도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가열로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균열대</a:t>
                      </a:r>
                      <a:r>
                        <a:rPr lang="ko-KR" altLang="en-US" sz="1200" dirty="0"/>
                        <a:t> 온도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가열로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추출 온도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Hot Scale Breaker</a:t>
                      </a:r>
                      <a:endParaRPr lang="ko-KR" alt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사상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압연 온도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압연간 </a:t>
                      </a:r>
                      <a:r>
                        <a:rPr lang="en-US" altLang="ko-KR" sz="1200" dirty="0"/>
                        <a:t>Descaling </a:t>
                      </a:r>
                      <a:r>
                        <a:rPr lang="ko-KR" altLang="en-US" sz="1200" dirty="0"/>
                        <a:t>횟수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판두께</a:t>
                      </a:r>
                      <a:endParaRPr lang="ko-KR" altLang="en-US" sz="12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660177054"/>
                  </a:ext>
                </a:extLst>
              </a:tr>
              <a:tr h="444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↕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발생</a:t>
                      </a:r>
                      <a:endParaRPr lang="en-US" altLang="ko-KR" sz="1200" dirty="0"/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적용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미적용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증가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감소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50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 계획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6B9AA912-7637-41A6-AE37-20061D4836B9}"/>
              </a:ext>
            </a:extLst>
          </p:cNvPr>
          <p:cNvSpPr/>
          <p:nvPr/>
        </p:nvSpPr>
        <p:spPr>
          <a:xfrm rot="5400000">
            <a:off x="1668480" y="-297480"/>
            <a:ext cx="949290" cy="339471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파악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E94C354E-7596-4126-A4BB-56802DA32CC9}"/>
              </a:ext>
            </a:extLst>
          </p:cNvPr>
          <p:cNvSpPr/>
          <p:nvPr/>
        </p:nvSpPr>
        <p:spPr>
          <a:xfrm rot="5400000">
            <a:off x="1668480" y="857752"/>
            <a:ext cx="949290" cy="3394710"/>
          </a:xfrm>
          <a:prstGeom prst="homePlate">
            <a:avLst/>
          </a:prstGeom>
          <a:solidFill>
            <a:srgbClr val="D5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가설 수립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295D13B7-3B3C-46FE-BB83-11ECB194539E}"/>
              </a:ext>
            </a:extLst>
          </p:cNvPr>
          <p:cNvSpPr/>
          <p:nvPr/>
        </p:nvSpPr>
        <p:spPr>
          <a:xfrm rot="5400000">
            <a:off x="1668480" y="2012984"/>
            <a:ext cx="949290" cy="3394710"/>
          </a:xfrm>
          <a:prstGeom prst="homePlate">
            <a:avLst/>
          </a:prstGeom>
          <a:solidFill>
            <a:srgbClr val="B2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정제 및 가설 검정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9CB049A4-4C8B-4302-88BC-EC348AAFEE24}"/>
              </a:ext>
            </a:extLst>
          </p:cNvPr>
          <p:cNvSpPr/>
          <p:nvPr/>
        </p:nvSpPr>
        <p:spPr>
          <a:xfrm rot="5400000">
            <a:off x="1668480" y="3168216"/>
            <a:ext cx="949290" cy="3394710"/>
          </a:xfrm>
          <a:prstGeom prst="homePlate">
            <a:avLst/>
          </a:prstGeom>
          <a:solidFill>
            <a:srgbClr val="61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/>
              <a:t>모델링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829A45E-B77E-42E4-BB05-7B4E69F5A760}"/>
              </a:ext>
            </a:extLst>
          </p:cNvPr>
          <p:cNvSpPr/>
          <p:nvPr/>
        </p:nvSpPr>
        <p:spPr>
          <a:xfrm rot="5400000">
            <a:off x="1668480" y="4323450"/>
            <a:ext cx="949290" cy="3394710"/>
          </a:xfrm>
          <a:prstGeom prst="homePlate">
            <a:avLst/>
          </a:prstGeom>
          <a:solidFill>
            <a:srgbClr val="188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/>
              <a:t>보고서 작성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248988-6740-4D40-A3A6-D3A7A4C43BC8}"/>
              </a:ext>
            </a:extLst>
          </p:cNvPr>
          <p:cNvSpPr/>
          <p:nvPr/>
        </p:nvSpPr>
        <p:spPr>
          <a:xfrm>
            <a:off x="4251960" y="925230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1. </a:t>
            </a:r>
            <a:r>
              <a:rPr lang="ko-KR" altLang="en-US" sz="1400" b="1" dirty="0">
                <a:solidFill>
                  <a:schemeClr val="tx1"/>
                </a:solidFill>
              </a:rPr>
              <a:t>명목변수 확인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그루핑</a:t>
            </a:r>
            <a:r>
              <a:rPr lang="ko-KR" altLang="en-US" sz="1400" dirty="0">
                <a:solidFill>
                  <a:schemeClr val="tx1"/>
                </a:solidFill>
              </a:rPr>
              <a:t> 실시 여부 확인 및 계획 수립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2. </a:t>
            </a:r>
            <a:r>
              <a:rPr lang="ko-KR" altLang="en-US" sz="1400" b="1" dirty="0">
                <a:solidFill>
                  <a:schemeClr val="tx1"/>
                </a:solidFill>
              </a:rPr>
              <a:t>연속변수 확인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히스토그램 </a:t>
            </a:r>
            <a:r>
              <a:rPr lang="en-US" altLang="ko-KR" sz="1400" dirty="0">
                <a:solidFill>
                  <a:schemeClr val="tx1"/>
                </a:solidFill>
              </a:rPr>
              <a:t>/ Boxplot </a:t>
            </a:r>
            <a:r>
              <a:rPr lang="ko-KR" altLang="en-US" sz="1400" dirty="0">
                <a:solidFill>
                  <a:schemeClr val="tx1"/>
                </a:solidFill>
              </a:rPr>
              <a:t>그래프를 이용해 </a:t>
            </a:r>
            <a:r>
              <a:rPr lang="ko-KR" altLang="en-US" sz="1400" dirty="0" err="1">
                <a:solidFill>
                  <a:schemeClr val="tx1"/>
                </a:solidFill>
              </a:rPr>
              <a:t>기술통계량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이상치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결측치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변수 특성 파악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tx1"/>
                </a:solidFill>
              </a:rPr>
              <a:t>예상 소요시간 </a:t>
            </a:r>
            <a:r>
              <a:rPr lang="en-US" altLang="ko-KR" sz="1400" dirty="0">
                <a:solidFill>
                  <a:schemeClr val="tx1"/>
                </a:solidFill>
              </a:rPr>
              <a:t>: 4 </a:t>
            </a:r>
            <a:r>
              <a:rPr lang="en-US" altLang="ko-KR" sz="1400" dirty="0" err="1">
                <a:solidFill>
                  <a:schemeClr val="tx1"/>
                </a:solidFill>
              </a:rPr>
              <a:t>hr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67AE36-B2DC-4485-934F-A59537805211}"/>
              </a:ext>
            </a:extLst>
          </p:cNvPr>
          <p:cNvSpPr/>
          <p:nvPr/>
        </p:nvSpPr>
        <p:spPr>
          <a:xfrm>
            <a:off x="4251960" y="2080463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데이터를 보고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개략적인 가설 수립하고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가설에 따른 데이터 형태로 정제 실시</a:t>
            </a:r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예상 소요시간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: 1 </a:t>
            </a:r>
            <a:r>
              <a:rPr lang="en-US" altLang="ko-KR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hr</a:t>
            </a:r>
            <a:endParaRPr lang="en-US" altLang="ko-KR" sz="1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636316-C128-4D61-AF50-E8DF3F83B107}"/>
              </a:ext>
            </a:extLst>
          </p:cNvPr>
          <p:cNvSpPr/>
          <p:nvPr/>
        </p:nvSpPr>
        <p:spPr>
          <a:xfrm>
            <a:off x="4251960" y="3235696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가설에 부합하는 데이터 형태 가공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원핫</a:t>
            </a:r>
            <a:r>
              <a:rPr lang="ko-KR" altLang="en-US" sz="1400" dirty="0">
                <a:solidFill>
                  <a:schemeClr val="tx1"/>
                </a:solidFill>
              </a:rPr>
              <a:t> 인코딩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예상 소요시간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: 2 </a:t>
            </a:r>
            <a:r>
              <a:rPr lang="en-US" altLang="ko-KR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CA3314-F67F-49A3-9722-8CED9AF987B4}"/>
              </a:ext>
            </a:extLst>
          </p:cNvPr>
          <p:cNvSpPr/>
          <p:nvPr/>
        </p:nvSpPr>
        <p:spPr>
          <a:xfrm>
            <a:off x="4251960" y="4390929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Decision Tree, Random Forest, Gradient Boosting, KNN 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분류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기법 중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예측력이 높은 모델 채택하여 분석 실시</a:t>
            </a:r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예상 소요시간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: 1 </a:t>
            </a:r>
            <a:r>
              <a:rPr lang="en-US" altLang="ko-KR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D92853-2AC9-41F8-AA2B-2FCD56B2BC1B}"/>
              </a:ext>
            </a:extLst>
          </p:cNvPr>
          <p:cNvSpPr/>
          <p:nvPr/>
        </p:nvSpPr>
        <p:spPr>
          <a:xfrm>
            <a:off x="4251960" y="5546160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분석 이후 최종 보고서 작성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예상 소요시간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: 3 </a:t>
            </a:r>
            <a:r>
              <a:rPr lang="en-US" altLang="ko-KR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hr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현황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전처리와 분석을 실시하기 전</a:t>
            </a:r>
            <a:r>
              <a:rPr lang="en-US" altLang="ko-KR" dirty="0"/>
              <a:t>, </a:t>
            </a:r>
            <a:r>
              <a:rPr lang="ko-KR" altLang="en-US" dirty="0"/>
              <a:t>데이터의 변수를 개괄적으로 확인한 결과 총 </a:t>
            </a:r>
            <a:r>
              <a:rPr lang="en-US" altLang="ko-KR" dirty="0"/>
              <a:t>21</a:t>
            </a:r>
            <a:r>
              <a:rPr lang="ko-KR" altLang="en-US" dirty="0"/>
              <a:t>개의 변수가 존재</a:t>
            </a:r>
            <a:endParaRPr lang="en-US" altLang="ko-KR" dirty="0"/>
          </a:p>
          <a:p>
            <a:r>
              <a:rPr lang="ko-KR" altLang="en-US" dirty="0"/>
              <a:t>우선 고유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 err="1"/>
              <a:t>공장별</a:t>
            </a:r>
            <a:r>
              <a:rPr lang="ko-KR" altLang="en-US" dirty="0"/>
              <a:t> 작업 시간별 차이가 없을 것이라는 가설에서 착안해 두 불필요 변수를 제외</a:t>
            </a:r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명목 변수와 연속형 변수를 나누어 </a:t>
            </a:r>
            <a:r>
              <a:rPr lang="ko-KR" altLang="en-US" dirty="0" err="1"/>
              <a:t>전처리</a:t>
            </a:r>
            <a:r>
              <a:rPr lang="ko-KR" altLang="en-US" dirty="0"/>
              <a:t> 할 예정이고</a:t>
            </a:r>
            <a:r>
              <a:rPr lang="en-US" altLang="ko-KR" dirty="0"/>
              <a:t>, </a:t>
            </a:r>
            <a:r>
              <a:rPr lang="ko-KR" altLang="en-US" dirty="0"/>
              <a:t>종속변수는 </a:t>
            </a:r>
            <a:r>
              <a:rPr lang="en-US" altLang="ko-KR" dirty="0"/>
              <a:t>0/1</a:t>
            </a:r>
            <a:r>
              <a:rPr lang="ko-KR" altLang="en-US" dirty="0"/>
              <a:t>로 처리하여 분류 실시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76256A-E111-48F9-B89F-DED57B23B7D4}"/>
              </a:ext>
            </a:extLst>
          </p:cNvPr>
          <p:cNvSpPr/>
          <p:nvPr/>
        </p:nvSpPr>
        <p:spPr>
          <a:xfrm>
            <a:off x="235516" y="1817225"/>
            <a:ext cx="9397434" cy="456279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D1432B-888F-41FC-A50B-C6FFED26A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0695"/>
              </p:ext>
            </p:extLst>
          </p:nvPr>
        </p:nvGraphicFramePr>
        <p:xfrm>
          <a:off x="450849" y="2223655"/>
          <a:ext cx="9017242" cy="4028816"/>
        </p:xfrm>
        <a:graphic>
          <a:graphicData uri="http://schemas.openxmlformats.org/drawingml/2006/table">
            <a:tbl>
              <a:tblPr/>
              <a:tblGrid>
                <a:gridCol w="389999">
                  <a:extLst>
                    <a:ext uri="{9D8B030D-6E8A-4147-A177-3AD203B41FA5}">
                      <a16:colId xmlns:a16="http://schemas.microsoft.com/office/drawing/2014/main" val="1469704191"/>
                    </a:ext>
                  </a:extLst>
                </a:gridCol>
                <a:gridCol w="1489086">
                  <a:extLst>
                    <a:ext uri="{9D8B030D-6E8A-4147-A177-3AD203B41FA5}">
                      <a16:colId xmlns:a16="http://schemas.microsoft.com/office/drawing/2014/main" val="1083607201"/>
                    </a:ext>
                  </a:extLst>
                </a:gridCol>
                <a:gridCol w="1713631">
                  <a:extLst>
                    <a:ext uri="{9D8B030D-6E8A-4147-A177-3AD203B41FA5}">
                      <a16:colId xmlns:a16="http://schemas.microsoft.com/office/drawing/2014/main" val="2912514794"/>
                    </a:ext>
                  </a:extLst>
                </a:gridCol>
                <a:gridCol w="697271">
                  <a:extLst>
                    <a:ext uri="{9D8B030D-6E8A-4147-A177-3AD203B41FA5}">
                      <a16:colId xmlns:a16="http://schemas.microsoft.com/office/drawing/2014/main" val="433451188"/>
                    </a:ext>
                  </a:extLst>
                </a:gridCol>
                <a:gridCol w="850906">
                  <a:extLst>
                    <a:ext uri="{9D8B030D-6E8A-4147-A177-3AD203B41FA5}">
                      <a16:colId xmlns:a16="http://schemas.microsoft.com/office/drawing/2014/main" val="2118167363"/>
                    </a:ext>
                  </a:extLst>
                </a:gridCol>
                <a:gridCol w="1063632">
                  <a:extLst>
                    <a:ext uri="{9D8B030D-6E8A-4147-A177-3AD203B41FA5}">
                      <a16:colId xmlns:a16="http://schemas.microsoft.com/office/drawing/2014/main" val="961591727"/>
                    </a:ext>
                  </a:extLst>
                </a:gridCol>
                <a:gridCol w="2812717">
                  <a:extLst>
                    <a:ext uri="{9D8B030D-6E8A-4147-A177-3AD203B41FA5}">
                      <a16:colId xmlns:a16="http://schemas.microsoft.com/office/drawing/2014/main" val="54218197"/>
                    </a:ext>
                  </a:extLst>
                </a:gridCol>
              </a:tblGrid>
              <a:tr h="1831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4168" marR="4168" marT="41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4168" marR="4168" marT="41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형태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타입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변수 개수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예정 내용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11240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PLATE_NO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No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720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이므로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일반화에 필요 없음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81673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ROLLING_DATE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작업시각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704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가동시간별 차이 없을 것이라는 가설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773652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</a:t>
                      </a:r>
                    </a:p>
                  </a:txBody>
                  <a:tcPr marL="36000" marR="4168" marT="41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목표변수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분류형 프로젝트 확인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1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처리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74804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규격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 별로 필히 그루핑하여 분석 실시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57266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STEEL_KIND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강종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강종 별로 묶을지 여부 확인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02136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PT_THICK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뚜께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464052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PT_WIDTH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91966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PT_LENGTH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16573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PT_WEIGHT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37626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FUR_NO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호기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확인 후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그대로 사용할지 결정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383887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FUR_NO_ROW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5416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FUR_HZ_TEMP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가열대 온도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99135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FUR_HZ_TIME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가열대 시간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216517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FUR_SZ_TEMP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균열대 온도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72799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FUR_SZ_TIME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균열대 시간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49109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FUR_TIME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시간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120027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FUR_EXTEMP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압연온도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101575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ROLLING_TEMP_T5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가열대 온도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385366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HSB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HSB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(1-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,0-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미적용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미적용 사례간 불량율 확인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063781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ROLLING_DESCALING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 중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Descaling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횟수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97221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4168" marR="4168" marT="416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WORK_GR</a:t>
                      </a:r>
                    </a:p>
                  </a:txBody>
                  <a:tcPr marL="36000" marR="4168" marT="416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작업조</a:t>
                      </a:r>
                    </a:p>
                  </a:txBody>
                  <a:tcPr marL="36000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36000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명목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작업조간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불량율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</a:p>
                  </a:txBody>
                  <a:tcPr marL="36000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225177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954B63-63A3-4C73-B945-8C691D8FB4A2}"/>
              </a:ext>
            </a:extLst>
          </p:cNvPr>
          <p:cNvSpPr/>
          <p:nvPr/>
        </p:nvSpPr>
        <p:spPr>
          <a:xfrm>
            <a:off x="360206" y="1846625"/>
            <a:ext cx="49599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변수 요약 정보 및 분석 예정 내용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14800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전처리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(1)_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개요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데이터는 문자형으로 수집된 부분은 별도로 </a:t>
            </a:r>
            <a:r>
              <a:rPr lang="en-US" altLang="ko-KR" dirty="0"/>
              <a:t>Grouping</a:t>
            </a:r>
            <a:r>
              <a:rPr lang="ko-KR" altLang="en-US" dirty="0"/>
              <a:t>하거나 더미변수로 변경하여 사용할 예정임</a:t>
            </a:r>
            <a:endParaRPr lang="en-US" altLang="ko-KR" dirty="0"/>
          </a:p>
          <a:p>
            <a:r>
              <a:rPr lang="ko-KR" altLang="en-US" dirty="0" err="1"/>
              <a:t>결측치도</a:t>
            </a:r>
            <a:r>
              <a:rPr lang="ko-KR" altLang="en-US" dirty="0"/>
              <a:t> 존재하지 않으므로</a:t>
            </a:r>
            <a:r>
              <a:rPr lang="en-US" altLang="ko-KR" dirty="0"/>
              <a:t>, </a:t>
            </a:r>
            <a:r>
              <a:rPr lang="ko-KR" altLang="en-US" dirty="0"/>
              <a:t>별도의 </a:t>
            </a:r>
            <a:r>
              <a:rPr lang="ko-KR" altLang="en-US" dirty="0" err="1"/>
              <a:t>결측치</a:t>
            </a:r>
            <a:r>
              <a:rPr lang="ko-KR" altLang="en-US" dirty="0"/>
              <a:t> 처리가 필요하지 않을 것으로 판단됨</a:t>
            </a:r>
            <a:endParaRPr lang="en-US" altLang="ko-KR" dirty="0"/>
          </a:p>
          <a:p>
            <a:r>
              <a:rPr lang="ko-KR" altLang="en-US" dirty="0"/>
              <a:t>일부 이상치 발생하였으나</a:t>
            </a:r>
            <a:r>
              <a:rPr lang="en-US" altLang="ko-KR" dirty="0"/>
              <a:t>, </a:t>
            </a:r>
            <a:r>
              <a:rPr lang="ko-KR" altLang="en-US" dirty="0"/>
              <a:t>이상치로부터 불량률 발생할 가능성 있으므로</a:t>
            </a:r>
            <a:r>
              <a:rPr lang="en-US" altLang="ko-KR" dirty="0"/>
              <a:t>, </a:t>
            </a:r>
            <a:r>
              <a:rPr lang="ko-KR" altLang="en-US" dirty="0"/>
              <a:t>별도로 처리하지 않고 분석 실시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76256A-E111-48F9-B89F-DED57B23B7D4}"/>
              </a:ext>
            </a:extLst>
          </p:cNvPr>
          <p:cNvSpPr/>
          <p:nvPr/>
        </p:nvSpPr>
        <p:spPr>
          <a:xfrm>
            <a:off x="235516" y="1817225"/>
            <a:ext cx="9397434" cy="456279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70C77B-3E11-4DE3-8A4D-B87076E89B12}"/>
              </a:ext>
            </a:extLst>
          </p:cNvPr>
          <p:cNvSpPr/>
          <p:nvPr/>
        </p:nvSpPr>
        <p:spPr>
          <a:xfrm>
            <a:off x="692715" y="2007098"/>
            <a:ext cx="24275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데이터 정보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1CC6A4-07F4-48E5-845F-16007F3E8436}"/>
              </a:ext>
            </a:extLst>
          </p:cNvPr>
          <p:cNvSpPr/>
          <p:nvPr/>
        </p:nvSpPr>
        <p:spPr>
          <a:xfrm>
            <a:off x="2964070" y="2007098"/>
            <a:ext cx="2481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 err="1"/>
              <a:t>결측치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113515-7C88-4C08-9A3A-C444BE3CE7B7}"/>
              </a:ext>
            </a:extLst>
          </p:cNvPr>
          <p:cNvSpPr/>
          <p:nvPr/>
        </p:nvSpPr>
        <p:spPr>
          <a:xfrm>
            <a:off x="2506870" y="2372219"/>
            <a:ext cx="4145498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별도의 </a:t>
            </a:r>
            <a:r>
              <a:rPr lang="ko-KR" altLang="en-US" sz="1200" b="1" dirty="0" err="1"/>
              <a:t>결측치는</a:t>
            </a:r>
            <a:r>
              <a:rPr lang="ko-KR" altLang="en-US" sz="1200" b="1" dirty="0"/>
              <a:t> 없음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ko-KR" altLang="en-US" sz="1200" b="1" dirty="0" err="1">
                <a:sym typeface="Wingdings" panose="05000000000000000000" pitchFamily="2" charset="2"/>
              </a:rPr>
              <a:t>결측치</a:t>
            </a:r>
            <a:r>
              <a:rPr lang="ko-KR" altLang="en-US" sz="1200" b="1" dirty="0">
                <a:sym typeface="Wingdings" panose="05000000000000000000" pitchFamily="2" charset="2"/>
              </a:rPr>
              <a:t> 대체 필요 없음</a:t>
            </a:r>
            <a:endParaRPr lang="en-US" altLang="ko-KR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5C2041-244B-4931-8DBA-70C829EA997A}"/>
              </a:ext>
            </a:extLst>
          </p:cNvPr>
          <p:cNvSpPr/>
          <p:nvPr/>
        </p:nvSpPr>
        <p:spPr>
          <a:xfrm>
            <a:off x="450849" y="2372219"/>
            <a:ext cx="4145498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문자열 정보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ym typeface="Wingdings" panose="05000000000000000000" pitchFamily="2" charset="2"/>
              </a:rPr>
              <a:t> Grouping/Dummy</a:t>
            </a:r>
            <a:r>
              <a:rPr lang="ko-KR" altLang="en-US" sz="1200" b="1" dirty="0">
                <a:sym typeface="Wingdings" panose="05000000000000000000" pitchFamily="2" charset="2"/>
              </a:rPr>
              <a:t>화</a:t>
            </a:r>
            <a:endParaRPr lang="en-US" altLang="ko-KR" sz="1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6F637-4831-4880-91F9-CA6C9440D202}"/>
              </a:ext>
            </a:extLst>
          </p:cNvPr>
          <p:cNvSpPr/>
          <p:nvPr/>
        </p:nvSpPr>
        <p:spPr>
          <a:xfrm>
            <a:off x="4425373" y="2007098"/>
            <a:ext cx="2481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이상치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E1EDD6-725B-4C85-ACB0-21227D78D5E9}"/>
              </a:ext>
            </a:extLst>
          </p:cNvPr>
          <p:cNvSpPr/>
          <p:nvPr/>
        </p:nvSpPr>
        <p:spPr>
          <a:xfrm>
            <a:off x="4425372" y="2372219"/>
            <a:ext cx="4831863" cy="611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특정 데이터에 이상치 발생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ko-KR" altLang="en-US" sz="12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이상치로부터 불량률 발생할 가능성이 있으므로</a:t>
            </a:r>
            <a:r>
              <a:rPr lang="en-US" altLang="ko-KR" sz="12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별도 처리 안함</a:t>
            </a:r>
            <a:endParaRPr lang="en-US" altLang="ko-KR" sz="1200" b="1" u="sng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EFA9D4-1FC4-46C2-B608-5050A71A2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4" t="36972" r="63417" b="11133"/>
          <a:stretch/>
        </p:blipFill>
        <p:spPr>
          <a:xfrm>
            <a:off x="2592677" y="2984053"/>
            <a:ext cx="1674704" cy="32846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9DA1A7-D1BE-4A92-89BF-280417B27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20" t="31853" r="54546" b="6969"/>
          <a:stretch/>
        </p:blipFill>
        <p:spPr>
          <a:xfrm>
            <a:off x="415638" y="2984053"/>
            <a:ext cx="2019048" cy="328466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51A030-9DFF-4A1E-B7BD-E79A6A346BBA}"/>
              </a:ext>
            </a:extLst>
          </p:cNvPr>
          <p:cNvSpPr/>
          <p:nvPr/>
        </p:nvSpPr>
        <p:spPr>
          <a:xfrm>
            <a:off x="2047498" y="3591534"/>
            <a:ext cx="303528" cy="6121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6E8A08-3FF8-4083-A756-AD5B7A171FAB}"/>
              </a:ext>
            </a:extLst>
          </p:cNvPr>
          <p:cNvSpPr/>
          <p:nvPr/>
        </p:nvSpPr>
        <p:spPr>
          <a:xfrm>
            <a:off x="2047498" y="4626386"/>
            <a:ext cx="303528" cy="11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100676-91D1-456A-AF4E-DC243D89355E}"/>
              </a:ext>
            </a:extLst>
          </p:cNvPr>
          <p:cNvSpPr/>
          <p:nvPr/>
        </p:nvSpPr>
        <p:spPr>
          <a:xfrm>
            <a:off x="2047498" y="5636036"/>
            <a:ext cx="303528" cy="11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A82463-48C4-4CBC-88A5-78FEEEB5A33D}"/>
              </a:ext>
            </a:extLst>
          </p:cNvPr>
          <p:cNvSpPr/>
          <p:nvPr/>
        </p:nvSpPr>
        <p:spPr>
          <a:xfrm>
            <a:off x="2047498" y="5877053"/>
            <a:ext cx="303528" cy="11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10C526-76F1-47E1-82A5-912AD209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85" y="2970053"/>
            <a:ext cx="5092183" cy="328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B51A1C-FBE7-40FB-AD05-6C66EF30CA5B}"/>
              </a:ext>
            </a:extLst>
          </p:cNvPr>
          <p:cNvSpPr/>
          <p:nvPr/>
        </p:nvSpPr>
        <p:spPr>
          <a:xfrm>
            <a:off x="5069147" y="5898237"/>
            <a:ext cx="303528" cy="11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025BB9-72AC-4906-A21B-7B2217E11FBB}"/>
              </a:ext>
            </a:extLst>
          </p:cNvPr>
          <p:cNvSpPr/>
          <p:nvPr/>
        </p:nvSpPr>
        <p:spPr>
          <a:xfrm>
            <a:off x="5372675" y="5780852"/>
            <a:ext cx="303528" cy="11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837106-122E-4060-9DB4-F1D0BC0DD7A1}"/>
              </a:ext>
            </a:extLst>
          </p:cNvPr>
          <p:cNvSpPr/>
          <p:nvPr/>
        </p:nvSpPr>
        <p:spPr>
          <a:xfrm>
            <a:off x="7108492" y="5898237"/>
            <a:ext cx="303528" cy="11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024052-A7F4-46BE-A1D1-CB3FB7D2DF43}"/>
              </a:ext>
            </a:extLst>
          </p:cNvPr>
          <p:cNvSpPr/>
          <p:nvPr/>
        </p:nvSpPr>
        <p:spPr>
          <a:xfrm>
            <a:off x="7775242" y="5898237"/>
            <a:ext cx="303528" cy="11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47C783-0870-4F82-86CE-6137FE2ADFD4}"/>
              </a:ext>
            </a:extLst>
          </p:cNvPr>
          <p:cNvSpPr/>
          <p:nvPr/>
        </p:nvSpPr>
        <p:spPr>
          <a:xfrm>
            <a:off x="8788702" y="5898237"/>
            <a:ext cx="303528" cy="117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647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ko-KR" sz="2000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전처리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(2)_ 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명목형 변수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1200"/>
              </a:lnSpc>
            </a:pPr>
            <a:r>
              <a:rPr lang="ko-KR" altLang="en-US" dirty="0"/>
              <a:t>명목형으로 수집된 변수는</a:t>
            </a:r>
            <a:r>
              <a:rPr lang="en-US" altLang="ko-KR" dirty="0"/>
              <a:t>, </a:t>
            </a:r>
            <a:r>
              <a:rPr lang="ko-KR" altLang="en-US" dirty="0"/>
              <a:t>아래와 같이 처리할 예정임</a:t>
            </a:r>
          </a:p>
          <a:p>
            <a:pPr marL="539750" lvl="4">
              <a:lnSpc>
                <a:spcPts val="12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SPEC </a:t>
            </a:r>
            <a:r>
              <a:rPr lang="ko-KR" altLang="en-US" dirty="0"/>
              <a:t>변수는</a:t>
            </a:r>
            <a:r>
              <a:rPr lang="en-US" altLang="ko-KR" dirty="0"/>
              <a:t>, </a:t>
            </a:r>
            <a:r>
              <a:rPr lang="ko-KR" altLang="en-US" dirty="0"/>
              <a:t>앞 두 문자가 같을 때</a:t>
            </a:r>
            <a:r>
              <a:rPr lang="en-US" altLang="ko-KR" dirty="0"/>
              <a:t>, </a:t>
            </a:r>
            <a:r>
              <a:rPr lang="ko-KR" altLang="en-US" dirty="0"/>
              <a:t>같은 규격이라고 판단하고 </a:t>
            </a:r>
            <a:r>
              <a:rPr lang="ko-KR" altLang="en-US" dirty="0" err="1"/>
              <a:t>그루핑하여</a:t>
            </a:r>
            <a:r>
              <a:rPr lang="ko-KR" altLang="en-US" dirty="0"/>
              <a:t> 분석 실시</a:t>
            </a:r>
            <a:endParaRPr lang="en-US" altLang="ko-KR" dirty="0"/>
          </a:p>
          <a:p>
            <a:pPr marL="539750" lvl="4">
              <a:lnSpc>
                <a:spcPts val="12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이외 변수는 고유 변수 개수가 많지 않으므로</a:t>
            </a:r>
            <a:r>
              <a:rPr lang="en-US" altLang="ko-KR" dirty="0"/>
              <a:t>, </a:t>
            </a:r>
            <a:r>
              <a:rPr lang="ko-KR" altLang="en-US" dirty="0"/>
              <a:t>더미변수로 변경해서 분석 실시</a:t>
            </a:r>
            <a:endParaRPr lang="en-US" altLang="ko-KR" dirty="0"/>
          </a:p>
          <a:p>
            <a:pPr marL="539750" lvl="4">
              <a:lnSpc>
                <a:spcPts val="12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HSB </a:t>
            </a:r>
            <a:r>
              <a:rPr lang="ko-KR" altLang="en-US" dirty="0"/>
              <a:t>변수는 특별히</a:t>
            </a:r>
            <a:r>
              <a:rPr lang="en-US" altLang="ko-KR" dirty="0"/>
              <a:t>, </a:t>
            </a:r>
            <a:r>
              <a:rPr lang="ko-KR" altLang="en-US" dirty="0"/>
              <a:t>미적용 시 전량 불량임을 확인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76256A-E111-48F9-B89F-DED57B23B7D4}"/>
              </a:ext>
            </a:extLst>
          </p:cNvPr>
          <p:cNvSpPr/>
          <p:nvPr/>
        </p:nvSpPr>
        <p:spPr>
          <a:xfrm>
            <a:off x="235516" y="1817225"/>
            <a:ext cx="9451930" cy="456279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816A51-A454-453C-9025-02877972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13545"/>
              </p:ext>
            </p:extLst>
          </p:nvPr>
        </p:nvGraphicFramePr>
        <p:xfrm>
          <a:off x="1752608" y="2349661"/>
          <a:ext cx="1022677" cy="3443020"/>
        </p:xfrm>
        <a:graphic>
          <a:graphicData uri="http://schemas.openxmlformats.org/drawingml/2006/table">
            <a:tbl>
              <a:tblPr/>
              <a:tblGrid>
                <a:gridCol w="1022677">
                  <a:extLst>
                    <a:ext uri="{9D8B030D-6E8A-4147-A177-3AD203B41FA5}">
                      <a16:colId xmlns:a16="http://schemas.microsoft.com/office/drawing/2014/main" val="44306834"/>
                    </a:ext>
                  </a:extLst>
                </a:gridCol>
              </a:tblGrid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A131-DH36TM</a:t>
                      </a:r>
                    </a:p>
                  </a:txBody>
                  <a:tcPr marL="1045" marR="1045" marT="1045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13900"/>
                  </a:ext>
                </a:extLst>
              </a:tr>
              <a:tr h="303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A283-C</a:t>
                      </a:r>
                    </a:p>
                  </a:txBody>
                  <a:tcPr marL="1045" marR="1045" marT="1045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507204"/>
                  </a:ext>
                </a:extLst>
              </a:tr>
              <a:tr h="3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A516-60</a:t>
                      </a:r>
                    </a:p>
                  </a:txBody>
                  <a:tcPr marL="1045" marR="1045" marT="1045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70524"/>
                  </a:ext>
                </a:extLst>
              </a:tr>
              <a:tr h="313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A709-36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652488"/>
                  </a:ext>
                </a:extLst>
              </a:tr>
              <a:tr h="303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AB/A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577337"/>
                  </a:ext>
                </a:extLst>
              </a:tr>
              <a:tr h="303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AB/AH32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466922"/>
                  </a:ext>
                </a:extLst>
              </a:tr>
              <a:tr h="303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AB/B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71344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AB/EH32-TM</a:t>
                      </a:r>
                    </a:p>
                  </a:txBody>
                  <a:tcPr marL="1045" marR="1045" marT="10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18075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AB/EH36-TM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165207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API-2W-50T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040963"/>
                  </a:ext>
                </a:extLst>
              </a:tr>
              <a:tr h="303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BV-A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961977"/>
                  </a:ext>
                </a:extLst>
              </a:tr>
              <a:tr h="303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BV-AH32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449840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BV-AH32-TM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22977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BV-AH36-TL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41042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BV-AH36-TM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716606"/>
                  </a:ext>
                </a:extLst>
              </a:tr>
              <a:tr h="303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BV-B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040100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BV-EH32-TM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618614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BV-EH36-TM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257509"/>
                  </a:ext>
                </a:extLst>
              </a:tr>
              <a:tr h="303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GL-A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036320"/>
                  </a:ext>
                </a:extLst>
              </a:tr>
              <a:tr h="303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GL-A32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167516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GL-A32-TM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093045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GL-A36-TM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429367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GL-D36-TM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484016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GL-E32-TM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48463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GL-E36-TM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94291"/>
                  </a:ext>
                </a:extLst>
              </a:tr>
              <a:tr h="303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NV-B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722174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NV-D32-TM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38682"/>
                  </a:ext>
                </a:extLst>
              </a:tr>
              <a:tr h="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NV-D36-TM</a:t>
                      </a:r>
                    </a:p>
                  </a:txBody>
                  <a:tcPr marL="1045" marR="1045" marT="10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3084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1695B-0F34-4FE1-B0D2-CBF03BA205E3}"/>
              </a:ext>
            </a:extLst>
          </p:cNvPr>
          <p:cNvSpPr/>
          <p:nvPr/>
        </p:nvSpPr>
        <p:spPr>
          <a:xfrm>
            <a:off x="320040" y="1925124"/>
            <a:ext cx="1155469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bIns="0" anchor="ctr">
            <a:spAutoFit/>
          </a:bodyPr>
          <a:lstStyle/>
          <a:p>
            <a:pPr algn="ctr"/>
            <a:r>
              <a:rPr lang="ko-KR" altLang="en-US" sz="1100" b="1" dirty="0" err="1"/>
              <a:t>변수명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( </a:t>
            </a:r>
            <a:r>
              <a:rPr lang="ko-KR" altLang="en-US" sz="1100" b="1" dirty="0"/>
              <a:t>변수 개수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839993-CB7E-4515-A54D-7D88A262AEFC}"/>
              </a:ext>
            </a:extLst>
          </p:cNvPr>
          <p:cNvSpPr/>
          <p:nvPr/>
        </p:nvSpPr>
        <p:spPr>
          <a:xfrm>
            <a:off x="320040" y="2349661"/>
            <a:ext cx="1155469" cy="3923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600" b="1" dirty="0"/>
              <a:t>변수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가공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방법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5A448C-9E62-4E2A-B696-B931843D3F0E}"/>
              </a:ext>
            </a:extLst>
          </p:cNvPr>
          <p:cNvGrpSpPr/>
          <p:nvPr/>
        </p:nvGrpSpPr>
        <p:grpSpPr>
          <a:xfrm>
            <a:off x="1563825" y="1925124"/>
            <a:ext cx="8022135" cy="338555"/>
            <a:chOff x="1563825" y="1925124"/>
            <a:chExt cx="7354489" cy="33855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770C77B-3E11-4DE3-8A4D-B87076E89B12}"/>
                </a:ext>
              </a:extLst>
            </p:cNvPr>
            <p:cNvSpPr/>
            <p:nvPr/>
          </p:nvSpPr>
          <p:spPr>
            <a:xfrm>
              <a:off x="1563825" y="1925125"/>
              <a:ext cx="140024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en-US" altLang="ko-KR" sz="1200" b="1" dirty="0"/>
                <a:t>SPEC (66</a:t>
              </a:r>
              <a:r>
                <a:rPr lang="ko-KR" altLang="en-US" sz="1200" b="1" dirty="0"/>
                <a:t>개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A6D002-213A-4996-8ED3-924A891F6ABF}"/>
                </a:ext>
              </a:extLst>
            </p:cNvPr>
            <p:cNvSpPr/>
            <p:nvPr/>
          </p:nvSpPr>
          <p:spPr>
            <a:xfrm>
              <a:off x="3052386" y="1925124"/>
              <a:ext cx="140024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en-US" altLang="ko-KR" sz="1200" b="1" dirty="0"/>
                <a:t>STEEL_KIND (9)</a:t>
              </a:r>
              <a:endParaRPr lang="ko-KR" altLang="en-US" sz="1200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26C268-33ED-4DC3-9971-DE1930E0EF80}"/>
                </a:ext>
              </a:extLst>
            </p:cNvPr>
            <p:cNvSpPr/>
            <p:nvPr/>
          </p:nvSpPr>
          <p:spPr>
            <a:xfrm>
              <a:off x="4540947" y="1925125"/>
              <a:ext cx="140024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en-US" altLang="ko-KR" sz="1200" b="1" dirty="0"/>
                <a:t>FUR_NO (3</a:t>
              </a:r>
              <a:r>
                <a:rPr lang="ko-KR" altLang="en-US" sz="1200" b="1" dirty="0"/>
                <a:t>개</a:t>
              </a:r>
              <a:r>
                <a:rPr lang="en-US" altLang="ko-KR" sz="1200" b="1" dirty="0"/>
                <a:t>)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B3A8CC-75CF-4A16-9B8B-91A46276A12E}"/>
                </a:ext>
              </a:extLst>
            </p:cNvPr>
            <p:cNvSpPr/>
            <p:nvPr/>
          </p:nvSpPr>
          <p:spPr>
            <a:xfrm>
              <a:off x="6029508" y="1925125"/>
              <a:ext cx="140024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en-US" altLang="ko-KR" sz="1200" b="1" dirty="0"/>
                <a:t>HSB (2</a:t>
              </a:r>
              <a:r>
                <a:rPr lang="ko-KR" altLang="en-US" sz="1200" b="1" dirty="0"/>
                <a:t>개</a:t>
              </a:r>
              <a:r>
                <a:rPr lang="en-US" altLang="ko-KR" sz="1200" b="1" dirty="0"/>
                <a:t>)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5FD063-6376-436A-9083-12E14B05FC25}"/>
                </a:ext>
              </a:extLst>
            </p:cNvPr>
            <p:cNvSpPr/>
            <p:nvPr/>
          </p:nvSpPr>
          <p:spPr>
            <a:xfrm>
              <a:off x="7518069" y="1925125"/>
              <a:ext cx="140024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en-US" altLang="ko-KR" sz="1200" b="1" dirty="0"/>
                <a:t>WORK_GR (4</a:t>
              </a:r>
              <a:r>
                <a:rPr lang="ko-KR" altLang="en-US" sz="1200" b="1" dirty="0"/>
                <a:t>개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C2FF85-3CBD-4943-8558-B6D14A30D882}"/>
              </a:ext>
            </a:extLst>
          </p:cNvPr>
          <p:cNvSpPr/>
          <p:nvPr/>
        </p:nvSpPr>
        <p:spPr>
          <a:xfrm>
            <a:off x="1700527" y="2319282"/>
            <a:ext cx="219713" cy="3473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87599B-1C5A-47AB-91F6-991AA064C7B0}"/>
              </a:ext>
            </a:extLst>
          </p:cNvPr>
          <p:cNvSpPr/>
          <p:nvPr/>
        </p:nvSpPr>
        <p:spPr>
          <a:xfrm>
            <a:off x="1509208" y="5879290"/>
            <a:ext cx="142134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noAutofit/>
          </a:bodyPr>
          <a:lstStyle/>
          <a:p>
            <a:pPr algn="ctr"/>
            <a:r>
              <a:rPr lang="ko-KR" altLang="en-US" sz="1100" b="1" dirty="0"/>
              <a:t>앞 두 글자 같은 변수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묶어서 분석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817657B-138C-40C7-B7B9-6F0C8C01D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59621"/>
              </p:ext>
            </p:extLst>
          </p:nvPr>
        </p:nvGraphicFramePr>
        <p:xfrm>
          <a:off x="3280690" y="2307509"/>
          <a:ext cx="1400245" cy="2004060"/>
        </p:xfrm>
        <a:graphic>
          <a:graphicData uri="http://schemas.openxmlformats.org/drawingml/2006/table">
            <a:tbl>
              <a:tblPr/>
              <a:tblGrid>
                <a:gridCol w="1400245">
                  <a:extLst>
                    <a:ext uri="{9D8B030D-6E8A-4147-A177-3AD203B41FA5}">
                      <a16:colId xmlns:a16="http://schemas.microsoft.com/office/drawing/2014/main" val="143154397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C0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4089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0316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4602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91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8375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484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8906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25737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919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94B2852-CC41-4BE0-BCB1-B1E7E829B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26135"/>
              </p:ext>
            </p:extLst>
          </p:nvPr>
        </p:nvGraphicFramePr>
        <p:xfrm>
          <a:off x="4874769" y="2307509"/>
          <a:ext cx="1400245" cy="2004060"/>
        </p:xfrm>
        <a:graphic>
          <a:graphicData uri="http://schemas.openxmlformats.org/drawingml/2006/table">
            <a:tbl>
              <a:tblPr/>
              <a:tblGrid>
                <a:gridCol w="1400245">
                  <a:extLst>
                    <a:ext uri="{9D8B030D-6E8A-4147-A177-3AD203B41FA5}">
                      <a16:colId xmlns:a16="http://schemas.microsoft.com/office/drawing/2014/main" val="143154397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4089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0316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4602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91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8375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484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8906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25737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919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53A8CC73-2575-4C0E-AA41-F75257488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97574"/>
              </p:ext>
            </p:extLst>
          </p:nvPr>
        </p:nvGraphicFramePr>
        <p:xfrm>
          <a:off x="6498463" y="2307509"/>
          <a:ext cx="1400245" cy="2004060"/>
        </p:xfrm>
        <a:graphic>
          <a:graphicData uri="http://schemas.openxmlformats.org/drawingml/2006/table">
            <a:tbl>
              <a:tblPr/>
              <a:tblGrid>
                <a:gridCol w="1400245">
                  <a:extLst>
                    <a:ext uri="{9D8B030D-6E8A-4147-A177-3AD203B41FA5}">
                      <a16:colId xmlns:a16="http://schemas.microsoft.com/office/drawing/2014/main" val="143154397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4089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미적용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0316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4602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91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8375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484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8906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25737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919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9925768-BDA1-45C3-819E-B67107B07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25966"/>
              </p:ext>
            </p:extLst>
          </p:nvPr>
        </p:nvGraphicFramePr>
        <p:xfrm>
          <a:off x="8138015" y="2307509"/>
          <a:ext cx="1400245" cy="2004060"/>
        </p:xfrm>
        <a:graphic>
          <a:graphicData uri="http://schemas.openxmlformats.org/drawingml/2006/table">
            <a:tbl>
              <a:tblPr/>
              <a:tblGrid>
                <a:gridCol w="1400245">
                  <a:extLst>
                    <a:ext uri="{9D8B030D-6E8A-4147-A177-3AD203B41FA5}">
                      <a16:colId xmlns:a16="http://schemas.microsoft.com/office/drawing/2014/main" val="143154397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4089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0316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4602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91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8375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484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8906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25737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9194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20CFC4-A936-4E0A-9045-92181AACCAA8}"/>
              </a:ext>
            </a:extLst>
          </p:cNvPr>
          <p:cNvSpPr/>
          <p:nvPr/>
        </p:nvSpPr>
        <p:spPr>
          <a:xfrm>
            <a:off x="3052385" y="5879030"/>
            <a:ext cx="6533575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anchor="ctr">
            <a:noAutofit/>
          </a:bodyPr>
          <a:lstStyle/>
          <a:p>
            <a:pPr algn="ctr"/>
            <a:r>
              <a:rPr lang="ko-KR" altLang="en-US" sz="1100" b="1" dirty="0"/>
              <a:t>나머지 변수는 변수 개수가 많지 않으므로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단순 더미 변수</a:t>
            </a:r>
            <a:r>
              <a:rPr lang="en-US" altLang="ko-KR" sz="1100" b="1" dirty="0"/>
              <a:t>(0,1)</a:t>
            </a:r>
            <a:r>
              <a:rPr lang="ko-KR" altLang="en-US" sz="1100" b="1" dirty="0"/>
              <a:t>로 변경하여 사용 예정</a:t>
            </a: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1B2031F0-CEAB-4436-90E9-DCE67A9F7899}"/>
              </a:ext>
            </a:extLst>
          </p:cNvPr>
          <p:cNvSpPr/>
          <p:nvPr/>
        </p:nvSpPr>
        <p:spPr>
          <a:xfrm>
            <a:off x="5820459" y="3439571"/>
            <a:ext cx="2490301" cy="940474"/>
          </a:xfrm>
          <a:prstGeom prst="wedgeRectCallout">
            <a:avLst>
              <a:gd name="adj1" fmla="val 12375"/>
              <a:gd name="adj2" fmla="val -113361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200" dirty="0">
                <a:solidFill>
                  <a:prstClr val="black"/>
                </a:solidFill>
              </a:rPr>
              <a:t>HSB </a:t>
            </a:r>
            <a:r>
              <a:rPr lang="ko-KR" altLang="en-US" sz="1200" dirty="0">
                <a:solidFill>
                  <a:prstClr val="black"/>
                </a:solidFill>
              </a:rPr>
              <a:t>미적용 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 algn="ctr"/>
            <a:r>
              <a:rPr lang="ko-KR" altLang="en-US" sz="1200" dirty="0">
                <a:solidFill>
                  <a:prstClr val="black"/>
                </a:solidFill>
              </a:rPr>
              <a:t>전량 불량품 확인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AF2CD5-4C1D-4123-B738-AAF93CC10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5" t="66992" r="70081" b="17637"/>
          <a:stretch/>
        </p:blipFill>
        <p:spPr>
          <a:xfrm>
            <a:off x="5820459" y="4568238"/>
            <a:ext cx="2490301" cy="1054124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9083EB-03A1-4814-AD4D-657F2147412C}"/>
              </a:ext>
            </a:extLst>
          </p:cNvPr>
          <p:cNvSpPr/>
          <p:nvPr/>
        </p:nvSpPr>
        <p:spPr>
          <a:xfrm>
            <a:off x="5820459" y="5125105"/>
            <a:ext cx="2478589" cy="222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ko-KR" sz="2000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전처리</a:t>
            </a:r>
            <a:r>
              <a:rPr lang="en-US" altLang="ko-KR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(3)_ 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연속형 변수</a:t>
            </a:r>
            <a:endParaRPr lang="en-US" altLang="ko-K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533F66-6AA7-4559-947C-7216DFFF9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연속형 변수의 데이터 형태를 파악한 결과</a:t>
            </a:r>
            <a:r>
              <a:rPr lang="en-US" altLang="ko-KR" dirty="0"/>
              <a:t>, ROLLING_DESCALING </a:t>
            </a:r>
            <a:r>
              <a:rPr lang="ko-KR" altLang="en-US" dirty="0"/>
              <a:t>변수와</a:t>
            </a:r>
            <a:r>
              <a:rPr lang="en-US" altLang="ko-KR" dirty="0"/>
              <a:t>, ROLLING_TEMP_T5 </a:t>
            </a:r>
            <a:r>
              <a:rPr lang="ko-KR" altLang="en-US" dirty="0"/>
              <a:t>변수에서 특이 값이 발견되었으며</a:t>
            </a:r>
            <a:r>
              <a:rPr lang="en-US" altLang="ko-KR" dirty="0"/>
              <a:t>, </a:t>
            </a:r>
            <a:r>
              <a:rPr lang="ko-KR" altLang="en-US" dirty="0"/>
              <a:t>모델링 정확도를 위해 아래와 같이 별도 처리함</a:t>
            </a:r>
            <a:endParaRPr lang="en-US" altLang="ko-KR" dirty="0"/>
          </a:p>
          <a:p>
            <a:r>
              <a:rPr lang="ko-KR" altLang="en-US" dirty="0"/>
              <a:t>이외 변수는 처리 절차 없이 모델링 진행할 예정이며</a:t>
            </a:r>
            <a:r>
              <a:rPr lang="en-US" altLang="ko-KR" dirty="0"/>
              <a:t>, </a:t>
            </a:r>
            <a:r>
              <a:rPr lang="ko-KR" altLang="en-US" dirty="0"/>
              <a:t>종속변수와의 연관성 확인할 예정임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FA22F1-D514-4389-9575-F507709A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7" y="1839732"/>
            <a:ext cx="9432926" cy="48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7C0A37-AD3A-424C-8E3B-62BE5313C623}"/>
              </a:ext>
            </a:extLst>
          </p:cNvPr>
          <p:cNvSpPr/>
          <p:nvPr/>
        </p:nvSpPr>
        <p:spPr>
          <a:xfrm>
            <a:off x="507307" y="6094474"/>
            <a:ext cx="303528" cy="3729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8A0635-32E0-49FA-B4E2-DFC25584DC2F}"/>
              </a:ext>
            </a:extLst>
          </p:cNvPr>
          <p:cNvSpPr/>
          <p:nvPr/>
        </p:nvSpPr>
        <p:spPr>
          <a:xfrm>
            <a:off x="7745352" y="4920301"/>
            <a:ext cx="303528" cy="3729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D8D746-77F1-4522-B51C-77AB0A88032F}"/>
              </a:ext>
            </a:extLst>
          </p:cNvPr>
          <p:cNvSpPr/>
          <p:nvPr/>
        </p:nvSpPr>
        <p:spPr>
          <a:xfrm>
            <a:off x="8376618" y="4920301"/>
            <a:ext cx="303528" cy="3729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90287F-1B81-4F04-BD86-A7C0DD51A813}"/>
              </a:ext>
            </a:extLst>
          </p:cNvPr>
          <p:cNvSpPr/>
          <p:nvPr/>
        </p:nvSpPr>
        <p:spPr>
          <a:xfrm>
            <a:off x="9058125" y="4920301"/>
            <a:ext cx="303528" cy="3729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F1FF6201-E212-4286-AD83-912F6A1E46F9}"/>
              </a:ext>
            </a:extLst>
          </p:cNvPr>
          <p:cNvSpPr/>
          <p:nvPr/>
        </p:nvSpPr>
        <p:spPr>
          <a:xfrm>
            <a:off x="2570072" y="5526947"/>
            <a:ext cx="2490301" cy="940474"/>
          </a:xfrm>
          <a:prstGeom prst="wedgeRectCallout">
            <a:avLst>
              <a:gd name="adj1" fmla="val -118696"/>
              <a:gd name="adj2" fmla="val 2448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dirty="0" err="1">
                <a:solidFill>
                  <a:prstClr val="black"/>
                </a:solidFill>
              </a:rPr>
              <a:t>가열대</a:t>
            </a:r>
            <a:r>
              <a:rPr lang="ko-KR" altLang="en-US" sz="1200" dirty="0">
                <a:solidFill>
                  <a:prstClr val="black"/>
                </a:solidFill>
              </a:rPr>
              <a:t> 온도가 </a:t>
            </a:r>
            <a:r>
              <a:rPr lang="en-US" altLang="ko-KR" sz="1200" dirty="0">
                <a:solidFill>
                  <a:prstClr val="black"/>
                </a:solidFill>
              </a:rPr>
              <a:t>0</a:t>
            </a:r>
            <a:r>
              <a:rPr lang="ko-KR" altLang="en-US" sz="1200" dirty="0">
                <a:solidFill>
                  <a:prstClr val="black"/>
                </a:solidFill>
              </a:rPr>
              <a:t>인 경우가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 algn="ctr"/>
            <a:r>
              <a:rPr lang="ko-KR" altLang="en-US" sz="1200" dirty="0">
                <a:solidFill>
                  <a:prstClr val="black"/>
                </a:solidFill>
              </a:rPr>
              <a:t>일부 발생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해당 수치의 결과는 모두 양품이므로</a:t>
            </a:r>
            <a:r>
              <a:rPr lang="en-US" altLang="ko-KR" sz="1200" dirty="0">
                <a:solidFill>
                  <a:prstClr val="black"/>
                </a:solidFill>
              </a:rPr>
              <a:t>,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</a:rPr>
              <a:t>결측치로</a:t>
            </a:r>
            <a:r>
              <a:rPr lang="ko-KR" altLang="en-US" sz="1200" dirty="0">
                <a:solidFill>
                  <a:prstClr val="black"/>
                </a:solidFill>
              </a:rPr>
              <a:t> 생각하고 </a:t>
            </a:r>
            <a:r>
              <a:rPr lang="ko-KR" altLang="en-US" sz="1200" dirty="0" err="1">
                <a:solidFill>
                  <a:prstClr val="black"/>
                </a:solidFill>
              </a:rPr>
              <a:t>가열대</a:t>
            </a:r>
            <a:r>
              <a:rPr lang="ko-KR" altLang="en-US" sz="1200" dirty="0">
                <a:solidFill>
                  <a:prstClr val="black"/>
                </a:solidFill>
              </a:rPr>
              <a:t> 온도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평균치로 대체해 줌</a:t>
            </a: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71236BAC-D48E-47FD-ADC7-CC39BA929933}"/>
              </a:ext>
            </a:extLst>
          </p:cNvPr>
          <p:cNvSpPr/>
          <p:nvPr/>
        </p:nvSpPr>
        <p:spPr>
          <a:xfrm>
            <a:off x="5240536" y="5526947"/>
            <a:ext cx="2504816" cy="940474"/>
          </a:xfrm>
          <a:prstGeom prst="wedgeRectCallout">
            <a:avLst>
              <a:gd name="adj1" fmla="val 48535"/>
              <a:gd name="adj2" fmla="val -7221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압연 중 </a:t>
            </a:r>
            <a:r>
              <a:rPr lang="en-US" altLang="ko-KR" sz="1200" dirty="0">
                <a:solidFill>
                  <a:schemeClr val="tx1"/>
                </a:solidFill>
              </a:rPr>
              <a:t>Descaling </a:t>
            </a:r>
            <a:r>
              <a:rPr lang="ko-KR" altLang="en-US" sz="1200" dirty="0">
                <a:solidFill>
                  <a:schemeClr val="tx1"/>
                </a:solidFill>
              </a:rPr>
              <a:t>횟수 중 </a:t>
            </a:r>
            <a:r>
              <a:rPr lang="en-US" altLang="ko-KR" sz="1200" dirty="0">
                <a:solidFill>
                  <a:schemeClr val="tx1"/>
                </a:solidFill>
              </a:rPr>
              <a:t>5, 7, 9</a:t>
            </a:r>
            <a:r>
              <a:rPr lang="ko-KR" altLang="en-US" sz="1200" dirty="0">
                <a:solidFill>
                  <a:schemeClr val="tx1"/>
                </a:solidFill>
              </a:rPr>
              <a:t>회 실시했을 경우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전량 불량 발생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 5, 7, 9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를 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그룹하여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0 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으로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2817F6-345A-4473-B74E-197D8E68FC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65" t="48958" r="61661" b="24091"/>
          <a:stretch/>
        </p:blipFill>
        <p:spPr>
          <a:xfrm>
            <a:off x="7897116" y="5455054"/>
            <a:ext cx="1055115" cy="101236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9F83B6-5362-404F-A757-398AEB1BACCD}"/>
              </a:ext>
            </a:extLst>
          </p:cNvPr>
          <p:cNvSpPr/>
          <p:nvPr/>
        </p:nvSpPr>
        <p:spPr>
          <a:xfrm>
            <a:off x="7897115" y="5731441"/>
            <a:ext cx="1055115" cy="1435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CD0A49-BF56-4EB5-A649-E6357CB68237}"/>
              </a:ext>
            </a:extLst>
          </p:cNvPr>
          <p:cNvSpPr/>
          <p:nvPr/>
        </p:nvSpPr>
        <p:spPr>
          <a:xfrm>
            <a:off x="7897115" y="5965036"/>
            <a:ext cx="1055115" cy="1435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2DBBCA-FE77-487A-951C-51927CCB4E75}"/>
              </a:ext>
            </a:extLst>
          </p:cNvPr>
          <p:cNvSpPr/>
          <p:nvPr/>
        </p:nvSpPr>
        <p:spPr>
          <a:xfrm>
            <a:off x="7897115" y="6213871"/>
            <a:ext cx="1055115" cy="1435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735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탐색적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분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533F66-6AA7-4559-947C-7216DFFF9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양품</a:t>
            </a:r>
            <a:r>
              <a:rPr lang="en-US" altLang="ko-KR" dirty="0"/>
              <a:t>/</a:t>
            </a:r>
            <a:r>
              <a:rPr lang="ko-KR" altLang="en-US" dirty="0"/>
              <a:t>불량 간 연속형 </a:t>
            </a:r>
            <a:r>
              <a:rPr lang="ko-KR" altLang="en-US" dirty="0" err="1"/>
              <a:t>변수간의</a:t>
            </a:r>
            <a:r>
              <a:rPr lang="ko-KR" altLang="en-US" dirty="0"/>
              <a:t> 평균 차이가 있는지 검증하기 위해 </a:t>
            </a:r>
            <a:r>
              <a:rPr lang="en-US" altLang="ko-KR" dirty="0"/>
              <a:t>t-test </a:t>
            </a:r>
            <a:r>
              <a:rPr lang="ko-KR" altLang="en-US" dirty="0"/>
              <a:t>실시했을 때</a:t>
            </a:r>
            <a:r>
              <a:rPr lang="en-US" altLang="ko-KR" dirty="0"/>
              <a:t>, </a:t>
            </a:r>
            <a:r>
              <a:rPr lang="ko-KR" altLang="en-US" dirty="0"/>
              <a:t>아래와 같은 결과가 나타남</a:t>
            </a:r>
            <a:endParaRPr lang="en-US" altLang="ko-KR" dirty="0"/>
          </a:p>
          <a:p>
            <a:r>
              <a:rPr lang="ko-KR" altLang="en-US" dirty="0"/>
              <a:t>선정된 잠재 인자와 </a:t>
            </a:r>
            <a:r>
              <a:rPr lang="ko-KR" altLang="en-US" dirty="0" err="1"/>
              <a:t>불량률간의</a:t>
            </a:r>
            <a:r>
              <a:rPr lang="ko-KR" altLang="en-US" dirty="0"/>
              <a:t> 관계 확인 결과 아래와 같으며</a:t>
            </a:r>
            <a:r>
              <a:rPr lang="en-US" altLang="ko-KR" dirty="0"/>
              <a:t>, </a:t>
            </a:r>
            <a:r>
              <a:rPr lang="ko-KR" altLang="en-US" dirty="0"/>
              <a:t>압연간 </a:t>
            </a:r>
            <a:r>
              <a:rPr lang="en-US" altLang="ko-KR" dirty="0"/>
              <a:t>Descaling </a:t>
            </a:r>
            <a:r>
              <a:rPr lang="ko-KR" altLang="en-US" dirty="0"/>
              <a:t>횟수를 제외하고 통계적으로 유의함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294CA4-5200-40EB-82B1-47CB012CD502}"/>
              </a:ext>
            </a:extLst>
          </p:cNvPr>
          <p:cNvSpPr/>
          <p:nvPr/>
        </p:nvSpPr>
        <p:spPr>
          <a:xfrm>
            <a:off x="142917" y="1723475"/>
            <a:ext cx="51467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종속변수와 연속형 </a:t>
            </a:r>
            <a:r>
              <a:rPr lang="ko-KR" altLang="en-US" sz="1600" b="1" dirty="0" err="1"/>
              <a:t>변수간의</a:t>
            </a:r>
            <a:r>
              <a:rPr lang="ko-KR" altLang="en-US" sz="1600" b="1" dirty="0"/>
              <a:t> 차이 </a:t>
            </a:r>
            <a:r>
              <a:rPr lang="en-US" altLang="ko-KR" sz="1600" b="1" dirty="0"/>
              <a:t>t-</a:t>
            </a:r>
            <a:r>
              <a:rPr lang="ko-KR" altLang="en-US" sz="1600" b="1" dirty="0"/>
              <a:t>검정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775934-4E30-45F8-A6B1-0FA417F25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96167"/>
              </p:ext>
            </p:extLst>
          </p:nvPr>
        </p:nvGraphicFramePr>
        <p:xfrm>
          <a:off x="236538" y="2089102"/>
          <a:ext cx="9432921" cy="2867848"/>
        </p:xfrm>
        <a:graphic>
          <a:graphicData uri="http://schemas.openxmlformats.org/drawingml/2006/table">
            <a:tbl>
              <a:tblPr/>
              <a:tblGrid>
                <a:gridCol w="670934">
                  <a:extLst>
                    <a:ext uri="{9D8B030D-6E8A-4147-A177-3AD203B41FA5}">
                      <a16:colId xmlns:a16="http://schemas.microsoft.com/office/drawing/2014/main" val="927589117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208484112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3969534643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3302238094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3168365293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655867733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2738477778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467235856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1421986257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2737762068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818018773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2934657920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666459774"/>
                    </a:ext>
                  </a:extLst>
                </a:gridCol>
                <a:gridCol w="673999">
                  <a:extLst>
                    <a:ext uri="{9D8B030D-6E8A-4147-A177-3AD203B41FA5}">
                      <a16:colId xmlns:a16="http://schemas.microsoft.com/office/drawing/2014/main" val="4201157161"/>
                    </a:ext>
                  </a:extLst>
                </a:gridCol>
              </a:tblGrid>
              <a:tr h="3573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변수 명</a:t>
                      </a: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PT_THK</a:t>
                      </a: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PT_WDTH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PT_LTH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PT_WGT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FUR_NO_ROW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FUR_HZ_TEMP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</a:rPr>
                        <a:t>FUR_HZ_TIME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FUR_SZ_TEMP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FUR_SZ_TIME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FUR_TIME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FUR_EXTEMP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ROLLING_TEMP_T5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ROLLING_DESCALING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589294"/>
                  </a:ext>
                </a:extLst>
              </a:tr>
              <a:tr h="3573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변수 설명</a:t>
                      </a:r>
                      <a:endParaRPr lang="en-US" sz="900" b="1" dirty="0">
                        <a:effectLst/>
                      </a:endParaRP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dirty="0">
                          <a:effectLst/>
                        </a:rPr>
                        <a:t>Plate </a:t>
                      </a:r>
                      <a:r>
                        <a:rPr lang="ko-KR" altLang="en-US" sz="900" b="1" dirty="0">
                          <a:effectLst/>
                        </a:rPr>
                        <a:t>두께</a:t>
                      </a: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dirty="0">
                          <a:effectLst/>
                        </a:rPr>
                        <a:t>Plate </a:t>
                      </a:r>
                      <a:r>
                        <a:rPr lang="ko-KR" altLang="en-US" sz="900" b="1" dirty="0">
                          <a:effectLst/>
                        </a:rPr>
                        <a:t>폭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dirty="0">
                          <a:effectLst/>
                        </a:rPr>
                        <a:t>Plate </a:t>
                      </a:r>
                      <a:r>
                        <a:rPr lang="ko-KR" altLang="en-US" sz="900" b="1" dirty="0">
                          <a:effectLst/>
                        </a:rPr>
                        <a:t>길이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dirty="0">
                          <a:effectLst/>
                        </a:rPr>
                        <a:t>Plate </a:t>
                      </a:r>
                      <a:r>
                        <a:rPr lang="ko-KR" altLang="en-US" sz="900" b="1" dirty="0">
                          <a:effectLst/>
                        </a:rPr>
                        <a:t>중량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가열로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가열로 </a:t>
                      </a:r>
                      <a:endParaRPr lang="en-US" altLang="ko-KR" sz="900" b="1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b="1" dirty="0" err="1">
                          <a:effectLst/>
                        </a:rPr>
                        <a:t>가열대</a:t>
                      </a:r>
                      <a:r>
                        <a:rPr lang="ko-KR" altLang="en-US" sz="900" b="1" dirty="0">
                          <a:effectLst/>
                        </a:rPr>
                        <a:t> </a:t>
                      </a:r>
                      <a:endParaRPr lang="en-US" altLang="ko-KR" sz="900" b="1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온도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가열로 </a:t>
                      </a:r>
                      <a:r>
                        <a:rPr lang="ko-KR" altLang="en-US" sz="900" b="1" dirty="0" err="1">
                          <a:effectLst/>
                        </a:rPr>
                        <a:t>가열대</a:t>
                      </a:r>
                      <a:r>
                        <a:rPr lang="ko-KR" altLang="en-US" sz="900" b="1" dirty="0">
                          <a:effectLst/>
                        </a:rPr>
                        <a:t> 시간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가열로 </a:t>
                      </a:r>
                      <a:r>
                        <a:rPr lang="ko-KR" altLang="en-US" sz="900" b="1" dirty="0" err="1">
                          <a:effectLst/>
                        </a:rPr>
                        <a:t>균열대</a:t>
                      </a:r>
                      <a:r>
                        <a:rPr lang="ko-KR" altLang="en-US" sz="900" b="1" dirty="0">
                          <a:effectLst/>
                        </a:rPr>
                        <a:t> 온도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가열로 </a:t>
                      </a:r>
                      <a:endParaRPr lang="en-US" altLang="ko-KR" sz="900" b="1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b="1" dirty="0" err="1">
                          <a:effectLst/>
                        </a:rPr>
                        <a:t>균열대</a:t>
                      </a:r>
                      <a:r>
                        <a:rPr lang="ko-KR" altLang="en-US" sz="900" b="1" dirty="0">
                          <a:effectLst/>
                        </a:rPr>
                        <a:t> </a:t>
                      </a:r>
                      <a:endParaRPr lang="en-US" altLang="ko-KR" sz="900" b="1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시간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가열로 </a:t>
                      </a:r>
                      <a:endParaRPr lang="en-US" altLang="ko-KR" sz="900" b="1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시간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압연온도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 err="1">
                          <a:effectLst/>
                        </a:rPr>
                        <a:t>가열대</a:t>
                      </a:r>
                      <a:r>
                        <a:rPr lang="ko-KR" altLang="en-US" sz="900" b="1" dirty="0">
                          <a:effectLst/>
                        </a:rPr>
                        <a:t> </a:t>
                      </a:r>
                      <a:endParaRPr lang="en-US" altLang="ko-KR" sz="900" b="1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온도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압연 중 </a:t>
                      </a:r>
                      <a:r>
                        <a:rPr lang="en-US" altLang="ko-KR" sz="900" b="1" dirty="0">
                          <a:effectLst/>
                        </a:rPr>
                        <a:t>Descaling </a:t>
                      </a:r>
                      <a:r>
                        <a:rPr lang="ko-KR" altLang="en-US" sz="900" b="1" dirty="0">
                          <a:effectLst/>
                        </a:rPr>
                        <a:t>횟수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95041"/>
                  </a:ext>
                </a:extLst>
              </a:tr>
              <a:tr h="3184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effectLst/>
                        </a:rPr>
                        <a:t>양품</a:t>
                      </a:r>
                      <a:endParaRPr lang="en-US" altLang="ko-KR" sz="1000" b="1" dirty="0">
                        <a:effectLst/>
                      </a:endParaRP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30.91</a:t>
                      </a: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2880.40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33368.98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37763.19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1.51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1151.79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>
                          <a:effectLst/>
                        </a:rPr>
                        <a:t>87.08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1145.14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84.81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302.10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1145.14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905.40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8.33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55479"/>
                  </a:ext>
                </a:extLst>
              </a:tr>
              <a:tr h="3184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effectLst/>
                        </a:rPr>
                        <a:t>불량</a:t>
                      </a:r>
                      <a:endParaRPr lang="en-US" altLang="ko-KR" sz="1000" b="1" dirty="0">
                        <a:effectLst/>
                      </a:endParaRP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25.79</a:t>
                      </a: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2652.01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36343.39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49353.59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1.48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1162.85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91.60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1159.24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66.09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297.32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1159.24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994.29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8.30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48223"/>
                  </a:ext>
                </a:extLst>
              </a:tr>
              <a:tr h="3184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dirty="0">
                          <a:effectLst/>
                        </a:rPr>
                        <a:t>t</a:t>
                      </a:r>
                      <a:r>
                        <a:rPr lang="ko-KR" altLang="en-US" sz="1000" b="1" dirty="0">
                          <a:effectLst/>
                        </a:rPr>
                        <a:t>값</a:t>
                      </a:r>
                      <a:endParaRPr lang="en-US" altLang="ko-KR" sz="1000" b="1" dirty="0">
                        <a:effectLst/>
                      </a:endParaRP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3.372</a:t>
                      </a: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5.641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-2.706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-6.007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0.615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-6.850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-1.507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-10.833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6.629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1.320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-10.833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-11.177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0.186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32032"/>
                  </a:ext>
                </a:extLst>
              </a:tr>
              <a:tr h="3184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dirty="0">
                          <a:effectLst/>
                        </a:rPr>
                        <a:t>P-value</a:t>
                      </a: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0.001</a:t>
                      </a: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0.000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0.002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0.000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0.538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0.000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0.132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0.000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0.000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0.187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0.000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0.000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</a:rPr>
                        <a:t>0.852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445517"/>
                  </a:ext>
                </a:extLst>
              </a:tr>
              <a:tr h="3184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effectLst/>
                        </a:rPr>
                        <a:t>통계적</a:t>
                      </a:r>
                      <a:endParaRPr lang="en-US" altLang="ko-KR" sz="1000" b="1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b="1" dirty="0">
                          <a:effectLst/>
                        </a:rPr>
                        <a:t>의미</a:t>
                      </a:r>
                      <a:endParaRPr lang="en-US" altLang="ko-KR" sz="1000" b="1" dirty="0">
                        <a:effectLst/>
                      </a:endParaRP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 err="1">
                          <a:effectLst/>
                        </a:rPr>
                        <a:t>유의미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 err="1">
                          <a:effectLst/>
                        </a:rPr>
                        <a:t>유의미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 err="1">
                          <a:effectLst/>
                        </a:rPr>
                        <a:t>유의미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 err="1">
                          <a:effectLst/>
                        </a:rPr>
                        <a:t>유의미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무의미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effectLst/>
                        </a:rPr>
                        <a:t>유의미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무의미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유의미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유의미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무의미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유의미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유의미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무의미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897494"/>
                  </a:ext>
                </a:extLst>
              </a:tr>
              <a:tr h="3184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dirty="0">
                          <a:effectLst/>
                        </a:rPr>
                        <a:t>의미</a:t>
                      </a:r>
                      <a:endParaRPr lang="en-US" altLang="ko-KR" sz="900" b="1" dirty="0">
                        <a:effectLst/>
                      </a:endParaRPr>
                    </a:p>
                  </a:txBody>
                  <a:tcPr marL="47971" marR="47971" marT="23986" marB="23986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얇을 수록 불량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971" marR="47971" marT="23986" marB="2398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폭 좁을 수록 불량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길 수록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불량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무거울 수록 불량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X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높을 수록 불량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X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높을 수록 불량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짧을 수록 불량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X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뜨거울 수록 불량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</a:rPr>
                        <a:t>뜨거울 수록 불량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X</a:t>
                      </a:r>
                    </a:p>
                  </a:txBody>
                  <a:tcPr marL="47971" marR="47971" marT="23986" marB="2398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17597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507FC-0E91-4900-AB2E-995F09652516}"/>
              </a:ext>
            </a:extLst>
          </p:cNvPr>
          <p:cNvSpPr/>
          <p:nvPr/>
        </p:nvSpPr>
        <p:spPr>
          <a:xfrm>
            <a:off x="4074289" y="4940646"/>
            <a:ext cx="5660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</a:rPr>
              <a:t>Unit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: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</a:rPr>
              <a:t>변수별</a:t>
            </a:r>
            <a:r>
              <a:rPr lang="ko-KR" altLang="en-US" sz="1200" dirty="0">
                <a:solidFill>
                  <a:prstClr val="black"/>
                </a:solidFill>
              </a:rPr>
              <a:t> 평균 값 </a:t>
            </a:r>
            <a:r>
              <a:rPr lang="en-US" altLang="ko-KR" sz="1200" dirty="0">
                <a:solidFill>
                  <a:prstClr val="black"/>
                </a:solidFill>
              </a:rPr>
              <a:t>/ t</a:t>
            </a:r>
            <a:r>
              <a:rPr lang="ko-KR" altLang="en-US" sz="1200" dirty="0">
                <a:solidFill>
                  <a:prstClr val="black"/>
                </a:solidFill>
              </a:rPr>
              <a:t> 검정 시 모든 변수는 등분산을 가정함</a:t>
            </a:r>
            <a:endParaRPr lang="ko-KR" altLang="en-US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740BFBF-6645-4630-94FC-197DF702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1622"/>
              </p:ext>
            </p:extLst>
          </p:nvPr>
        </p:nvGraphicFramePr>
        <p:xfrm>
          <a:off x="236538" y="5472904"/>
          <a:ext cx="945091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1364">
                  <a:extLst>
                    <a:ext uri="{9D8B030D-6E8A-4147-A177-3AD203B41FA5}">
                      <a16:colId xmlns:a16="http://schemas.microsoft.com/office/drawing/2014/main" val="1495876964"/>
                    </a:ext>
                  </a:extLst>
                </a:gridCol>
                <a:gridCol w="1181364">
                  <a:extLst>
                    <a:ext uri="{9D8B030D-6E8A-4147-A177-3AD203B41FA5}">
                      <a16:colId xmlns:a16="http://schemas.microsoft.com/office/drawing/2014/main" val="1754357365"/>
                    </a:ext>
                  </a:extLst>
                </a:gridCol>
                <a:gridCol w="1181364">
                  <a:extLst>
                    <a:ext uri="{9D8B030D-6E8A-4147-A177-3AD203B41FA5}">
                      <a16:colId xmlns:a16="http://schemas.microsoft.com/office/drawing/2014/main" val="1081186030"/>
                    </a:ext>
                  </a:extLst>
                </a:gridCol>
                <a:gridCol w="1181364">
                  <a:extLst>
                    <a:ext uri="{9D8B030D-6E8A-4147-A177-3AD203B41FA5}">
                      <a16:colId xmlns:a16="http://schemas.microsoft.com/office/drawing/2014/main" val="2119595277"/>
                    </a:ext>
                  </a:extLst>
                </a:gridCol>
                <a:gridCol w="1181364">
                  <a:extLst>
                    <a:ext uri="{9D8B030D-6E8A-4147-A177-3AD203B41FA5}">
                      <a16:colId xmlns:a16="http://schemas.microsoft.com/office/drawing/2014/main" val="4180446866"/>
                    </a:ext>
                  </a:extLst>
                </a:gridCol>
                <a:gridCol w="1181364">
                  <a:extLst>
                    <a:ext uri="{9D8B030D-6E8A-4147-A177-3AD203B41FA5}">
                      <a16:colId xmlns:a16="http://schemas.microsoft.com/office/drawing/2014/main" val="3966543946"/>
                    </a:ext>
                  </a:extLst>
                </a:gridCol>
                <a:gridCol w="1181364">
                  <a:extLst>
                    <a:ext uri="{9D8B030D-6E8A-4147-A177-3AD203B41FA5}">
                      <a16:colId xmlns:a16="http://schemas.microsoft.com/office/drawing/2014/main" val="665145568"/>
                    </a:ext>
                  </a:extLst>
                </a:gridCol>
                <a:gridCol w="1181364">
                  <a:extLst>
                    <a:ext uri="{9D8B030D-6E8A-4147-A177-3AD203B41FA5}">
                      <a16:colId xmlns:a16="http://schemas.microsoft.com/office/drawing/2014/main" val="3149681705"/>
                    </a:ext>
                  </a:extLst>
                </a:gridCol>
              </a:tblGrid>
              <a:tr h="322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Scale </a:t>
                      </a:r>
                      <a:r>
                        <a:rPr lang="ko-KR" altLang="en-US" sz="1200" dirty="0"/>
                        <a:t>발생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가열로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가열대</a:t>
                      </a:r>
                      <a:r>
                        <a:rPr lang="ko-KR" altLang="en-US" sz="1200" dirty="0"/>
                        <a:t> 온도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가열로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균열대</a:t>
                      </a:r>
                      <a:r>
                        <a:rPr lang="ko-KR" altLang="en-US" sz="1200" dirty="0"/>
                        <a:t> 온도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가열로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추출 온도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Hot Scale Breaker</a:t>
                      </a:r>
                      <a:endParaRPr lang="ko-KR" alt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사상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압연 온도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압연간 </a:t>
                      </a:r>
                      <a:r>
                        <a:rPr lang="en-US" altLang="ko-KR" sz="1200" dirty="0"/>
                        <a:t>Descaling </a:t>
                      </a:r>
                      <a:r>
                        <a:rPr lang="ko-KR" altLang="en-US" sz="1200" dirty="0"/>
                        <a:t>횟수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판두께</a:t>
                      </a:r>
                      <a:endParaRPr lang="ko-KR" altLang="en-US" sz="12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660177054"/>
                  </a:ext>
                </a:extLst>
              </a:tr>
              <a:tr h="444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없음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↕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발생</a:t>
                      </a:r>
                      <a:endParaRPr lang="en-US" altLang="ko-KR" sz="1200" dirty="0"/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적용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미적용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증가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감소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507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02AB93-B78D-43F6-9EF2-036A75A4142F}"/>
              </a:ext>
            </a:extLst>
          </p:cNvPr>
          <p:cNvSpPr/>
          <p:nvPr/>
        </p:nvSpPr>
        <p:spPr>
          <a:xfrm>
            <a:off x="142917" y="5155883"/>
            <a:ext cx="51467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잠재 인자 방향성 확인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7E4D640-FCAC-4150-8CE6-4A4E437F88EF}"/>
              </a:ext>
            </a:extLst>
          </p:cNvPr>
          <p:cNvSpPr/>
          <p:nvPr/>
        </p:nvSpPr>
        <p:spPr>
          <a:xfrm>
            <a:off x="9346786" y="6134527"/>
            <a:ext cx="162560" cy="15965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E5858D7-20F6-412D-B554-1044DC7342E9}"/>
              </a:ext>
            </a:extLst>
          </p:cNvPr>
          <p:cNvSpPr/>
          <p:nvPr/>
        </p:nvSpPr>
        <p:spPr>
          <a:xfrm>
            <a:off x="6984586" y="6134527"/>
            <a:ext cx="162560" cy="15965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9EE86CC-11C6-48E4-9AFF-13F408EDE876}"/>
              </a:ext>
            </a:extLst>
          </p:cNvPr>
          <p:cNvSpPr/>
          <p:nvPr/>
        </p:nvSpPr>
        <p:spPr>
          <a:xfrm>
            <a:off x="2267806" y="6134527"/>
            <a:ext cx="162560" cy="15965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5F5662E-3E9E-43A0-B81A-F84F41B651CF}"/>
              </a:ext>
            </a:extLst>
          </p:cNvPr>
          <p:cNvSpPr/>
          <p:nvPr/>
        </p:nvSpPr>
        <p:spPr>
          <a:xfrm>
            <a:off x="3448906" y="6134527"/>
            <a:ext cx="162560" cy="15965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45282AC-D14E-45F9-88BE-1F35DCE635EC}"/>
              </a:ext>
            </a:extLst>
          </p:cNvPr>
          <p:cNvSpPr/>
          <p:nvPr/>
        </p:nvSpPr>
        <p:spPr>
          <a:xfrm>
            <a:off x="5884460" y="6134527"/>
            <a:ext cx="162560" cy="15965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십자형 11">
            <a:extLst>
              <a:ext uri="{FF2B5EF4-FFF2-40B4-BE49-F238E27FC236}">
                <a16:creationId xmlns:a16="http://schemas.microsoft.com/office/drawing/2014/main" id="{FC7A43B4-7102-4CE7-973C-F90448B3D12F}"/>
              </a:ext>
            </a:extLst>
          </p:cNvPr>
          <p:cNvSpPr/>
          <p:nvPr/>
        </p:nvSpPr>
        <p:spPr>
          <a:xfrm rot="2545470">
            <a:off x="8208910" y="6095836"/>
            <a:ext cx="222207" cy="216146"/>
          </a:xfrm>
          <a:prstGeom prst="plus">
            <a:avLst>
              <a:gd name="adj" fmla="val 3910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0384C9-8E7C-46B9-9815-CDA8C07D14DE}"/>
              </a:ext>
            </a:extLst>
          </p:cNvPr>
          <p:cNvSpPr/>
          <p:nvPr/>
        </p:nvSpPr>
        <p:spPr>
          <a:xfrm>
            <a:off x="4542914" y="6063165"/>
            <a:ext cx="338554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/>
              <a:t>확인 불가</a:t>
            </a:r>
          </a:p>
        </p:txBody>
      </p:sp>
    </p:spTree>
    <p:extLst>
      <p:ext uri="{BB962C8B-B14F-4D97-AF65-F5344CB8AC3E}">
        <p14:creationId xmlns:p14="http://schemas.microsoft.com/office/powerpoint/2010/main" val="2970085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A093B5-5857-4137-920B-840417E4E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21</a:t>
            </a:r>
            <a:r>
              <a:rPr lang="ko-KR" altLang="en-US" dirty="0"/>
              <a:t>개 변수 중 무의미한 독립변수 </a:t>
            </a:r>
            <a:r>
              <a:rPr lang="en-US" altLang="ko-KR" dirty="0"/>
              <a:t>2</a:t>
            </a:r>
            <a:r>
              <a:rPr lang="ko-KR" altLang="en-US" dirty="0"/>
              <a:t>개 제외</a:t>
            </a:r>
            <a:r>
              <a:rPr lang="en-US" altLang="ko-KR" dirty="0"/>
              <a:t>, </a:t>
            </a:r>
            <a:r>
              <a:rPr lang="ko-KR" altLang="en-US" dirty="0"/>
              <a:t>종속변수 제외 총 </a:t>
            </a:r>
            <a:r>
              <a:rPr lang="en-US" altLang="ko-KR" dirty="0"/>
              <a:t>18</a:t>
            </a:r>
            <a:r>
              <a:rPr lang="ko-KR" altLang="en-US" dirty="0"/>
              <a:t>개 변수를 이용해 모델링 실시</a:t>
            </a:r>
            <a:endParaRPr lang="en-US" altLang="ko-KR" dirty="0"/>
          </a:p>
          <a:p>
            <a:r>
              <a:rPr lang="ko-KR" altLang="en-US" dirty="0"/>
              <a:t>모델링 결과 </a:t>
            </a:r>
            <a:r>
              <a:rPr lang="en-US" altLang="ko-KR" dirty="0"/>
              <a:t>Decision Tree</a:t>
            </a:r>
            <a:r>
              <a:rPr lang="ko-KR" altLang="en-US" dirty="0"/>
              <a:t> 모델의 정확도가 </a:t>
            </a:r>
            <a:r>
              <a:rPr lang="en-US" altLang="ko-KR" dirty="0"/>
              <a:t>100%</a:t>
            </a:r>
            <a:r>
              <a:rPr lang="ko-KR" altLang="en-US" dirty="0"/>
              <a:t>로 가장 높게 나타나나</a:t>
            </a:r>
            <a:r>
              <a:rPr lang="en-US" altLang="ko-KR" dirty="0"/>
              <a:t>, </a:t>
            </a:r>
            <a:r>
              <a:rPr lang="ko-KR" altLang="en-US" dirty="0"/>
              <a:t>재 검증이 필요함</a:t>
            </a:r>
            <a:endParaRPr lang="en-US" altLang="ko-KR" dirty="0"/>
          </a:p>
          <a:p>
            <a:r>
              <a:rPr lang="en-US" altLang="ko-KR" dirty="0"/>
              <a:t>Tree </a:t>
            </a:r>
            <a:r>
              <a:rPr lang="ko-KR" altLang="en-US" dirty="0"/>
              <a:t>모양 확인 결과</a:t>
            </a:r>
            <a:r>
              <a:rPr lang="en-US" altLang="ko-KR" dirty="0"/>
              <a:t>, ‘Rolling Temp_T5’</a:t>
            </a:r>
            <a:r>
              <a:rPr lang="ko-KR" altLang="en-US" dirty="0"/>
              <a:t>와</a:t>
            </a:r>
            <a:r>
              <a:rPr lang="en-US" altLang="ko-KR" dirty="0"/>
              <a:t>, ‘Rolling Decaling’, ‘HSB’ </a:t>
            </a:r>
            <a:r>
              <a:rPr lang="ko-KR" altLang="en-US" dirty="0"/>
              <a:t>변수에 의해 불량률이 대부분 설명됨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1B33971-997A-47B7-A12A-DC76918E703D}"/>
              </a:ext>
            </a:extLst>
          </p:cNvPr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모델링 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(1)_ 1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차 탐색적 모델링 실시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FE845-2A7F-4C75-B978-74CBD4241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8" t="13168" r="36609" b="11536"/>
          <a:stretch/>
        </p:blipFill>
        <p:spPr>
          <a:xfrm>
            <a:off x="5686367" y="2237898"/>
            <a:ext cx="3851171" cy="43014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D915E7-0721-416B-AE1D-F97DDFA04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2" t="30972" r="52151" b="20683"/>
          <a:stretch/>
        </p:blipFill>
        <p:spPr>
          <a:xfrm>
            <a:off x="547066" y="2059645"/>
            <a:ext cx="4707839" cy="276186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C96B28-47BF-484A-827A-E8767707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14096"/>
              </p:ext>
            </p:extLst>
          </p:nvPr>
        </p:nvGraphicFramePr>
        <p:xfrm>
          <a:off x="270718" y="4601340"/>
          <a:ext cx="4880014" cy="1921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383">
                  <a:extLst>
                    <a:ext uri="{9D8B030D-6E8A-4147-A177-3AD203B41FA5}">
                      <a16:colId xmlns:a16="http://schemas.microsoft.com/office/drawing/2014/main" val="4064820121"/>
                    </a:ext>
                  </a:extLst>
                </a:gridCol>
                <a:gridCol w="988205">
                  <a:extLst>
                    <a:ext uri="{9D8B030D-6E8A-4147-A177-3AD203B41FA5}">
                      <a16:colId xmlns:a16="http://schemas.microsoft.com/office/drawing/2014/main" val="612752864"/>
                    </a:ext>
                  </a:extLst>
                </a:gridCol>
                <a:gridCol w="1098142">
                  <a:extLst>
                    <a:ext uri="{9D8B030D-6E8A-4147-A177-3AD203B41FA5}">
                      <a16:colId xmlns:a16="http://schemas.microsoft.com/office/drawing/2014/main" val="2981047724"/>
                    </a:ext>
                  </a:extLst>
                </a:gridCol>
                <a:gridCol w="1098142">
                  <a:extLst>
                    <a:ext uri="{9D8B030D-6E8A-4147-A177-3AD203B41FA5}">
                      <a16:colId xmlns:a16="http://schemas.microsoft.com/office/drawing/2014/main" val="2505547710"/>
                    </a:ext>
                  </a:extLst>
                </a:gridCol>
                <a:gridCol w="1098142">
                  <a:extLst>
                    <a:ext uri="{9D8B030D-6E8A-4147-A177-3AD203B41FA5}">
                      <a16:colId xmlns:a16="http://schemas.microsoft.com/office/drawing/2014/main" val="3292430812"/>
                    </a:ext>
                  </a:extLst>
                </a:gridCol>
              </a:tblGrid>
              <a:tr h="347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모델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정확도</a:t>
                      </a:r>
                      <a:r>
                        <a:rPr lang="en-US" altLang="ko-KR" sz="1050" dirty="0"/>
                        <a:t>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 Decision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Tree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Random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Forest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Gradient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Boosting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KNN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110711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Train Acc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81.5%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977945"/>
                  </a:ext>
                </a:extLst>
              </a:tr>
              <a:tr h="301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Val Acc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92.6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98.6%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63.1%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641797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Test Acc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93.1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99.1%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73.6%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9576"/>
                  </a:ext>
                </a:extLst>
              </a:tr>
              <a:tr h="33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F1 Score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88.4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98.6%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57.1%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661879"/>
                  </a:ext>
                </a:extLst>
              </a:tr>
              <a:tr h="26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AUC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89.8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98.6%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68.5%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32853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0AD800-C190-4A35-92CC-6FE78C93F5DA}"/>
              </a:ext>
            </a:extLst>
          </p:cNvPr>
          <p:cNvSpPr/>
          <p:nvPr/>
        </p:nvSpPr>
        <p:spPr>
          <a:xfrm>
            <a:off x="200792" y="1781350"/>
            <a:ext cx="242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모델링 결과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1911AA-CB88-4B9F-9D7B-7451AAD2E29A}"/>
              </a:ext>
            </a:extLst>
          </p:cNvPr>
          <p:cNvSpPr/>
          <p:nvPr/>
        </p:nvSpPr>
        <p:spPr>
          <a:xfrm>
            <a:off x="874429" y="2137670"/>
            <a:ext cx="1012243" cy="4401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0E7A4E-5032-4045-B0D7-CFA0C6910720}"/>
              </a:ext>
            </a:extLst>
          </p:cNvPr>
          <p:cNvSpPr/>
          <p:nvPr/>
        </p:nvSpPr>
        <p:spPr>
          <a:xfrm>
            <a:off x="5531253" y="1781350"/>
            <a:ext cx="242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[Decision Tree </a:t>
            </a:r>
            <a:r>
              <a:rPr lang="ko-KR" altLang="en-US" sz="1600" b="1" dirty="0"/>
              <a:t>그래프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5186DE-51AC-4B8B-9AB4-FAA2393C35EC}"/>
              </a:ext>
            </a:extLst>
          </p:cNvPr>
          <p:cNvSpPr/>
          <p:nvPr/>
        </p:nvSpPr>
        <p:spPr>
          <a:xfrm>
            <a:off x="7298379" y="2253417"/>
            <a:ext cx="1822472" cy="6634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F1790F-7C6F-4854-BDCD-8DF651CFC059}"/>
              </a:ext>
            </a:extLst>
          </p:cNvPr>
          <p:cNvSpPr/>
          <p:nvPr/>
        </p:nvSpPr>
        <p:spPr>
          <a:xfrm>
            <a:off x="6312858" y="3179390"/>
            <a:ext cx="2150421" cy="6634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F94E7B-ECF9-4854-ABB9-29062F1BBB56}"/>
              </a:ext>
            </a:extLst>
          </p:cNvPr>
          <p:cNvSpPr/>
          <p:nvPr/>
        </p:nvSpPr>
        <p:spPr>
          <a:xfrm>
            <a:off x="6312859" y="4120882"/>
            <a:ext cx="985520" cy="6634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FE068D2B-B74F-4390-AB6A-223675C5FDDB}"/>
              </a:ext>
            </a:extLst>
          </p:cNvPr>
          <p:cNvSpPr/>
          <p:nvPr/>
        </p:nvSpPr>
        <p:spPr>
          <a:xfrm>
            <a:off x="1990846" y="3026875"/>
            <a:ext cx="3264059" cy="612116"/>
          </a:xfrm>
          <a:prstGeom prst="wedgeRectCallout">
            <a:avLst>
              <a:gd name="adj1" fmla="val -53745"/>
              <a:gd name="adj2" fmla="val 9687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b="1" u="sng" dirty="0">
                <a:solidFill>
                  <a:srgbClr val="FF0000"/>
                </a:solidFill>
              </a:rPr>
              <a:t>채택</a:t>
            </a:r>
            <a:r>
              <a:rPr lang="en-US" altLang="ko-KR" sz="1200" b="1" u="sng" dirty="0">
                <a:solidFill>
                  <a:srgbClr val="FF0000"/>
                </a:solidFill>
              </a:rPr>
              <a:t>,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Decision Tree </a:t>
            </a:r>
            <a:r>
              <a:rPr lang="ko-KR" altLang="en-US" sz="1200" dirty="0">
                <a:solidFill>
                  <a:prstClr val="black"/>
                </a:solidFill>
              </a:rPr>
              <a:t>모델의 정확도는 </a:t>
            </a:r>
            <a:r>
              <a:rPr lang="en-US" altLang="ko-KR" sz="1200" dirty="0">
                <a:solidFill>
                  <a:prstClr val="black"/>
                </a:solidFill>
              </a:rPr>
              <a:t>100%</a:t>
            </a:r>
            <a:r>
              <a:rPr lang="ko-KR" altLang="en-US" sz="1200" dirty="0">
                <a:solidFill>
                  <a:prstClr val="black"/>
                </a:solidFill>
              </a:rPr>
              <a:t>지만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모델이 잘못되었을 가능성과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잘못된 변수로 모델링 되었을 가능성 배제할 수 없음</a:t>
            </a:r>
          </a:p>
        </p:txBody>
      </p:sp>
    </p:spTree>
    <p:extLst>
      <p:ext uri="{BB962C8B-B14F-4D97-AF65-F5344CB8AC3E}">
        <p14:creationId xmlns:p14="http://schemas.microsoft.com/office/powerpoint/2010/main" val="4050919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13597</TotalTime>
  <Words>2022</Words>
  <Application>Microsoft Office PowerPoint</Application>
  <PresentationFormat>A4 용지(210x297mm)</PresentationFormat>
  <Paragraphs>696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HY견고딕</vt:lpstr>
      <vt:lpstr>Yu Gothic Medium</vt:lpstr>
      <vt:lpstr>나눔고딕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성윤 김</dc:creator>
  <dc:description/>
  <cp:lastModifiedBy>LEE SEWON</cp:lastModifiedBy>
  <cp:revision>1150</cp:revision>
  <dcterms:created xsi:type="dcterms:W3CDTF">2018-11-28T05:51:33Z</dcterms:created>
  <dcterms:modified xsi:type="dcterms:W3CDTF">2019-07-25T09:44:27Z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