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5"/>
  </p:notesMasterIdLst>
  <p:sldIdLst>
    <p:sldId id="262" r:id="rId4"/>
    <p:sldId id="264" r:id="rId6"/>
    <p:sldId id="266" r:id="rId7"/>
    <p:sldId id="288" r:id="rId8"/>
    <p:sldId id="289" r:id="rId9"/>
    <p:sldId id="290" r:id="rId10"/>
    <p:sldId id="291" r:id="rId11"/>
    <p:sldId id="292" r:id="rId12"/>
    <p:sldId id="293" r:id="rId13"/>
    <p:sldId id="294" r:id="rId14"/>
  </p:sld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在前期的</a:t>
            </a:r>
            <a:r>
              <a:rPr lang="en-US" altLang="zh-CN"/>
              <a:t> EDA </a:t>
            </a:r>
            <a:r>
              <a:rPr lang="zh-CN" altLang="en-US"/>
              <a:t>中我们发现，像素的灰度大量地集中在</a:t>
            </a:r>
            <a:r>
              <a:rPr lang="en-US" altLang="zh-CN"/>
              <a:t> 0</a:t>
            </a:r>
            <a:r>
              <a:rPr lang="zh-CN" altLang="en-US"/>
              <a:t>，</a:t>
            </a:r>
            <a:r>
              <a:rPr lang="en-US" altLang="zh-CN"/>
              <a:t>255 </a:t>
            </a:r>
            <a:r>
              <a:rPr lang="zh-CN" altLang="en-US"/>
              <a:t>左右，且除去上述两类，剩下的灰度数值在</a:t>
            </a:r>
            <a:r>
              <a:rPr lang="en-US" altLang="zh-CN"/>
              <a:t>128</a:t>
            </a:r>
            <a:r>
              <a:rPr lang="zh-CN" altLang="en-US"/>
              <a:t>附近形成峰值。我们希望构造一个锐化函数，将</a:t>
            </a:r>
            <a:r>
              <a:rPr lang="en-US" altLang="zh-CN"/>
              <a:t> 127 </a:t>
            </a:r>
            <a:r>
              <a:rPr lang="zh-CN" altLang="en-US"/>
              <a:t>及其以下的值映射至</a:t>
            </a:r>
            <a:r>
              <a:rPr lang="en-US" altLang="zh-CN"/>
              <a:t> 0 </a:t>
            </a:r>
            <a:r>
              <a:rPr lang="zh-CN" altLang="en-US"/>
              <a:t>附近，将</a:t>
            </a:r>
            <a:r>
              <a:rPr lang="en-US" altLang="zh-CN"/>
              <a:t> 128 </a:t>
            </a:r>
            <a:r>
              <a:rPr lang="zh-CN" altLang="en-US"/>
              <a:t>及其以上的值映射至</a:t>
            </a:r>
            <a:r>
              <a:rPr lang="en-US" altLang="zh-CN"/>
              <a:t> 255 </a:t>
            </a:r>
            <a:r>
              <a:rPr lang="zh-CN" altLang="en-US"/>
              <a:t>附近，这样或许能保证在不丢失过多特征的情况下同时实现锐化。从图片上可以看到，模糊的地方基本消失。</a:t>
            </a:r>
            <a:endParaRPr lang="zh-CN" altLang="en-US"/>
          </a:p>
          <a:p>
            <a:r>
              <a:rPr lang="zh-CN" altLang="en-US"/>
              <a:t>锐化后模型的精确度为</a:t>
            </a:r>
            <a:r>
              <a:rPr lang="en-US" altLang="zh-CN"/>
              <a:t>99.05%</a:t>
            </a:r>
            <a:r>
              <a:rPr lang="zh-CN" altLang="en-US"/>
              <a:t>，与之前基本无异。</a:t>
            </a:r>
            <a:r>
              <a:rPr lang="zh-CN" altLang="en-US"/>
              <a:t>这种锐化方法可能由于过分直接而减少了图像的部分特征，对训练器的训练效果可能也会有部分下降。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考虑到上一种锐化方法可能由于过分直接而减少了图像的部分特征，对训练器的训练效果可能也会有部分下降，这里又考虑一种用卷积核锐化的方式。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注意到使用</a:t>
            </a:r>
            <a:r>
              <a:rPr lang="en-US" altLang="zh-CN"/>
              <a:t> 3*3 </a:t>
            </a:r>
            <a:r>
              <a:rPr lang="zh-CN" altLang="en-US"/>
              <a:t>卷积核</a:t>
            </a:r>
            <a:r>
              <a:rPr lang="en-US" altLang="zh-CN"/>
              <a:t> `[[-1,-1,-1],[-1,9,-1],[-1,-1,-1]]` </a:t>
            </a:r>
            <a:r>
              <a:rPr lang="zh-CN" altLang="en-US"/>
              <a:t>对二维图片进行滚动可以有效突出中心值，从而达到突出图片特征的效果，并且这种锐化方式能更多的保留图形原本的特征点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每一张图片进行五次这样的随机变换以增强数据集，再利用卷积核锐化，得到一个优化后的更大的</a:t>
            </a:r>
            <a:r>
              <a:rPr lang="zh-CN" altLang="en-US"/>
              <a:t>训练集。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56515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56515"/>
            <a:ext cx="9144000" cy="5143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342265"/>
            <a:ext cx="40386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数据集概述</a:t>
            </a:r>
            <a:endParaRPr lang="en-US" sz="2250" dirty="0"/>
          </a:p>
        </p:txBody>
      </p:sp>
      <p:sp>
        <p:nvSpPr>
          <p:cNvPr id="6" name="Text 2"/>
          <p:cNvSpPr/>
          <p:nvPr/>
        </p:nvSpPr>
        <p:spPr>
          <a:xfrm>
            <a:off x="571500" y="799465"/>
            <a:ext cx="40386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7" name="Text 3"/>
          <p:cNvSpPr/>
          <p:nvPr>
            <p:custDataLst>
              <p:tags r:id="rId2"/>
            </p:custDataLst>
          </p:nvPr>
        </p:nvSpPr>
        <p:spPr>
          <a:xfrm>
            <a:off x="973455" y="968375"/>
            <a:ext cx="2290261" cy="26091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600" b="1" dirty="0">
                <a:solidFill>
                  <a:srgbClr val="5438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600" b="1" dirty="0">
              <a:solidFill>
                <a:srgbClr val="5438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8" name="Text 4"/>
          <p:cNvSpPr/>
          <p:nvPr>
            <p:custDataLst>
              <p:tags r:id="rId3"/>
            </p:custDataLst>
          </p:nvPr>
        </p:nvSpPr>
        <p:spPr>
          <a:xfrm>
            <a:off x="973455" y="1368447"/>
            <a:ext cx="2290261" cy="255118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Kaggle训练集</a:t>
            </a:r>
            <a:endParaRPr lang="en-US" sz="1200" dirty="0"/>
          </a:p>
        </p:txBody>
      </p:sp>
      <p:sp>
        <p:nvSpPr>
          <p:cNvPr id="9" name="Text 5"/>
          <p:cNvSpPr/>
          <p:nvPr>
            <p:custDataLst>
              <p:tags r:id="rId4"/>
            </p:custDataLst>
          </p:nvPr>
        </p:nvSpPr>
        <p:spPr>
          <a:xfrm>
            <a:off x="973455" y="1669949"/>
            <a:ext cx="2290261" cy="1275589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包含42000个样本，每个样本为28x28像素的单通道图像，灰度值范围0-255。数据已展平为784个特征，第1列为label，代表手写数字。</a:t>
            </a:r>
            <a:endParaRPr lang="en-US" sz="12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0" name="Text 6"/>
          <p:cNvSpPr/>
          <p:nvPr>
            <p:custDataLst>
              <p:tags r:id="rId5"/>
            </p:custDataLst>
          </p:nvPr>
        </p:nvSpPr>
        <p:spPr>
          <a:xfrm>
            <a:off x="3727568" y="968375"/>
            <a:ext cx="2290261" cy="26091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600" b="1" dirty="0">
                <a:solidFill>
                  <a:srgbClr val="5438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600" b="1" dirty="0">
              <a:solidFill>
                <a:srgbClr val="5438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1" name="Text 7"/>
          <p:cNvSpPr/>
          <p:nvPr>
            <p:custDataLst>
              <p:tags r:id="rId6"/>
            </p:custDataLst>
          </p:nvPr>
        </p:nvSpPr>
        <p:spPr>
          <a:xfrm>
            <a:off x="3727568" y="1368447"/>
            <a:ext cx="2290261" cy="255118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数据分割</a:t>
            </a:r>
            <a:endParaRPr lang="en-US" sz="1200" dirty="0"/>
          </a:p>
        </p:txBody>
      </p:sp>
      <p:sp>
        <p:nvSpPr>
          <p:cNvPr id="12" name="Text 8"/>
          <p:cNvSpPr/>
          <p:nvPr>
            <p:custDataLst>
              <p:tags r:id="rId7"/>
            </p:custDataLst>
          </p:nvPr>
        </p:nvSpPr>
        <p:spPr>
          <a:xfrm>
            <a:off x="3727568" y="1669949"/>
            <a:ext cx="2290261" cy="76535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训练集按85/15比例分为本地训练集和测试集，用于模型训练和初步验证。</a:t>
            </a:r>
            <a:endParaRPr lang="en-US" sz="12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3" name="Text 9"/>
          <p:cNvSpPr/>
          <p:nvPr>
            <p:custDataLst>
              <p:tags r:id="rId8"/>
            </p:custDataLst>
          </p:nvPr>
        </p:nvSpPr>
        <p:spPr>
          <a:xfrm>
            <a:off x="973455" y="3177463"/>
            <a:ext cx="2290261" cy="26091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600" b="1" dirty="0">
                <a:solidFill>
                  <a:srgbClr val="5438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600" b="1" dirty="0">
              <a:solidFill>
                <a:srgbClr val="5438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4" name="Text 10"/>
          <p:cNvSpPr/>
          <p:nvPr>
            <p:custDataLst>
              <p:tags r:id="rId9"/>
            </p:custDataLst>
          </p:nvPr>
        </p:nvSpPr>
        <p:spPr>
          <a:xfrm>
            <a:off x="973455" y="3577534"/>
            <a:ext cx="2290261" cy="255118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Kaggle测试集</a:t>
            </a:r>
            <a:endParaRPr lang="en-US" sz="1200" dirty="0"/>
          </a:p>
        </p:txBody>
      </p:sp>
      <p:sp>
        <p:nvSpPr>
          <p:cNvPr id="15" name="Text 11"/>
          <p:cNvSpPr/>
          <p:nvPr>
            <p:custDataLst>
              <p:tags r:id="rId10"/>
            </p:custDataLst>
          </p:nvPr>
        </p:nvSpPr>
        <p:spPr>
          <a:xfrm>
            <a:off x="973455" y="3879037"/>
            <a:ext cx="2290261" cy="76535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包含28000个样本，与训练集类似，但无label列，用于最终模型的外部验证。</a:t>
            </a:r>
            <a:endParaRPr lang="en-US" sz="12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6" name="Text 12"/>
          <p:cNvSpPr/>
          <p:nvPr>
            <p:custDataLst>
              <p:tags r:id="rId11"/>
            </p:custDataLst>
          </p:nvPr>
        </p:nvSpPr>
        <p:spPr>
          <a:xfrm>
            <a:off x="3727568" y="3177463"/>
            <a:ext cx="2290261" cy="26091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600" b="1" dirty="0">
                <a:solidFill>
                  <a:srgbClr val="5438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1600" b="1" dirty="0">
              <a:solidFill>
                <a:srgbClr val="5438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7" name="Text 13"/>
          <p:cNvSpPr/>
          <p:nvPr>
            <p:custDataLst>
              <p:tags r:id="rId12"/>
            </p:custDataLst>
          </p:nvPr>
        </p:nvSpPr>
        <p:spPr>
          <a:xfrm>
            <a:off x="3727568" y="3577534"/>
            <a:ext cx="2290261" cy="255118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提交样本</a:t>
            </a:r>
            <a:endParaRPr lang="en-US" sz="1200" dirty="0"/>
          </a:p>
        </p:txBody>
      </p:sp>
      <p:sp>
        <p:nvSpPr>
          <p:cNvPr id="18" name="Text 14"/>
          <p:cNvSpPr/>
          <p:nvPr>
            <p:custDataLst>
              <p:tags r:id="rId13"/>
            </p:custDataLst>
          </p:nvPr>
        </p:nvSpPr>
        <p:spPr>
          <a:xfrm>
            <a:off x="3727568" y="3879037"/>
            <a:ext cx="2290261" cy="76535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包含两列，第一列为测试集样本序号，第二列为模型预测的数字标签。</a:t>
            </a:r>
            <a:endParaRPr lang="en-US" sz="12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图片 1" descr="kaggle结果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2685"/>
            <a:ext cx="9144000" cy="7975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76985" y="1087755"/>
            <a:ext cx="6283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最终采用数据增强和卷积核锐化的</a:t>
            </a:r>
            <a:r>
              <a:rPr lang="en-US" altLang="zh-CN"/>
              <a:t>CNN</a:t>
            </a:r>
            <a:r>
              <a:rPr lang="zh-CN" altLang="en-US"/>
              <a:t>模型的</a:t>
            </a:r>
            <a:r>
              <a:rPr lang="zh-CN" altLang="en-US"/>
              <a:t>得分如下：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算法策略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>
            <p:custDataLst>
              <p:tags r:id="rId2"/>
            </p:custDataLst>
          </p:nvPr>
        </p:nvSpPr>
        <p:spPr>
          <a:xfrm>
            <a:off x="786130" y="1901825"/>
            <a:ext cx="259905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卷积神经网络(CNN)</a:t>
            </a:r>
            <a:endParaRPr lang="en-US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7" name="Text 4"/>
          <p:cNvSpPr/>
          <p:nvPr>
            <p:custDataLst>
              <p:tags r:id="rId3"/>
            </p:custDataLst>
          </p:nvPr>
        </p:nvSpPr>
        <p:spPr>
          <a:xfrm>
            <a:off x="724535" y="2149475"/>
            <a:ext cx="2660650" cy="1047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CNN模仿生物视觉系统，通过卷积核捕捉图像局部特征，适合图像分类。需大量多样化数据，否则可能过拟合。</a:t>
            </a:r>
            <a:endParaRPr lang="en-US" sz="1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8" name="Text 5"/>
          <p:cNvSpPr/>
          <p:nvPr>
            <p:custDataLst>
              <p:tags r:id="rId4"/>
            </p:custDataLst>
          </p:nvPr>
        </p:nvSpPr>
        <p:spPr>
          <a:xfrm>
            <a:off x="3659505" y="1901825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AdaBoost策略</a:t>
            </a:r>
            <a:endParaRPr lang="en-US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9" name="Text 6"/>
          <p:cNvSpPr/>
          <p:nvPr>
            <p:custDataLst>
              <p:tags r:id="rId5"/>
            </p:custDataLst>
          </p:nvPr>
        </p:nvSpPr>
        <p:spPr>
          <a:xfrm>
            <a:off x="3588385" y="2149475"/>
            <a:ext cx="2195195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AdaBoost通过加权训练多个弱学习器，聚焦错误分类样本，提升分类精度，但对噪声敏感，可能引发过拟合。</a:t>
            </a:r>
            <a:endParaRPr lang="en-US" sz="1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0" name="Text 7"/>
          <p:cNvSpPr/>
          <p:nvPr>
            <p:custDataLst>
              <p:tags r:id="rId6"/>
            </p:custDataLst>
          </p:nvPr>
        </p:nvSpPr>
        <p:spPr>
          <a:xfrm>
            <a:off x="6263640" y="1901825"/>
            <a:ext cx="261429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堆叠(Stacking)</a:t>
            </a:r>
            <a:endParaRPr lang="en-US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1" name="Text 8"/>
          <p:cNvSpPr/>
          <p:nvPr>
            <p:custDataLst>
              <p:tags r:id="rId7"/>
            </p:custDataLst>
          </p:nvPr>
        </p:nvSpPr>
        <p:spPr>
          <a:xfrm>
            <a:off x="6233795" y="2149475"/>
            <a:ext cx="2301240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堆叠集成多个弱学习器，通过元学习器组合预测，提高模型精度，涉及交叉验证，增强泛化能力。</a:t>
            </a:r>
            <a:endParaRPr lang="en-US" sz="1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数据探索性分析</a:t>
            </a:r>
            <a:r>
              <a:rPr lang="zh-CN" alt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（</a:t>
            </a:r>
            <a:r>
              <a:rPr lang="en-US" altLang="zh-CN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EDA</a:t>
            </a:r>
            <a:r>
              <a:rPr lang="zh-CN" alt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）</a:t>
            </a:r>
            <a:endParaRPr lang="zh-CN" altLang="en-US" sz="225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541020" y="75311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42595" y="790575"/>
            <a:ext cx="5911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首先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查看数据形状和数据缺失情况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" y="1435735"/>
            <a:ext cx="8707755" cy="120205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91490" y="2888615"/>
            <a:ext cx="5535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这是一个非常良好的数据集，并没有数据缺失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" y="121285"/>
            <a:ext cx="3707765" cy="2819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5115" y="3092450"/>
            <a:ext cx="5010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数字频次直方图</a:t>
            </a:r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675" y="349885"/>
            <a:ext cx="4297045" cy="23952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14545" y="3097530"/>
            <a:ext cx="2467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数字出现频次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240030" y="4227195"/>
            <a:ext cx="7941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每个数字出现的次数相对</a:t>
            </a:r>
            <a:r>
              <a:rPr lang="zh-CN" altLang="en-US"/>
              <a:t>平均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2275" y="243205"/>
            <a:ext cx="7748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考虑到后续可能对图像进行的锐化处理，探索图片的灰度值分布十分</a:t>
            </a:r>
            <a:r>
              <a:rPr lang="zh-CN" altLang="en-US"/>
              <a:t>重要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0" y="898525"/>
            <a:ext cx="4136390" cy="30645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83100" y="2228215"/>
            <a:ext cx="4620260" cy="1581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灰度值为</a:t>
            </a:r>
            <a:r>
              <a:rPr lang="en-US" altLang="zh-CN"/>
              <a:t>0</a:t>
            </a:r>
            <a:r>
              <a:rPr lang="zh-CN" altLang="en-US"/>
              <a:t>的点多出几个数量级，为了进一步探索分布，进行局部的</a:t>
            </a:r>
            <a:r>
              <a:rPr lang="zh-CN" altLang="en-US"/>
              <a:t>绘图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" y="76200"/>
            <a:ext cx="3919855" cy="27920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285" y="2077085"/>
            <a:ext cx="3942715" cy="29324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17745" y="808355"/>
            <a:ext cx="3709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灰度值</a:t>
            </a:r>
            <a:r>
              <a:rPr lang="en-US" altLang="zh-CN"/>
              <a:t>≥252</a:t>
            </a:r>
            <a:r>
              <a:rPr lang="zh-CN" altLang="en-US"/>
              <a:t>的点明显</a:t>
            </a:r>
            <a:r>
              <a:rPr lang="zh-CN" altLang="en-US"/>
              <a:t>多出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17745" y="1612265"/>
            <a:ext cx="4065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灰度值为</a:t>
            </a:r>
            <a:r>
              <a:rPr lang="en-US" altLang="zh-CN"/>
              <a:t>128</a:t>
            </a:r>
            <a:r>
              <a:rPr lang="zh-CN" altLang="en-US"/>
              <a:t>的点明显</a:t>
            </a:r>
            <a:r>
              <a:rPr lang="zh-CN" altLang="en-US"/>
              <a:t>多出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1315" y="3367405"/>
            <a:ext cx="43338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总结</a:t>
            </a:r>
            <a:r>
              <a:rPr lang="en-US" altLang="zh-CN"/>
              <a:t>:</a:t>
            </a:r>
            <a:r>
              <a:rPr lang="zh-CN" altLang="en-US"/>
              <a:t>在</a:t>
            </a:r>
            <a:r>
              <a:rPr lang="en-US" altLang="zh-CN"/>
              <a:t> 0 </a:t>
            </a:r>
            <a:r>
              <a:rPr lang="zh-CN" altLang="en-US"/>
              <a:t>和</a:t>
            </a:r>
            <a:r>
              <a:rPr lang="en-US" altLang="zh-CN"/>
              <a:t> 255 </a:t>
            </a:r>
            <a:r>
              <a:rPr lang="zh-CN" altLang="en-US"/>
              <a:t>附近的灰度值占绝大多数，即图像基本由黑点和亮度极高的亮点构成。灰度值为</a:t>
            </a:r>
            <a:r>
              <a:rPr lang="en-US" altLang="zh-CN"/>
              <a:t>128</a:t>
            </a:r>
            <a:r>
              <a:rPr lang="zh-CN" altLang="en-US"/>
              <a:t>的点数量也相对偏多，这或许提示我们在后续数据处理（锐化）时可能可以将</a:t>
            </a:r>
            <a:r>
              <a:rPr lang="en-US" altLang="zh-CN"/>
              <a:t>128</a:t>
            </a:r>
            <a:r>
              <a:rPr lang="zh-CN" altLang="en-US"/>
              <a:t>作为一个分隔点。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-26035"/>
            <a:ext cx="9144000" cy="51435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30835" y="299085"/>
            <a:ext cx="6506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使用简单的锐化函数</a:t>
            </a:r>
            <a:r>
              <a:rPr lang="en-US" altLang="zh-CN"/>
              <a:t> </a:t>
            </a:r>
            <a:r>
              <a:rPr lang="zh-CN" altLang="en-US"/>
              <a:t>（</a:t>
            </a:r>
            <a:r>
              <a:rPr lang="en-US" altLang="zh-CN"/>
              <a:t>x</a:t>
            </a:r>
            <a:r>
              <a:rPr lang="zh-CN" altLang="en-US"/>
              <a:t>是原灰度值，</a:t>
            </a:r>
            <a:r>
              <a:rPr lang="en-US" altLang="zh-CN"/>
              <a:t>y</a:t>
            </a:r>
            <a:r>
              <a:rPr lang="zh-CN" altLang="en-US"/>
              <a:t>为映射后的</a:t>
            </a:r>
            <a:r>
              <a:rPr lang="zh-CN" altLang="en-US"/>
              <a:t>灰度值）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35" y="667385"/>
            <a:ext cx="5278755" cy="14071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l="2496" t="6717" r="69831" b="6859"/>
          <a:stretch>
            <a:fillRect/>
          </a:stretch>
        </p:blipFill>
        <p:spPr>
          <a:xfrm>
            <a:off x="890905" y="1946910"/>
            <a:ext cx="1154430" cy="11601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l="36227" t="5663" r="35672" b="6787"/>
          <a:stretch>
            <a:fillRect/>
          </a:stretch>
        </p:blipFill>
        <p:spPr>
          <a:xfrm>
            <a:off x="1995170" y="1946910"/>
            <a:ext cx="1158875" cy="11601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l="70220" t="5703" r="2351" b="6145"/>
          <a:stretch>
            <a:fillRect/>
          </a:stretch>
        </p:blipFill>
        <p:spPr>
          <a:xfrm>
            <a:off x="3148965" y="1946910"/>
            <a:ext cx="1119505" cy="1160145"/>
          </a:xfrm>
          <a:prstGeom prst="rect">
            <a:avLst/>
          </a:prstGeom>
        </p:spPr>
      </p:pic>
      <p:sp>
        <p:nvSpPr>
          <p:cNvPr id="10" name="虚尾箭头 9"/>
          <p:cNvSpPr/>
          <p:nvPr/>
        </p:nvSpPr>
        <p:spPr>
          <a:xfrm>
            <a:off x="3474720" y="3540125"/>
            <a:ext cx="1256665" cy="437515"/>
          </a:xfrm>
          <a:prstGeom prst="stripedRigh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660" y="3294380"/>
            <a:ext cx="1164590" cy="115697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170" y="3294380"/>
            <a:ext cx="1200785" cy="11569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9955" y="3294380"/>
            <a:ext cx="1255395" cy="11563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8115" y="314960"/>
            <a:ext cx="5626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卷积核</a:t>
            </a:r>
            <a:r>
              <a:rPr lang="zh-CN" altLang="en-US"/>
              <a:t>锐化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" y="845820"/>
            <a:ext cx="8709660" cy="382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l="2496" t="6717" r="69831" b="6859"/>
          <a:stretch>
            <a:fillRect/>
          </a:stretch>
        </p:blipFill>
        <p:spPr>
          <a:xfrm>
            <a:off x="890905" y="1946910"/>
            <a:ext cx="1154430" cy="11601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l="36227" t="5663" r="35672" b="6787"/>
          <a:stretch>
            <a:fillRect/>
          </a:stretch>
        </p:blipFill>
        <p:spPr>
          <a:xfrm>
            <a:off x="1995170" y="1946910"/>
            <a:ext cx="1158875" cy="11601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l="70220" t="5703" r="2351" b="6145"/>
          <a:stretch>
            <a:fillRect/>
          </a:stretch>
        </p:blipFill>
        <p:spPr>
          <a:xfrm>
            <a:off x="3148965" y="1946910"/>
            <a:ext cx="1119505" cy="1160145"/>
          </a:xfrm>
          <a:prstGeom prst="rect">
            <a:avLst/>
          </a:prstGeom>
        </p:spPr>
      </p:pic>
      <p:sp>
        <p:nvSpPr>
          <p:cNvPr id="10" name="虚尾箭头 9"/>
          <p:cNvSpPr/>
          <p:nvPr/>
        </p:nvSpPr>
        <p:spPr>
          <a:xfrm>
            <a:off x="3474720" y="3540125"/>
            <a:ext cx="1256665" cy="437515"/>
          </a:xfrm>
          <a:prstGeom prst="stripedRigh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015" y="3255645"/>
            <a:ext cx="1156970" cy="11563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310" y="3253105"/>
            <a:ext cx="1209675" cy="11563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2985" y="3258185"/>
            <a:ext cx="1151255" cy="11537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8155" y="360680"/>
            <a:ext cx="6409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利用</a:t>
            </a:r>
            <a:r>
              <a:rPr lang="en-US" altLang="zh-CN">
                <a:sym typeface="+mn-ea"/>
              </a:rPr>
              <a:t>ImageDataGenerator</a:t>
            </a:r>
            <a:r>
              <a:rPr lang="zh-CN" altLang="en-US">
                <a:sym typeface="+mn-ea"/>
              </a:rPr>
              <a:t>进行</a:t>
            </a:r>
            <a:r>
              <a:rPr lang="zh-CN" altLang="en-US"/>
              <a:t>数据增强</a:t>
            </a:r>
            <a:r>
              <a:rPr lang="en-US" altLang="zh-CN"/>
              <a:t>                                 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55" y="1095375"/>
            <a:ext cx="3843655" cy="22110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635" y="1398270"/>
            <a:ext cx="43713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我们通过适当平移、小幅度旋转、缩放增加数据数量。同时进行小幅度的旋转会有益于提高模型的泛化能力。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5" y="3601720"/>
            <a:ext cx="6543040" cy="124396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293.90000000000003,&quot;left&quot;:76.65,&quot;top&quot;:71.8,&quot;width&quot;:478.45}"/>
</p:tagLst>
</file>

<file path=ppt/tags/tag10.xml><?xml version="1.0" encoding="utf-8"?>
<p:tagLst xmlns:p="http://schemas.openxmlformats.org/presentationml/2006/main">
  <p:tag name="KSO_WM_DIAGRAM_VIRTUALLY_FRAME" val="{&quot;height&quot;:293.90000000000003,&quot;left&quot;:76.65,&quot;top&quot;:71.8,&quot;width&quot;:478.45}"/>
</p:tagLst>
</file>

<file path=ppt/tags/tag11.xml><?xml version="1.0" encoding="utf-8"?>
<p:tagLst xmlns:p="http://schemas.openxmlformats.org/presentationml/2006/main">
  <p:tag name="KSO_WM_DIAGRAM_VIRTUALLY_FRAME" val="{&quot;height&quot;:293.90000000000003,&quot;left&quot;:76.65,&quot;top&quot;:71.8,&quot;width&quot;:478.45}"/>
</p:tagLst>
</file>

<file path=ppt/tags/tag12.xml><?xml version="1.0" encoding="utf-8"?>
<p:tagLst xmlns:p="http://schemas.openxmlformats.org/presentationml/2006/main">
  <p:tag name="KSO_WM_DIAGRAM_VIRTUALLY_FRAME" val="{&quot;height&quot;:293.90000000000003,&quot;left&quot;:76.65,&quot;top&quot;:71.8,&quot;width&quot;:478.45}"/>
</p:tagLst>
</file>

<file path=ppt/tags/tag13.xml><?xml version="1.0" encoding="utf-8"?>
<p:tagLst xmlns:p="http://schemas.openxmlformats.org/presentationml/2006/main">
  <p:tag name="KSO_WM_DIAGRAM_VIRTUALLY_FRAME" val="{&quot;height&quot;:102,&quot;left&quot;:57.05,&quot;top&quot;:149.75,&quot;width&quot;:856.75}"/>
</p:tagLst>
</file>

<file path=ppt/tags/tag14.xml><?xml version="1.0" encoding="utf-8"?>
<p:tagLst xmlns:p="http://schemas.openxmlformats.org/presentationml/2006/main">
  <p:tag name="KSO_WM_DIAGRAM_VIRTUALLY_FRAME" val="{&quot;height&quot;:102,&quot;left&quot;:57.05,&quot;top&quot;:149.75,&quot;width&quot;:856.75}"/>
</p:tagLst>
</file>

<file path=ppt/tags/tag15.xml><?xml version="1.0" encoding="utf-8"?>
<p:tagLst xmlns:p="http://schemas.openxmlformats.org/presentationml/2006/main">
  <p:tag name="KSO_WM_DIAGRAM_VIRTUALLY_FRAME" val="{&quot;height&quot;:102,&quot;left&quot;:57.05,&quot;top&quot;:149.75,&quot;width&quot;:856.75}"/>
</p:tagLst>
</file>

<file path=ppt/tags/tag16.xml><?xml version="1.0" encoding="utf-8"?>
<p:tagLst xmlns:p="http://schemas.openxmlformats.org/presentationml/2006/main">
  <p:tag name="KSO_WM_DIAGRAM_VIRTUALLY_FRAME" val="{&quot;height&quot;:102,&quot;left&quot;:57.05,&quot;top&quot;:149.75,&quot;width&quot;:856.75}"/>
</p:tagLst>
</file>

<file path=ppt/tags/tag17.xml><?xml version="1.0" encoding="utf-8"?>
<p:tagLst xmlns:p="http://schemas.openxmlformats.org/presentationml/2006/main">
  <p:tag name="KSO_WM_DIAGRAM_VIRTUALLY_FRAME" val="{&quot;height&quot;:102,&quot;left&quot;:57.05,&quot;top&quot;:149.75,&quot;width&quot;:856.75}"/>
</p:tagLst>
</file>

<file path=ppt/tags/tag18.xml><?xml version="1.0" encoding="utf-8"?>
<p:tagLst xmlns:p="http://schemas.openxmlformats.org/presentationml/2006/main">
  <p:tag name="KSO_WM_DIAGRAM_VIRTUALLY_FRAME" val="{&quot;height&quot;:102,&quot;left&quot;:57.05,&quot;top&quot;:149.75,&quot;width&quot;:856.75}"/>
</p:tagLst>
</file>

<file path=ppt/tags/tag2.xml><?xml version="1.0" encoding="utf-8"?>
<p:tagLst xmlns:p="http://schemas.openxmlformats.org/presentationml/2006/main">
  <p:tag name="KSO_WM_DIAGRAM_VIRTUALLY_FRAME" val="{&quot;height&quot;:293.90000000000003,&quot;left&quot;:76.65,&quot;top&quot;:71.8,&quot;width&quot;:478.45}"/>
</p:tagLst>
</file>

<file path=ppt/tags/tag3.xml><?xml version="1.0" encoding="utf-8"?>
<p:tagLst xmlns:p="http://schemas.openxmlformats.org/presentationml/2006/main">
  <p:tag name="KSO_WM_DIAGRAM_VIRTUALLY_FRAME" val="{&quot;height&quot;:293.90000000000003,&quot;left&quot;:76.65,&quot;top&quot;:71.8,&quot;width&quot;:478.45}"/>
</p:tagLst>
</file>

<file path=ppt/tags/tag4.xml><?xml version="1.0" encoding="utf-8"?>
<p:tagLst xmlns:p="http://schemas.openxmlformats.org/presentationml/2006/main">
  <p:tag name="KSO_WM_DIAGRAM_VIRTUALLY_FRAME" val="{&quot;height&quot;:293.90000000000003,&quot;left&quot;:76.65,&quot;top&quot;:71.8,&quot;width&quot;:478.45}"/>
</p:tagLst>
</file>

<file path=ppt/tags/tag5.xml><?xml version="1.0" encoding="utf-8"?>
<p:tagLst xmlns:p="http://schemas.openxmlformats.org/presentationml/2006/main">
  <p:tag name="KSO_WM_DIAGRAM_VIRTUALLY_FRAME" val="{&quot;height&quot;:293.90000000000003,&quot;left&quot;:76.65,&quot;top&quot;:71.8,&quot;width&quot;:478.45}"/>
</p:tagLst>
</file>

<file path=ppt/tags/tag6.xml><?xml version="1.0" encoding="utf-8"?>
<p:tagLst xmlns:p="http://schemas.openxmlformats.org/presentationml/2006/main">
  <p:tag name="KSO_WM_DIAGRAM_VIRTUALLY_FRAME" val="{&quot;height&quot;:293.90000000000003,&quot;left&quot;:76.65,&quot;top&quot;:71.8,&quot;width&quot;:478.45}"/>
</p:tagLst>
</file>

<file path=ppt/tags/tag7.xml><?xml version="1.0" encoding="utf-8"?>
<p:tagLst xmlns:p="http://schemas.openxmlformats.org/presentationml/2006/main">
  <p:tag name="KSO_WM_DIAGRAM_VIRTUALLY_FRAME" val="{&quot;height&quot;:293.90000000000003,&quot;left&quot;:76.65,&quot;top&quot;:71.8,&quot;width&quot;:478.45}"/>
</p:tagLst>
</file>

<file path=ppt/tags/tag8.xml><?xml version="1.0" encoding="utf-8"?>
<p:tagLst xmlns:p="http://schemas.openxmlformats.org/presentationml/2006/main">
  <p:tag name="KSO_WM_DIAGRAM_VIRTUALLY_FRAME" val="{&quot;height&quot;:293.90000000000003,&quot;left&quot;:76.65,&quot;top&quot;:71.8,&quot;width&quot;:478.45}"/>
</p:tagLst>
</file>

<file path=ppt/tags/tag9.xml><?xml version="1.0" encoding="utf-8"?>
<p:tagLst xmlns:p="http://schemas.openxmlformats.org/presentationml/2006/main">
  <p:tag name="KSO_WM_DIAGRAM_VIRTUALLY_FRAME" val="{&quot;height&quot;:293.90000000000003,&quot;left&quot;:76.65,&quot;top&quot;:71.8,&quot;width&quot;:478.4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823</Words>
  <Application>WPS 演示</Application>
  <PresentationFormat>On-screen Show (16:9)</PresentationFormat>
  <Paragraphs>73</Paragraphs>
  <Slides>10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微软雅黑</vt:lpstr>
      <vt:lpstr>Calibri</vt:lpstr>
      <vt:lpstr>Arial Unicode MS</vt:lpstr>
      <vt:lpstr>等线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ChrisX</cp:lastModifiedBy>
  <cp:revision>3</cp:revision>
  <dcterms:created xsi:type="dcterms:W3CDTF">2024-12-16T14:35:00Z</dcterms:created>
  <dcterms:modified xsi:type="dcterms:W3CDTF">2024-12-17T07:59:13Z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73D1101FB32746348A0DA9EC371E099D_12</vt:lpwstr>
  </property>
  <property fmtid="{D5CDD505-2E9C-101B-9397-08002B2CF9AE}" pid="3" name="KSOProductBuildVer">
    <vt:lpwstr>2052-12.1.0.19302</vt:lpwstr>
  </property>
</Properties>
</file>