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Oswald Medium"/>
      <p:regular r:id="rId31"/>
      <p:bold r:id="rId32"/>
    </p:embeddedFont>
    <p:embeddedFont>
      <p:font typeface="Nunito"/>
      <p:regular r:id="rId33"/>
      <p:bold r:id="rId34"/>
      <p:italic r:id="rId35"/>
      <p:boldItalic r:id="rId36"/>
    </p:embeddedFont>
    <p:embeddedFont>
      <p:font typeface="Maven Pro"/>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728">
          <p15:clr>
            <a:srgbClr val="A4A3A4"/>
          </p15:clr>
        </p15:guide>
        <p15:guide id="2" pos="2880">
          <p15:clr>
            <a:srgbClr val="A4A3A4"/>
          </p15:clr>
        </p15:guide>
        <p15:guide id="3" orient="horz" pos="43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F44AD8A-189E-4B0B-9DAF-DFAC096A7362}">
  <a:tblStyle styleId="{CF44AD8A-189E-4B0B-9DAF-DFAC096A73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970412F-1913-4C51-A009-361A0EF09891}"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728" orient="horz"/>
        <p:guide pos="2880"/>
        <p:guide pos="432"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Medium-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Nunito-regular.fntdata"/><Relationship Id="rId10" Type="http://schemas.openxmlformats.org/officeDocument/2006/relationships/slide" Target="slides/slide4.xml"/><Relationship Id="rId32" Type="http://schemas.openxmlformats.org/officeDocument/2006/relationships/font" Target="fonts/OswaldMedium-bold.fntdata"/><Relationship Id="rId13" Type="http://schemas.openxmlformats.org/officeDocument/2006/relationships/slide" Target="slides/slide7.xml"/><Relationship Id="rId35" Type="http://schemas.openxmlformats.org/officeDocument/2006/relationships/font" Target="fonts/Nunito-italic.fntdata"/><Relationship Id="rId12" Type="http://schemas.openxmlformats.org/officeDocument/2006/relationships/slide" Target="slides/slide6.xml"/><Relationship Id="rId34" Type="http://schemas.openxmlformats.org/officeDocument/2006/relationships/font" Target="fonts/Nunito-bold.fntdata"/><Relationship Id="rId15" Type="http://schemas.openxmlformats.org/officeDocument/2006/relationships/slide" Target="slides/slide9.xml"/><Relationship Id="rId37" Type="http://schemas.openxmlformats.org/officeDocument/2006/relationships/font" Target="fonts/MavenPro-regular.fntdata"/><Relationship Id="rId14" Type="http://schemas.openxmlformats.org/officeDocument/2006/relationships/slide" Target="slides/slide8.xml"/><Relationship Id="rId36" Type="http://schemas.openxmlformats.org/officeDocument/2006/relationships/font" Target="fonts/Nunito-boldItalic.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MavenPr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4d0f337fd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4d0f337fd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4d0f337fdc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4d0f337fdc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4d07d2eef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4d07d2eef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&gt;The cumulative time and amount for both kind of booking shows that the two booking are identically attractive to new users. </a:t>
            </a:r>
            <a:endParaRPr/>
          </a:p>
          <a:p>
            <a:pPr indent="0" lvl="0" marL="0" rtl="0" algn="l">
              <a:lnSpc>
                <a:spcPct val="115000"/>
              </a:lnSpc>
              <a:spcBef>
                <a:spcPts val="0"/>
              </a:spcBef>
              <a:spcAft>
                <a:spcPts val="0"/>
              </a:spcAft>
              <a:buNone/>
            </a:pPr>
            <a:r>
              <a:rPr lang="en"/>
              <a:t>&gt;However, the completion rate for the request-booking is only 2.64% and it takes much longer, 119.33 days. The reasons of the these might be the lack of identity certification and review records that the hosts don’t approve the booking, or the complicated booking system that new users are not comfortable with the platform and thereby decided not to book.</a:t>
            </a:r>
            <a:endParaRPr/>
          </a:p>
          <a:p>
            <a:pPr indent="0" lvl="0" marL="0" rtl="0" algn="l">
              <a:lnSpc>
                <a:spcPct val="115000"/>
              </a:lnSpc>
              <a:spcBef>
                <a:spcPts val="0"/>
              </a:spcBef>
              <a:spcAft>
                <a:spcPts val="0"/>
              </a:spcAft>
              <a:buNone/>
            </a:pPr>
            <a:r>
              <a:rPr lang="en"/>
              <a:t>In additional, the instant-booking users are more likely to book their next room on Airbnb while most of the request-booking users leave the platform without booking.</a:t>
            </a:r>
            <a:endParaRPr/>
          </a:p>
          <a:p>
            <a:pPr indent="0" lvl="0" marL="0" rtl="0" algn="l">
              <a:lnSpc>
                <a:spcPct val="115000"/>
              </a:lnSpc>
              <a:spcBef>
                <a:spcPts val="0"/>
              </a:spcBef>
              <a:spcAft>
                <a:spcPts val="0"/>
              </a:spcAft>
              <a:buNone/>
            </a:pPr>
            <a:r>
              <a:rPr lang="en"/>
              <a:t>&gt; Airbnb should prioritize the instant booking option to new user.</a:t>
            </a:r>
            <a:endParaRPr/>
          </a:p>
          <a:p>
            <a:pPr indent="0" lvl="0" marL="0" rtl="0" algn="l">
              <a:lnSpc>
                <a:spcPct val="115000"/>
              </a:lnSpc>
              <a:spcBef>
                <a:spcPts val="0"/>
              </a:spcBef>
              <a:spcAft>
                <a:spcPts val="0"/>
              </a:spcAft>
              <a:buNone/>
            </a:pPr>
            <a:r>
              <a:rPr lang="en"/>
              <a:t>&gt; Airbnb should simplify the booking process.</a:t>
            </a:r>
            <a:endParaRPr/>
          </a:p>
          <a:p>
            <a:pPr indent="0" lvl="0" marL="0" rtl="0" algn="l">
              <a:lnSpc>
                <a:spcPct val="115000"/>
              </a:lnSpc>
              <a:spcBef>
                <a:spcPts val="300"/>
              </a:spcBef>
              <a:spcAft>
                <a:spcPts val="2700"/>
              </a:spcAft>
              <a:buNone/>
            </a:pPr>
            <a:r>
              <a:t/>
            </a:r>
            <a:endParaRPr sz="105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4d07d2eefc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4d07d2eefc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The amount of the foreign booking is ⅓ of the amount of domestic booking but the time period for foreign booking is shorter.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52843d977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52843d977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4d07d2eef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4d07d2eef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4d0f337fd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4d0f337fd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52843d977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52843d977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52843d977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52843d977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52843949e1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52843949e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1be6525c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1be6525c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52843d977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52843d977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52843d977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52843d977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g52843d977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52843d977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4d07d2eef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4d07d2eef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52843949e1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52843949e1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2843d977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2843d977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52843d97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2843d97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2843949e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2843949e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2843d977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2843d977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4d07d2ee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4d07d2ee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2843949e1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2843949e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4d07d2eefc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4d07d2eefc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two biggest sources are direct and Google.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lt2"/>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14.png"/><Relationship Id="rId9" Type="http://schemas.openxmlformats.org/officeDocument/2006/relationships/image" Target="../media/image17.png"/><Relationship Id="rId5" Type="http://schemas.openxmlformats.org/officeDocument/2006/relationships/image" Target="../media/image4.png"/><Relationship Id="rId6" Type="http://schemas.openxmlformats.org/officeDocument/2006/relationships/image" Target="../media/image40.png"/><Relationship Id="rId7" Type="http://schemas.openxmlformats.org/officeDocument/2006/relationships/image" Target="../media/image18.png"/><Relationship Id="rId8"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15.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6.png"/><Relationship Id="rId4" Type="http://schemas.openxmlformats.org/officeDocument/2006/relationships/image" Target="../media/image23.png"/><Relationship Id="rId5"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2.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9.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8.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3.png"/><Relationship Id="rId4" Type="http://schemas.openxmlformats.org/officeDocument/2006/relationships/image" Target="../media/image39.png"/><Relationship Id="rId5"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pic>
        <p:nvPicPr>
          <p:cNvPr id="277" name="Google Shape;277;p13"/>
          <p:cNvPicPr preferRelativeResize="0"/>
          <p:nvPr/>
        </p:nvPicPr>
        <p:blipFill>
          <a:blip r:embed="rId3">
            <a:alphaModFix/>
          </a:blip>
          <a:stretch>
            <a:fillRect/>
          </a:stretch>
        </p:blipFill>
        <p:spPr>
          <a:xfrm>
            <a:off x="0" y="0"/>
            <a:ext cx="9141304" cy="5143501"/>
          </a:xfrm>
          <a:prstGeom prst="rect">
            <a:avLst/>
          </a:prstGeom>
          <a:noFill/>
          <a:ln>
            <a:noFill/>
          </a:ln>
        </p:spPr>
      </p:pic>
      <p:sp>
        <p:nvSpPr>
          <p:cNvPr id="278" name="Google Shape;278;p13"/>
          <p:cNvSpPr txBox="1"/>
          <p:nvPr>
            <p:ph idx="1" type="subTitle"/>
          </p:nvPr>
        </p:nvSpPr>
        <p:spPr>
          <a:xfrm>
            <a:off x="311700" y="416067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Yi-Yun</a:t>
            </a:r>
            <a:r>
              <a:rPr lang="en">
                <a:solidFill>
                  <a:srgbClr val="FFFFFF"/>
                </a:solidFill>
              </a:rPr>
              <a:t> Su, Hariz Hisham, Erik Chu, Bryan Tamsir</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22"/>
          <p:cNvSpPr txBox="1"/>
          <p:nvPr>
            <p:ph idx="12" type="sldNum"/>
          </p:nvPr>
        </p:nvSpPr>
        <p:spPr>
          <a:xfrm>
            <a:off x="86034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54" name="Google Shape;354;p22"/>
          <p:cNvSpPr txBox="1"/>
          <p:nvPr>
            <p:ph type="title"/>
          </p:nvPr>
        </p:nvSpPr>
        <p:spPr>
          <a:xfrm>
            <a:off x="1303800" y="598575"/>
            <a:ext cx="33120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Conversion Rate</a:t>
            </a:r>
            <a:endParaRPr/>
          </a:p>
        </p:txBody>
      </p:sp>
      <p:sp>
        <p:nvSpPr>
          <p:cNvPr id="355" name="Google Shape;355;p22"/>
          <p:cNvSpPr txBox="1"/>
          <p:nvPr>
            <p:ph idx="1" type="body"/>
          </p:nvPr>
        </p:nvSpPr>
        <p:spPr>
          <a:xfrm>
            <a:off x="1303800" y="1178875"/>
            <a:ext cx="3312000" cy="13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When we look deeper into the top two sources of new user signups (Direct and Google), we find that both channels have similar conversion rates with respect to signups within each channel.</a:t>
            </a:r>
            <a:endParaRPr/>
          </a:p>
        </p:txBody>
      </p:sp>
      <p:grpSp>
        <p:nvGrpSpPr>
          <p:cNvPr id="356" name="Google Shape;356;p22"/>
          <p:cNvGrpSpPr/>
          <p:nvPr/>
        </p:nvGrpSpPr>
        <p:grpSpPr>
          <a:xfrm>
            <a:off x="6649803" y="1603467"/>
            <a:ext cx="1956937" cy="2106437"/>
            <a:chOff x="5702575" y="1136250"/>
            <a:chExt cx="2292300" cy="2515750"/>
          </a:xfrm>
        </p:grpSpPr>
        <p:sp>
          <p:nvSpPr>
            <p:cNvPr id="357" name="Google Shape;357;p22"/>
            <p:cNvSpPr/>
            <p:nvPr/>
          </p:nvSpPr>
          <p:spPr>
            <a:xfrm>
              <a:off x="5702575" y="1667300"/>
              <a:ext cx="2292225" cy="198470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5702575" y="1136250"/>
              <a:ext cx="2292300" cy="97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59" name="Google Shape;359;p22"/>
          <p:cNvPicPr preferRelativeResize="0"/>
          <p:nvPr/>
        </p:nvPicPr>
        <p:blipFill>
          <a:blip r:embed="rId3">
            <a:alphaModFix/>
          </a:blip>
          <a:stretch>
            <a:fillRect/>
          </a:stretch>
        </p:blipFill>
        <p:spPr>
          <a:xfrm flipH="1">
            <a:off x="7209644" y="3893925"/>
            <a:ext cx="837256" cy="843050"/>
          </a:xfrm>
          <a:prstGeom prst="rect">
            <a:avLst/>
          </a:prstGeom>
          <a:noFill/>
          <a:ln>
            <a:noFill/>
          </a:ln>
        </p:spPr>
      </p:pic>
      <p:pic>
        <p:nvPicPr>
          <p:cNvPr id="360" name="Google Shape;360;p22"/>
          <p:cNvPicPr preferRelativeResize="0"/>
          <p:nvPr/>
        </p:nvPicPr>
        <p:blipFill>
          <a:blip r:embed="rId4">
            <a:alphaModFix/>
          </a:blip>
          <a:stretch>
            <a:fillRect/>
          </a:stretch>
        </p:blipFill>
        <p:spPr>
          <a:xfrm rot="-1088192">
            <a:off x="6673544" y="1012201"/>
            <a:ext cx="784555" cy="978300"/>
          </a:xfrm>
          <a:prstGeom prst="rect">
            <a:avLst/>
          </a:prstGeom>
          <a:noFill/>
          <a:ln>
            <a:noFill/>
          </a:ln>
        </p:spPr>
      </p:pic>
      <p:pic>
        <p:nvPicPr>
          <p:cNvPr id="361" name="Google Shape;361;p22"/>
          <p:cNvPicPr preferRelativeResize="0"/>
          <p:nvPr/>
        </p:nvPicPr>
        <p:blipFill>
          <a:blip r:embed="rId5">
            <a:alphaModFix/>
          </a:blip>
          <a:stretch>
            <a:fillRect/>
          </a:stretch>
        </p:blipFill>
        <p:spPr>
          <a:xfrm rot="2013057">
            <a:off x="7806984" y="738478"/>
            <a:ext cx="1119504" cy="1119498"/>
          </a:xfrm>
          <a:prstGeom prst="rect">
            <a:avLst/>
          </a:prstGeom>
          <a:noFill/>
          <a:ln>
            <a:noFill/>
          </a:ln>
        </p:spPr>
      </p:pic>
      <p:pic>
        <p:nvPicPr>
          <p:cNvPr id="362" name="Google Shape;362;p22"/>
          <p:cNvPicPr preferRelativeResize="0"/>
          <p:nvPr/>
        </p:nvPicPr>
        <p:blipFill>
          <a:blip r:embed="rId6">
            <a:alphaModFix/>
          </a:blip>
          <a:stretch>
            <a:fillRect/>
          </a:stretch>
        </p:blipFill>
        <p:spPr>
          <a:xfrm>
            <a:off x="345125" y="3020650"/>
            <a:ext cx="689251" cy="689251"/>
          </a:xfrm>
          <a:prstGeom prst="rect">
            <a:avLst/>
          </a:prstGeom>
          <a:noFill/>
          <a:ln>
            <a:noFill/>
          </a:ln>
        </p:spPr>
      </p:pic>
      <p:pic>
        <p:nvPicPr>
          <p:cNvPr id="363" name="Google Shape;363;p22"/>
          <p:cNvPicPr preferRelativeResize="0"/>
          <p:nvPr/>
        </p:nvPicPr>
        <p:blipFill rotWithShape="1">
          <a:blip r:embed="rId7">
            <a:alphaModFix/>
          </a:blip>
          <a:srcRect b="23779" l="38232" r="35068" t="31680"/>
          <a:stretch/>
        </p:blipFill>
        <p:spPr>
          <a:xfrm>
            <a:off x="345124" y="3859965"/>
            <a:ext cx="689250" cy="761223"/>
          </a:xfrm>
          <a:prstGeom prst="rect">
            <a:avLst/>
          </a:prstGeom>
          <a:noFill/>
          <a:ln>
            <a:noFill/>
          </a:ln>
        </p:spPr>
      </p:pic>
      <p:pic>
        <p:nvPicPr>
          <p:cNvPr id="364" name="Google Shape;364;p22"/>
          <p:cNvPicPr preferRelativeResize="0"/>
          <p:nvPr/>
        </p:nvPicPr>
        <p:blipFill>
          <a:blip r:embed="rId8">
            <a:alphaModFix/>
          </a:blip>
          <a:stretch>
            <a:fillRect/>
          </a:stretch>
        </p:blipFill>
        <p:spPr>
          <a:xfrm>
            <a:off x="1076300" y="4007476"/>
            <a:ext cx="5497301" cy="429149"/>
          </a:xfrm>
          <a:prstGeom prst="rect">
            <a:avLst/>
          </a:prstGeom>
          <a:noFill/>
          <a:ln>
            <a:noFill/>
          </a:ln>
        </p:spPr>
      </p:pic>
      <p:pic>
        <p:nvPicPr>
          <p:cNvPr id="365" name="Google Shape;365;p22"/>
          <p:cNvPicPr preferRelativeResize="0"/>
          <p:nvPr/>
        </p:nvPicPr>
        <p:blipFill>
          <a:blip r:embed="rId9">
            <a:alphaModFix/>
          </a:blip>
          <a:stretch>
            <a:fillRect/>
          </a:stretch>
        </p:blipFill>
        <p:spPr>
          <a:xfrm>
            <a:off x="1076300" y="3111665"/>
            <a:ext cx="5497299" cy="520010"/>
          </a:xfrm>
          <a:prstGeom prst="rect">
            <a:avLst/>
          </a:prstGeom>
          <a:noFill/>
          <a:ln>
            <a:noFill/>
          </a:ln>
        </p:spPr>
      </p:pic>
      <p:sp>
        <p:nvSpPr>
          <p:cNvPr id="366" name="Google Shape;366;p22"/>
          <p:cNvSpPr txBox="1"/>
          <p:nvPr>
            <p:ph idx="1" type="body"/>
          </p:nvPr>
        </p:nvSpPr>
        <p:spPr>
          <a:xfrm>
            <a:off x="313200" y="2582625"/>
            <a:ext cx="3312000" cy="42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i="1" lang="en"/>
              <a:t>Modified conversion rate equation:</a:t>
            </a:r>
            <a:endParaRPr b="1"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500"/>
                                        <p:tgtEl>
                                          <p:spTgt spid="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23"/>
          <p:cNvSpPr txBox="1"/>
          <p:nvPr>
            <p:ph type="title"/>
          </p:nvPr>
        </p:nvSpPr>
        <p:spPr>
          <a:xfrm>
            <a:off x="1303800" y="598575"/>
            <a:ext cx="7840200" cy="7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Airbnb and Google Partnership Deep-Dive</a:t>
            </a:r>
            <a:endParaRPr/>
          </a:p>
        </p:txBody>
      </p:sp>
      <p:sp>
        <p:nvSpPr>
          <p:cNvPr id="372" name="Google Shape;372;p23"/>
          <p:cNvSpPr txBox="1"/>
          <p:nvPr>
            <p:ph idx="1" type="body"/>
          </p:nvPr>
        </p:nvSpPr>
        <p:spPr>
          <a:xfrm>
            <a:off x="414350" y="1515825"/>
            <a:ext cx="4311000" cy="309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type of marketing techniques does Airbnb do with Google that result in most conversion rates?</a:t>
            </a:r>
            <a:endParaRPr/>
          </a:p>
          <a:p>
            <a:pPr indent="0" lvl="0" marL="0" rtl="0" algn="l">
              <a:spcBef>
                <a:spcPts val="1600"/>
              </a:spcBef>
              <a:spcAft>
                <a:spcPts val="0"/>
              </a:spcAft>
              <a:buNone/>
            </a:pPr>
            <a:r>
              <a:rPr b="1" lang="en"/>
              <a:t>Definitions</a:t>
            </a:r>
            <a:r>
              <a:rPr b="1" lang="en"/>
              <a:t>: </a:t>
            </a:r>
            <a:br>
              <a:rPr lang="en"/>
            </a:br>
            <a:r>
              <a:rPr lang="en"/>
              <a:t>SEM-Brand: Branded Search Engine Marketing</a:t>
            </a:r>
            <a:br>
              <a:rPr lang="en"/>
            </a:br>
            <a:r>
              <a:rPr lang="en"/>
              <a:t>SEM-Non-Brand: Non-branded Search Engine Marketing</a:t>
            </a:r>
            <a:br>
              <a:rPr lang="en"/>
            </a:br>
            <a:r>
              <a:rPr lang="en"/>
              <a:t>SEO: Search Engine Optimization</a:t>
            </a:r>
            <a:endParaRPr/>
          </a:p>
          <a:p>
            <a:pPr indent="0" lvl="0" marL="0" rtl="0" algn="l">
              <a:spcBef>
                <a:spcPts val="1600"/>
              </a:spcBef>
              <a:spcAft>
                <a:spcPts val="0"/>
              </a:spcAft>
              <a:buNone/>
            </a:pPr>
            <a:r>
              <a:rPr lang="en"/>
              <a:t>Results:</a:t>
            </a:r>
            <a:endParaRPr/>
          </a:p>
          <a:p>
            <a:pPr indent="-311150" lvl="0" marL="457200" rtl="0" algn="l">
              <a:spcBef>
                <a:spcPts val="1600"/>
              </a:spcBef>
              <a:spcAft>
                <a:spcPts val="0"/>
              </a:spcAft>
              <a:buSzPts val="1300"/>
              <a:buChar char="●"/>
            </a:pPr>
            <a:r>
              <a:rPr lang="en">
                <a:highlight>
                  <a:srgbClr val="F4CCCC"/>
                </a:highlight>
              </a:rPr>
              <a:t>SEM outperforms SEO</a:t>
            </a:r>
            <a:r>
              <a:rPr lang="en"/>
              <a:t> in converting new users </a:t>
            </a:r>
            <a:endParaRPr/>
          </a:p>
        </p:txBody>
      </p:sp>
      <p:sp>
        <p:nvSpPr>
          <p:cNvPr id="373" name="Google Shape;373;p2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374" name="Google Shape;374;p23"/>
          <p:cNvPicPr preferRelativeResize="0"/>
          <p:nvPr/>
        </p:nvPicPr>
        <p:blipFill>
          <a:blip r:embed="rId3">
            <a:alphaModFix/>
          </a:blip>
          <a:stretch>
            <a:fillRect/>
          </a:stretch>
        </p:blipFill>
        <p:spPr>
          <a:xfrm>
            <a:off x="4996800" y="1618575"/>
            <a:ext cx="3312000" cy="2530527"/>
          </a:xfrm>
          <a:prstGeom prst="rect">
            <a:avLst/>
          </a:prstGeom>
          <a:noFill/>
          <a:ln>
            <a:noFill/>
          </a:ln>
        </p:spPr>
      </p:pic>
      <p:pic>
        <p:nvPicPr>
          <p:cNvPr id="375" name="Google Shape;375;p23"/>
          <p:cNvPicPr preferRelativeResize="0"/>
          <p:nvPr/>
        </p:nvPicPr>
        <p:blipFill>
          <a:blip r:embed="rId4">
            <a:alphaModFix/>
          </a:blip>
          <a:stretch>
            <a:fillRect/>
          </a:stretch>
        </p:blipFill>
        <p:spPr>
          <a:xfrm>
            <a:off x="4996800" y="1618566"/>
            <a:ext cx="3312000" cy="25328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100"/>
                                        <p:tgtEl>
                                          <p:spTgt spid="3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24"/>
          <p:cNvSpPr txBox="1"/>
          <p:nvPr>
            <p:ph idx="4294967295" type="title"/>
          </p:nvPr>
        </p:nvSpPr>
        <p:spPr>
          <a:xfrm>
            <a:off x="277000" y="855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Questions </a:t>
            </a:r>
            <a:endParaRPr/>
          </a:p>
          <a:p>
            <a:pPr indent="0" lvl="0" marL="0" rtl="0" algn="l">
              <a:spcBef>
                <a:spcPts val="0"/>
              </a:spcBef>
              <a:spcAft>
                <a:spcPts val="0"/>
              </a:spcAft>
              <a:buNone/>
            </a:pPr>
            <a:r>
              <a:rPr lang="en" sz="1400"/>
              <a:t>What kind of methods do new user use for their first orders</a:t>
            </a:r>
            <a:r>
              <a:rPr lang="en" sz="1400"/>
              <a:t>? </a:t>
            </a:r>
            <a:endParaRPr sz="1400"/>
          </a:p>
        </p:txBody>
      </p:sp>
      <p:sp>
        <p:nvSpPr>
          <p:cNvPr id="381" name="Google Shape;381;p2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382" name="Google Shape;382;p24"/>
          <p:cNvPicPr preferRelativeResize="0"/>
          <p:nvPr/>
        </p:nvPicPr>
        <p:blipFill>
          <a:blip r:embed="rId3">
            <a:alphaModFix/>
          </a:blip>
          <a:stretch>
            <a:fillRect/>
          </a:stretch>
        </p:blipFill>
        <p:spPr>
          <a:xfrm>
            <a:off x="447325" y="862325"/>
            <a:ext cx="4800175" cy="2961650"/>
          </a:xfrm>
          <a:prstGeom prst="rect">
            <a:avLst/>
          </a:prstGeom>
          <a:noFill/>
          <a:ln>
            <a:noFill/>
          </a:ln>
        </p:spPr>
      </p:pic>
      <p:graphicFrame>
        <p:nvGraphicFramePr>
          <p:cNvPr id="383" name="Google Shape;383;p24"/>
          <p:cNvGraphicFramePr/>
          <p:nvPr/>
        </p:nvGraphicFramePr>
        <p:xfrm>
          <a:off x="958725" y="3898400"/>
          <a:ext cx="3000000" cy="3000000"/>
        </p:xfrm>
        <a:graphic>
          <a:graphicData uri="http://schemas.openxmlformats.org/drawingml/2006/table">
            <a:tbl>
              <a:tblPr>
                <a:noFill/>
                <a:tableStyleId>{7970412F-1913-4C51-A009-361A0EF09891}</a:tableStyleId>
              </a:tblPr>
              <a:tblGrid>
                <a:gridCol w="1198400"/>
                <a:gridCol w="1146800"/>
                <a:gridCol w="1319700"/>
              </a:tblGrid>
              <a:tr h="203900">
                <a:tc>
                  <a:txBody>
                    <a:bodyPr>
                      <a:noAutofit/>
                    </a:bodyPr>
                    <a:lstStyle/>
                    <a:p>
                      <a:pPr indent="0" lvl="0" marL="0" rtl="0" algn="l">
                        <a:lnSpc>
                          <a:spcPct val="150000"/>
                        </a:lnSpc>
                        <a:spcBef>
                          <a:spcPts val="0"/>
                        </a:spcBef>
                        <a:spcAft>
                          <a:spcPts val="0"/>
                        </a:spcAft>
                        <a:buNone/>
                      </a:pPr>
                      <a:r>
                        <a:rPr lang="en" sz="1100">
                          <a:latin typeface="Verdana"/>
                          <a:ea typeface="Verdana"/>
                          <a:cs typeface="Verdana"/>
                          <a:sym typeface="Verdana"/>
                        </a:rPr>
                        <a:t>A</a:t>
                      </a:r>
                      <a:r>
                        <a:rPr lang="en" sz="1100">
                          <a:latin typeface="Verdana"/>
                          <a:ea typeface="Verdana"/>
                          <a:cs typeface="Verdana"/>
                          <a:sym typeface="Verdana"/>
                        </a:rPr>
                        <a:t>ction</a:t>
                      </a:r>
                      <a:endParaRPr sz="850">
                        <a:latin typeface="Verdana"/>
                        <a:ea typeface="Verdana"/>
                        <a:cs typeface="Verdana"/>
                        <a:sym typeface="Verdana"/>
                      </a:endParaRPr>
                    </a:p>
                  </a:txBody>
                  <a:tcPr marT="0" marB="25400" marR="63500" marL="63500">
                    <a:lnB cap="flat" cmpd="sng" w="9525">
                      <a:solidFill>
                        <a:srgbClr val="000000"/>
                      </a:solidFill>
                      <a:prstDash val="solid"/>
                      <a:round/>
                      <a:headEnd len="sm" w="sm" type="none"/>
                      <a:tailEnd len="sm" w="sm" type="none"/>
                    </a:lnB>
                    <a:solidFill>
                      <a:srgbClr val="A4C2F4"/>
                    </a:solidFill>
                  </a:tcPr>
                </a:tc>
                <a:tc>
                  <a:txBody>
                    <a:bodyPr>
                      <a:noAutofit/>
                    </a:bodyPr>
                    <a:lstStyle/>
                    <a:p>
                      <a:pPr indent="0" lvl="0" marL="0" rtl="0" algn="r">
                        <a:lnSpc>
                          <a:spcPct val="150000"/>
                        </a:lnSpc>
                        <a:spcBef>
                          <a:spcPts val="0"/>
                        </a:spcBef>
                        <a:spcAft>
                          <a:spcPts val="0"/>
                        </a:spcAft>
                        <a:buNone/>
                      </a:pPr>
                      <a:r>
                        <a:rPr lang="en" sz="1100">
                          <a:latin typeface="Verdana"/>
                          <a:ea typeface="Verdana"/>
                          <a:cs typeface="Verdana"/>
                          <a:sym typeface="Verdana"/>
                        </a:rPr>
                        <a:t>M</a:t>
                      </a:r>
                      <a:r>
                        <a:rPr lang="en" sz="1100">
                          <a:latin typeface="Verdana"/>
                          <a:ea typeface="Verdana"/>
                          <a:cs typeface="Verdana"/>
                          <a:sym typeface="Verdana"/>
                        </a:rPr>
                        <a:t>ean</a:t>
                      </a:r>
                      <a:endParaRPr sz="850">
                        <a:latin typeface="Verdana"/>
                        <a:ea typeface="Verdana"/>
                        <a:cs typeface="Verdana"/>
                        <a:sym typeface="Verdana"/>
                      </a:endParaRPr>
                    </a:p>
                  </a:txBody>
                  <a:tcPr marT="0" marB="25400" marR="63500" marL="63500">
                    <a:lnB cap="flat" cmpd="sng" w="9525">
                      <a:solidFill>
                        <a:srgbClr val="000000"/>
                      </a:solidFill>
                      <a:prstDash val="solid"/>
                      <a:round/>
                      <a:headEnd len="sm" w="sm" type="none"/>
                      <a:tailEnd len="sm" w="sm" type="none"/>
                    </a:lnB>
                    <a:solidFill>
                      <a:srgbClr val="A4C2F4"/>
                    </a:solidFill>
                  </a:tcPr>
                </a:tc>
                <a:tc>
                  <a:txBody>
                    <a:bodyPr>
                      <a:noAutofit/>
                    </a:bodyPr>
                    <a:lstStyle/>
                    <a:p>
                      <a:pPr indent="0" lvl="0" marL="0" rtl="0" algn="r">
                        <a:lnSpc>
                          <a:spcPct val="150000"/>
                        </a:lnSpc>
                        <a:spcBef>
                          <a:spcPts val="0"/>
                        </a:spcBef>
                        <a:spcAft>
                          <a:spcPts val="0"/>
                        </a:spcAft>
                        <a:buNone/>
                      </a:pPr>
                      <a:r>
                        <a:rPr lang="en" sz="1100">
                          <a:latin typeface="Verdana"/>
                          <a:ea typeface="Verdana"/>
                          <a:cs typeface="Verdana"/>
                          <a:sym typeface="Verdana"/>
                        </a:rPr>
                        <a:t>Number</a:t>
                      </a:r>
                      <a:endParaRPr sz="1100">
                        <a:latin typeface="Verdana"/>
                        <a:ea typeface="Verdana"/>
                        <a:cs typeface="Verdana"/>
                        <a:sym typeface="Verdana"/>
                      </a:endParaRPr>
                    </a:p>
                  </a:txBody>
                  <a:tcPr marT="0" marB="25400" marR="63500" marL="63500">
                    <a:lnB cap="flat" cmpd="sng" w="9525">
                      <a:solidFill>
                        <a:srgbClr val="000000"/>
                      </a:solidFill>
                      <a:prstDash val="solid"/>
                      <a:round/>
                      <a:headEnd len="sm" w="sm" type="none"/>
                      <a:tailEnd len="sm" w="sm" type="none"/>
                    </a:lnB>
                    <a:solidFill>
                      <a:srgbClr val="A4C2F4"/>
                    </a:solidFill>
                  </a:tcPr>
                </a:tc>
              </a:tr>
              <a:tr h="228775">
                <a:tc>
                  <a:txBody>
                    <a:bodyPr>
                      <a:noAutofit/>
                    </a:bodyPr>
                    <a:lstStyle/>
                    <a:p>
                      <a:pPr indent="0" lvl="0" marL="0" rtl="0" algn="l">
                        <a:lnSpc>
                          <a:spcPct val="145000"/>
                        </a:lnSpc>
                        <a:spcBef>
                          <a:spcPts val="0"/>
                        </a:spcBef>
                        <a:spcAft>
                          <a:spcPts val="0"/>
                        </a:spcAft>
                        <a:buNone/>
                      </a:pPr>
                      <a:r>
                        <a:rPr lang="en" sz="900">
                          <a:latin typeface="Verdana"/>
                          <a:ea typeface="Verdana"/>
                          <a:cs typeface="Verdana"/>
                          <a:sym typeface="Verdana"/>
                        </a:rPr>
                        <a:t>I</a:t>
                      </a:r>
                      <a:r>
                        <a:rPr lang="en" sz="900">
                          <a:latin typeface="Verdana"/>
                          <a:ea typeface="Verdana"/>
                          <a:cs typeface="Verdana"/>
                          <a:sym typeface="Verdana"/>
                        </a:rPr>
                        <a:t>nstant booking</a:t>
                      </a:r>
                      <a:endParaRPr sz="900">
                        <a:latin typeface="Verdana"/>
                        <a:ea typeface="Verdana"/>
                        <a:cs typeface="Verdana"/>
                        <a:sym typeface="Verdana"/>
                      </a:endParaRPr>
                    </a:p>
                  </a:txBody>
                  <a:tcPr marT="25400" marB="25400" marR="63500" marL="63500">
                    <a:lnT cap="flat" cmpd="sng" w="9525">
                      <a:solidFill>
                        <a:srgbClr val="000000"/>
                      </a:solidFill>
                      <a:prstDash val="solid"/>
                      <a:round/>
                      <a:headEnd len="sm" w="sm" type="none"/>
                      <a:tailEnd len="sm" w="sm" type="none"/>
                    </a:lnT>
                  </a:tcPr>
                </a:tc>
                <a:tc>
                  <a:txBody>
                    <a:bodyPr>
                      <a:noAutofit/>
                    </a:bodyPr>
                    <a:lstStyle/>
                    <a:p>
                      <a:pPr indent="0" lvl="0" marL="0" rtl="0" algn="r">
                        <a:lnSpc>
                          <a:spcPct val="145000"/>
                        </a:lnSpc>
                        <a:spcBef>
                          <a:spcPts val="0"/>
                        </a:spcBef>
                        <a:spcAft>
                          <a:spcPts val="0"/>
                        </a:spcAft>
                        <a:buNone/>
                      </a:pPr>
                      <a:r>
                        <a:rPr b="1" lang="en" sz="900">
                          <a:latin typeface="Verdana"/>
                          <a:ea typeface="Verdana"/>
                          <a:cs typeface="Verdana"/>
                          <a:sym typeface="Verdana"/>
                        </a:rPr>
                        <a:t>44.05756</a:t>
                      </a:r>
                      <a:endParaRPr b="1" sz="900">
                        <a:latin typeface="Verdana"/>
                        <a:ea typeface="Verdana"/>
                        <a:cs typeface="Verdana"/>
                        <a:sym typeface="Verdana"/>
                      </a:endParaRPr>
                    </a:p>
                  </a:txBody>
                  <a:tcPr marT="25400" marB="25400" marR="63500" marL="63500">
                    <a:lnT cap="flat" cmpd="sng" w="9525">
                      <a:solidFill>
                        <a:srgbClr val="000000"/>
                      </a:solidFill>
                      <a:prstDash val="solid"/>
                      <a:round/>
                      <a:headEnd len="sm" w="sm" type="none"/>
                      <a:tailEnd len="sm" w="sm" type="none"/>
                    </a:lnT>
                  </a:tcPr>
                </a:tc>
                <a:tc>
                  <a:txBody>
                    <a:bodyPr>
                      <a:noAutofit/>
                    </a:bodyPr>
                    <a:lstStyle/>
                    <a:p>
                      <a:pPr indent="0" lvl="0" marL="0" rtl="0" algn="r">
                        <a:lnSpc>
                          <a:spcPct val="145000"/>
                        </a:lnSpc>
                        <a:spcBef>
                          <a:spcPts val="0"/>
                        </a:spcBef>
                        <a:spcAft>
                          <a:spcPts val="0"/>
                        </a:spcAft>
                        <a:buNone/>
                      </a:pPr>
                      <a:r>
                        <a:rPr lang="en" sz="900">
                          <a:latin typeface="Verdana"/>
                          <a:ea typeface="Verdana"/>
                          <a:cs typeface="Verdana"/>
                          <a:sym typeface="Verdana"/>
                        </a:rPr>
                        <a:t>1468</a:t>
                      </a:r>
                      <a:endParaRPr sz="900">
                        <a:latin typeface="Verdana"/>
                        <a:ea typeface="Verdana"/>
                        <a:cs typeface="Verdana"/>
                        <a:sym typeface="Verdana"/>
                      </a:endParaRPr>
                    </a:p>
                  </a:txBody>
                  <a:tcPr marT="25400" marB="25400" marR="63500" marL="63500">
                    <a:lnT cap="flat" cmpd="sng" w="9525">
                      <a:solidFill>
                        <a:srgbClr val="000000"/>
                      </a:solidFill>
                      <a:prstDash val="solid"/>
                      <a:round/>
                      <a:headEnd len="sm" w="sm" type="none"/>
                      <a:tailEnd len="sm" w="sm" type="none"/>
                    </a:lnT>
                  </a:tcPr>
                </a:tc>
              </a:tr>
              <a:tr h="228775">
                <a:tc>
                  <a:txBody>
                    <a:bodyPr>
                      <a:noAutofit/>
                    </a:bodyPr>
                    <a:lstStyle/>
                    <a:p>
                      <a:pPr indent="0" lvl="0" marL="0" rtl="0" algn="l">
                        <a:lnSpc>
                          <a:spcPct val="145000"/>
                        </a:lnSpc>
                        <a:spcBef>
                          <a:spcPts val="0"/>
                        </a:spcBef>
                        <a:spcAft>
                          <a:spcPts val="0"/>
                        </a:spcAft>
                        <a:buNone/>
                      </a:pPr>
                      <a:r>
                        <a:rPr lang="en" sz="900">
                          <a:latin typeface="Verdana"/>
                          <a:ea typeface="Verdana"/>
                          <a:cs typeface="Verdana"/>
                          <a:sym typeface="Verdana"/>
                        </a:rPr>
                        <a:t>R</a:t>
                      </a:r>
                      <a:r>
                        <a:rPr lang="en" sz="900">
                          <a:latin typeface="Verdana"/>
                          <a:ea typeface="Verdana"/>
                          <a:cs typeface="Verdana"/>
                          <a:sym typeface="Verdana"/>
                        </a:rPr>
                        <a:t>equest booking</a:t>
                      </a:r>
                      <a:endParaRPr sz="900">
                        <a:latin typeface="Verdana"/>
                        <a:ea typeface="Verdana"/>
                        <a:cs typeface="Verdana"/>
                        <a:sym typeface="Verdana"/>
                      </a:endParaRPr>
                    </a:p>
                  </a:txBody>
                  <a:tcPr marT="25400" marB="25400" marR="63500" marL="63500">
                    <a:lnB cap="flat" cmpd="sng" w="9525">
                      <a:solidFill>
                        <a:srgbClr val="000000"/>
                      </a:solidFill>
                      <a:prstDash val="solid"/>
                      <a:round/>
                      <a:headEnd len="sm" w="sm" type="none"/>
                      <a:tailEnd len="sm" w="sm" type="none"/>
                    </a:lnB>
                  </a:tcPr>
                </a:tc>
                <a:tc>
                  <a:txBody>
                    <a:bodyPr>
                      <a:noAutofit/>
                    </a:bodyPr>
                    <a:lstStyle/>
                    <a:p>
                      <a:pPr indent="0" lvl="0" marL="0" rtl="0" algn="r">
                        <a:lnSpc>
                          <a:spcPct val="145000"/>
                        </a:lnSpc>
                        <a:spcBef>
                          <a:spcPts val="0"/>
                        </a:spcBef>
                        <a:spcAft>
                          <a:spcPts val="0"/>
                        </a:spcAft>
                        <a:buNone/>
                      </a:pPr>
                      <a:r>
                        <a:rPr lang="en" sz="900">
                          <a:latin typeface="Verdana"/>
                          <a:ea typeface="Verdana"/>
                          <a:cs typeface="Verdana"/>
                          <a:sym typeface="Verdana"/>
                        </a:rPr>
                        <a:t>45.57009</a:t>
                      </a:r>
                      <a:endParaRPr sz="900">
                        <a:latin typeface="Verdana"/>
                        <a:ea typeface="Verdana"/>
                        <a:cs typeface="Verdana"/>
                        <a:sym typeface="Verdana"/>
                      </a:endParaRPr>
                    </a:p>
                  </a:txBody>
                  <a:tcPr marT="25400" marB="25400" marR="63500" marL="63500">
                    <a:lnB cap="flat" cmpd="sng" w="9525">
                      <a:solidFill>
                        <a:srgbClr val="000000"/>
                      </a:solidFill>
                      <a:prstDash val="solid"/>
                      <a:round/>
                      <a:headEnd len="sm" w="sm" type="none"/>
                      <a:tailEnd len="sm" w="sm" type="none"/>
                    </a:lnB>
                  </a:tcPr>
                </a:tc>
                <a:tc>
                  <a:txBody>
                    <a:bodyPr>
                      <a:noAutofit/>
                    </a:bodyPr>
                    <a:lstStyle/>
                    <a:p>
                      <a:pPr indent="0" lvl="0" marL="0" rtl="0" algn="r">
                        <a:lnSpc>
                          <a:spcPct val="145000"/>
                        </a:lnSpc>
                        <a:spcBef>
                          <a:spcPts val="0"/>
                        </a:spcBef>
                        <a:spcAft>
                          <a:spcPts val="0"/>
                        </a:spcAft>
                        <a:buNone/>
                      </a:pPr>
                      <a:r>
                        <a:rPr lang="en" sz="900">
                          <a:latin typeface="Verdana"/>
                          <a:ea typeface="Verdana"/>
                          <a:cs typeface="Verdana"/>
                          <a:sym typeface="Verdana"/>
                        </a:rPr>
                        <a:t>985</a:t>
                      </a:r>
                      <a:endParaRPr sz="900">
                        <a:latin typeface="Verdana"/>
                        <a:ea typeface="Verdana"/>
                        <a:cs typeface="Verdana"/>
                        <a:sym typeface="Verdana"/>
                      </a:endParaRPr>
                    </a:p>
                  </a:txBody>
                  <a:tcPr marT="25400" marB="25400" marR="63500" marL="63500">
                    <a:lnB cap="flat" cmpd="sng" w="9525">
                      <a:solidFill>
                        <a:srgbClr val="000000"/>
                      </a:solidFill>
                      <a:prstDash val="solid"/>
                      <a:round/>
                      <a:headEnd len="sm" w="sm" type="none"/>
                      <a:tailEnd len="sm" w="sm" type="none"/>
                    </a:lnB>
                  </a:tcPr>
                </a:tc>
              </a:tr>
              <a:tr h="228775">
                <a:tc>
                  <a:txBody>
                    <a:bodyPr>
                      <a:noAutofit/>
                    </a:bodyPr>
                    <a:lstStyle/>
                    <a:p>
                      <a:pPr indent="0" lvl="0" marL="0" rtl="0" algn="l">
                        <a:lnSpc>
                          <a:spcPct val="145000"/>
                        </a:lnSpc>
                        <a:spcBef>
                          <a:spcPts val="0"/>
                        </a:spcBef>
                        <a:spcAft>
                          <a:spcPts val="0"/>
                        </a:spcAft>
                        <a:buNone/>
                      </a:pPr>
                      <a:r>
                        <a:rPr lang="en" sz="900">
                          <a:latin typeface="Verdana"/>
                          <a:ea typeface="Verdana"/>
                          <a:cs typeface="Verdana"/>
                          <a:sym typeface="Verdana"/>
                        </a:rPr>
                        <a:t>C</a:t>
                      </a:r>
                      <a:r>
                        <a:rPr lang="en" sz="900">
                          <a:latin typeface="Verdana"/>
                          <a:ea typeface="Verdana"/>
                          <a:cs typeface="Verdana"/>
                          <a:sym typeface="Verdana"/>
                        </a:rPr>
                        <a:t>omplete booking</a:t>
                      </a:r>
                      <a:endParaRPr sz="900">
                        <a:latin typeface="Verdana"/>
                        <a:ea typeface="Verdana"/>
                        <a:cs typeface="Verdana"/>
                        <a:sym typeface="Verdana"/>
                      </a:endParaRPr>
                    </a:p>
                  </a:txBody>
                  <a:tcPr marT="25400" marB="254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r">
                        <a:lnSpc>
                          <a:spcPct val="145000"/>
                        </a:lnSpc>
                        <a:spcBef>
                          <a:spcPts val="0"/>
                        </a:spcBef>
                        <a:spcAft>
                          <a:spcPts val="0"/>
                        </a:spcAft>
                        <a:buNone/>
                      </a:pPr>
                      <a:r>
                        <a:rPr b="1" lang="en" sz="900">
                          <a:latin typeface="Verdana"/>
                          <a:ea typeface="Verdana"/>
                          <a:cs typeface="Verdana"/>
                          <a:sym typeface="Verdana"/>
                        </a:rPr>
                        <a:t>119.32957</a:t>
                      </a:r>
                      <a:endParaRPr b="1" sz="900">
                        <a:latin typeface="Verdana"/>
                        <a:ea typeface="Verdana"/>
                        <a:cs typeface="Verdana"/>
                        <a:sym typeface="Verdana"/>
                      </a:endParaRPr>
                    </a:p>
                  </a:txBody>
                  <a:tcPr marT="25400" marB="254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r">
                        <a:lnSpc>
                          <a:spcPct val="145000"/>
                        </a:lnSpc>
                        <a:spcBef>
                          <a:spcPts val="0"/>
                        </a:spcBef>
                        <a:spcAft>
                          <a:spcPts val="0"/>
                        </a:spcAft>
                        <a:buNone/>
                      </a:pPr>
                      <a:r>
                        <a:rPr lang="en" sz="900">
                          <a:latin typeface="Verdana"/>
                          <a:ea typeface="Verdana"/>
                          <a:cs typeface="Verdana"/>
                          <a:sym typeface="Verdana"/>
                        </a:rPr>
                        <a:t>36</a:t>
                      </a:r>
                      <a:endParaRPr sz="900">
                        <a:latin typeface="Verdana"/>
                        <a:ea typeface="Verdana"/>
                        <a:cs typeface="Verdana"/>
                        <a:sym typeface="Verdana"/>
                      </a:endParaRPr>
                    </a:p>
                  </a:txBody>
                  <a:tcPr marT="25400" marB="254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84" name="Google Shape;384;p24"/>
          <p:cNvSpPr txBox="1"/>
          <p:nvPr/>
        </p:nvSpPr>
        <p:spPr>
          <a:xfrm>
            <a:off x="5549075" y="1549000"/>
            <a:ext cx="3193500" cy="261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There are t</a:t>
            </a:r>
            <a:r>
              <a:rPr lang="en"/>
              <a:t>wo booking types for new users. But</a:t>
            </a:r>
            <a:r>
              <a:rPr b="1" lang="en"/>
              <a:t> the completion rate is lower and the period is longer for request-booking</a:t>
            </a:r>
            <a:r>
              <a:rPr lang="en"/>
              <a:t>. </a:t>
            </a:r>
            <a:endParaRPr/>
          </a:p>
          <a:p>
            <a:pPr indent="0" lvl="0" marL="0" rtl="0" algn="l">
              <a:lnSpc>
                <a:spcPct val="115000"/>
              </a:lnSpc>
              <a:spcBef>
                <a:spcPts val="0"/>
              </a:spcBef>
              <a:spcAft>
                <a:spcPts val="0"/>
              </a:spcAft>
              <a:buClr>
                <a:srgbClr val="000000"/>
              </a:buClr>
              <a:buSzPts val="1100"/>
              <a:buFont typeface="Arial"/>
              <a:buNone/>
            </a:pPr>
            <a:r>
              <a:t/>
            </a:r>
            <a:endParaRPr/>
          </a:p>
          <a:p>
            <a:pPr indent="0" lvl="0" marL="0" rtl="0" algn="l">
              <a:lnSpc>
                <a:spcPct val="115000"/>
              </a:lnSpc>
              <a:spcBef>
                <a:spcPts val="0"/>
              </a:spcBef>
              <a:spcAft>
                <a:spcPts val="0"/>
              </a:spcAft>
              <a:buClr>
                <a:srgbClr val="000000"/>
              </a:buClr>
              <a:buSzPts val="1100"/>
              <a:buFont typeface="Arial"/>
              <a:buNone/>
            </a:pPr>
            <a:r>
              <a:rPr lang="en"/>
              <a:t>Airbnb should </a:t>
            </a:r>
            <a:r>
              <a:rPr b="1" lang="en"/>
              <a:t>prioritize the instant booking option</a:t>
            </a:r>
            <a:r>
              <a:rPr lang="en"/>
              <a:t> to new user and </a:t>
            </a:r>
            <a:r>
              <a:rPr b="1" lang="en"/>
              <a:t>simplified the booking process</a:t>
            </a:r>
            <a:r>
              <a:rPr lang="en"/>
              <a:t> for both the host and new user.</a:t>
            </a:r>
            <a:endParaRPr/>
          </a:p>
        </p:txBody>
      </p:sp>
      <p:pic>
        <p:nvPicPr>
          <p:cNvPr id="385" name="Google Shape;385;p24"/>
          <p:cNvPicPr preferRelativeResize="0"/>
          <p:nvPr/>
        </p:nvPicPr>
        <p:blipFill>
          <a:blip r:embed="rId4">
            <a:alphaModFix/>
          </a:blip>
          <a:stretch>
            <a:fillRect/>
          </a:stretch>
        </p:blipFill>
        <p:spPr>
          <a:xfrm>
            <a:off x="7340532" y="438425"/>
            <a:ext cx="1439043" cy="1025525"/>
          </a:xfrm>
          <a:prstGeom prst="rect">
            <a:avLst/>
          </a:prstGeom>
          <a:noFill/>
          <a:ln>
            <a:noFill/>
          </a:ln>
        </p:spPr>
      </p:pic>
      <p:sp>
        <p:nvSpPr>
          <p:cNvPr id="386" name="Google Shape;386;p24"/>
          <p:cNvSpPr txBox="1"/>
          <p:nvPr/>
        </p:nvSpPr>
        <p:spPr>
          <a:xfrm>
            <a:off x="6222025" y="1088375"/>
            <a:ext cx="2403300" cy="3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latin typeface="Oswald Medium"/>
                <a:ea typeface="Oswald Medium"/>
                <a:cs typeface="Oswald Medium"/>
                <a:sym typeface="Oswald Medium"/>
              </a:rPr>
              <a:t>“INSTANT BOOKING’’</a:t>
            </a:r>
            <a:endParaRPr>
              <a:solidFill>
                <a:srgbClr val="F1C232"/>
              </a:solidFill>
              <a:latin typeface="Oswald Medium"/>
              <a:ea typeface="Oswald Medium"/>
              <a:cs typeface="Oswald Medium"/>
              <a:sym typeface="Oswald Medium"/>
            </a:endParaRPr>
          </a:p>
        </p:txBody>
      </p:sp>
      <p:sp>
        <p:nvSpPr>
          <p:cNvPr id="387" name="Google Shape;387;p24"/>
          <p:cNvSpPr txBox="1"/>
          <p:nvPr/>
        </p:nvSpPr>
        <p:spPr>
          <a:xfrm>
            <a:off x="4924725" y="4458325"/>
            <a:ext cx="11022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D85C6"/>
                </a:solidFill>
                <a:latin typeface="Oswald Medium"/>
                <a:ea typeface="Oswald Medium"/>
                <a:cs typeface="Oswald Medium"/>
                <a:sym typeface="Oswald Medium"/>
              </a:rPr>
              <a:t>2.6%</a:t>
            </a:r>
            <a:endParaRPr sz="1200">
              <a:solidFill>
                <a:srgbClr val="3D85C6"/>
              </a:solidFill>
              <a:latin typeface="Oswald Medium"/>
              <a:ea typeface="Oswald Medium"/>
              <a:cs typeface="Oswald Medium"/>
              <a:sym typeface="Oswald Medium"/>
            </a:endParaRPr>
          </a:p>
        </p:txBody>
      </p:sp>
      <p:sp>
        <p:nvSpPr>
          <p:cNvPr id="388" name="Google Shape;388;p24"/>
          <p:cNvSpPr/>
          <p:nvPr/>
        </p:nvSpPr>
        <p:spPr>
          <a:xfrm rot="5400000">
            <a:off x="4601225" y="4562725"/>
            <a:ext cx="345900" cy="233400"/>
          </a:xfrm>
          <a:prstGeom prst="uturnArrow">
            <a:avLst>
              <a:gd fmla="val 25000" name="adj1"/>
              <a:gd fmla="val 25000" name="adj2"/>
              <a:gd fmla="val 25000" name="adj3"/>
              <a:gd fmla="val 43750" name="adj4"/>
              <a:gd fmla="val 75000" name="adj5"/>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9" name="Google Shape;389;p24"/>
          <p:cNvPicPr preferRelativeResize="0"/>
          <p:nvPr/>
        </p:nvPicPr>
        <p:blipFill>
          <a:blip r:embed="rId5">
            <a:alphaModFix/>
          </a:blip>
          <a:stretch>
            <a:fillRect/>
          </a:stretch>
        </p:blipFill>
        <p:spPr>
          <a:xfrm>
            <a:off x="5763875" y="4171450"/>
            <a:ext cx="788375" cy="788375"/>
          </a:xfrm>
          <a:prstGeom prst="rect">
            <a:avLst/>
          </a:prstGeom>
          <a:noFill/>
          <a:ln>
            <a:noFill/>
          </a:ln>
        </p:spPr>
      </p:pic>
      <p:sp>
        <p:nvSpPr>
          <p:cNvPr id="390" name="Google Shape;390;p24"/>
          <p:cNvSpPr txBox="1"/>
          <p:nvPr/>
        </p:nvSpPr>
        <p:spPr>
          <a:xfrm>
            <a:off x="6376275" y="4076638"/>
            <a:ext cx="2403300" cy="3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D85C6"/>
                </a:solidFill>
                <a:latin typeface="Oswald Medium"/>
                <a:ea typeface="Oswald Medium"/>
                <a:cs typeface="Oswald Medium"/>
                <a:sym typeface="Oswald Medium"/>
              </a:rPr>
              <a:t>“REQUEST BOOKING’’</a:t>
            </a:r>
            <a:endParaRPr>
              <a:solidFill>
                <a:srgbClr val="3D85C6"/>
              </a:solidFill>
              <a:latin typeface="Oswald Medium"/>
              <a:ea typeface="Oswald Medium"/>
              <a:cs typeface="Oswald Medium"/>
              <a:sym typeface="Oswald Medium"/>
            </a:endParaRPr>
          </a:p>
        </p:txBody>
      </p:sp>
      <p:sp>
        <p:nvSpPr>
          <p:cNvPr id="391" name="Google Shape;391;p24"/>
          <p:cNvSpPr txBox="1"/>
          <p:nvPr/>
        </p:nvSpPr>
        <p:spPr>
          <a:xfrm>
            <a:off x="6623375" y="4340950"/>
            <a:ext cx="21192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B5394"/>
                </a:solidFill>
                <a:latin typeface="Oswald Medium"/>
                <a:ea typeface="Oswald Medium"/>
                <a:cs typeface="Oswald Medium"/>
                <a:sym typeface="Oswald Medium"/>
              </a:rPr>
              <a:t>No History Record</a:t>
            </a:r>
            <a:endParaRPr sz="1200">
              <a:solidFill>
                <a:srgbClr val="0B5394"/>
              </a:solidFill>
              <a:latin typeface="Oswald Medium"/>
              <a:ea typeface="Oswald Medium"/>
              <a:cs typeface="Oswald Medium"/>
              <a:sym typeface="Oswald Medium"/>
            </a:endParaRPr>
          </a:p>
          <a:p>
            <a:pPr indent="0" lvl="0" marL="0" rtl="0" algn="l">
              <a:spcBef>
                <a:spcPts val="0"/>
              </a:spcBef>
              <a:spcAft>
                <a:spcPts val="0"/>
              </a:spcAft>
              <a:buNone/>
            </a:pPr>
            <a:r>
              <a:rPr lang="en" sz="1200">
                <a:solidFill>
                  <a:srgbClr val="0B5394"/>
                </a:solidFill>
                <a:latin typeface="Oswald Medium"/>
                <a:ea typeface="Oswald Medium"/>
                <a:cs typeface="Oswald Medium"/>
                <a:sym typeface="Oswald Medium"/>
              </a:rPr>
              <a:t>No Identity Confirmation </a:t>
            </a:r>
            <a:endParaRPr sz="1200">
              <a:solidFill>
                <a:srgbClr val="0B5394"/>
              </a:solidFill>
              <a:latin typeface="Oswald Medium"/>
              <a:ea typeface="Oswald Medium"/>
              <a:cs typeface="Oswald Medium"/>
              <a:sym typeface="Oswald Medium"/>
            </a:endParaRPr>
          </a:p>
          <a:p>
            <a:pPr indent="0" lvl="0" marL="0" rtl="0" algn="l">
              <a:spcBef>
                <a:spcPts val="0"/>
              </a:spcBef>
              <a:spcAft>
                <a:spcPts val="0"/>
              </a:spcAft>
              <a:buNone/>
            </a:pPr>
            <a:r>
              <a:rPr lang="en" sz="1200">
                <a:solidFill>
                  <a:srgbClr val="0B5394"/>
                </a:solidFill>
                <a:latin typeface="Oswald Medium"/>
                <a:ea typeface="Oswald Medium"/>
                <a:cs typeface="Oswald Medium"/>
                <a:sym typeface="Oswald Medium"/>
              </a:rPr>
              <a:t>More Complicated Process</a:t>
            </a:r>
            <a:endParaRPr sz="1200">
              <a:solidFill>
                <a:srgbClr val="0B5394"/>
              </a:solidFill>
              <a:latin typeface="Oswald Medium"/>
              <a:ea typeface="Oswald Medium"/>
              <a:cs typeface="Oswald Medium"/>
              <a:sym typeface="Oswald Medium"/>
            </a:endParaRPr>
          </a:p>
        </p:txBody>
      </p:sp>
      <p:sp>
        <p:nvSpPr>
          <p:cNvPr id="392" name="Google Shape;392;p24"/>
          <p:cNvSpPr txBox="1"/>
          <p:nvPr/>
        </p:nvSpPr>
        <p:spPr>
          <a:xfrm>
            <a:off x="6636650" y="1285900"/>
            <a:ext cx="21192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F9000"/>
                </a:solidFill>
                <a:latin typeface="Oswald Medium"/>
                <a:ea typeface="Oswald Medium"/>
                <a:cs typeface="Oswald Medium"/>
                <a:sym typeface="Oswald Medium"/>
              </a:rPr>
              <a:t>100% COMPLETION</a:t>
            </a:r>
            <a:endParaRPr sz="1200">
              <a:solidFill>
                <a:srgbClr val="BF9000"/>
              </a:solidFill>
              <a:latin typeface="Oswald Medium"/>
              <a:ea typeface="Oswald Medium"/>
              <a:cs typeface="Oswald Medium"/>
              <a:sym typeface="Oswald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25"/>
          <p:cNvSpPr/>
          <p:nvPr/>
        </p:nvSpPr>
        <p:spPr>
          <a:xfrm>
            <a:off x="5279575" y="895825"/>
            <a:ext cx="3173400" cy="2040000"/>
          </a:xfrm>
          <a:prstGeom prst="roundRect">
            <a:avLst>
              <a:gd fmla="val 8705"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5"/>
          <p:cNvSpPr/>
          <p:nvPr/>
        </p:nvSpPr>
        <p:spPr>
          <a:xfrm>
            <a:off x="5279575" y="3056950"/>
            <a:ext cx="3138000" cy="1908600"/>
          </a:xfrm>
          <a:prstGeom prst="roundRect">
            <a:avLst>
              <a:gd fmla="val 8705"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5"/>
          <p:cNvSpPr txBox="1"/>
          <p:nvPr/>
        </p:nvSpPr>
        <p:spPr>
          <a:xfrm>
            <a:off x="5244275" y="1599875"/>
            <a:ext cx="31734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Generally, Airbnb new users in USA are more likely to have domestic  booking and thereby Airbnb should</a:t>
            </a:r>
            <a:r>
              <a:rPr b="1" lang="en"/>
              <a:t> promote the domestic trip packages and rooms</a:t>
            </a:r>
            <a:r>
              <a:rPr lang="en"/>
              <a:t> to new users.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The reaction period is shorter for foreign traveling users. Airbnb should have </a:t>
            </a:r>
            <a:r>
              <a:rPr b="1" lang="en"/>
              <a:t>more frequent follow-up emails to foreign traveling users</a:t>
            </a:r>
            <a:r>
              <a:rPr lang="en"/>
              <a:t>. </a:t>
            </a:r>
            <a:endParaRPr sz="1100">
              <a:latin typeface="Verdana"/>
              <a:ea typeface="Verdana"/>
              <a:cs typeface="Verdana"/>
              <a:sym typeface="Verdana"/>
            </a:endParaRPr>
          </a:p>
          <a:p>
            <a:pPr indent="1130300" lvl="0" marL="0" rtl="0" algn="l">
              <a:lnSpc>
                <a:spcPct val="115000"/>
              </a:lnSpc>
              <a:spcBef>
                <a:spcPts val="0"/>
              </a:spcBef>
              <a:spcAft>
                <a:spcPts val="0"/>
              </a:spcAft>
              <a:buNone/>
            </a:pPr>
            <a:r>
              <a:t/>
            </a:r>
            <a:endParaRPr sz="1100">
              <a:latin typeface="Verdana"/>
              <a:ea typeface="Verdana"/>
              <a:cs typeface="Verdana"/>
              <a:sym typeface="Verdana"/>
            </a:endParaRPr>
          </a:p>
          <a:p>
            <a:pPr indent="0" lvl="0" marL="0" rtl="0" algn="l">
              <a:lnSpc>
                <a:spcPct val="115000"/>
              </a:lnSpc>
              <a:spcBef>
                <a:spcPts val="0"/>
              </a:spcBef>
              <a:spcAft>
                <a:spcPts val="0"/>
              </a:spcAft>
              <a:buNone/>
            </a:pPr>
            <a:r>
              <a:t/>
            </a:r>
            <a:endParaRPr/>
          </a:p>
        </p:txBody>
      </p:sp>
      <p:pic>
        <p:nvPicPr>
          <p:cNvPr id="400" name="Google Shape;400;p25"/>
          <p:cNvPicPr preferRelativeResize="0"/>
          <p:nvPr/>
        </p:nvPicPr>
        <p:blipFill>
          <a:blip r:embed="rId3">
            <a:alphaModFix/>
          </a:blip>
          <a:stretch>
            <a:fillRect/>
          </a:stretch>
        </p:blipFill>
        <p:spPr>
          <a:xfrm>
            <a:off x="6336887" y="3209351"/>
            <a:ext cx="635450" cy="635450"/>
          </a:xfrm>
          <a:prstGeom prst="rect">
            <a:avLst/>
          </a:prstGeom>
          <a:noFill/>
          <a:ln>
            <a:noFill/>
          </a:ln>
        </p:spPr>
      </p:pic>
      <p:sp>
        <p:nvSpPr>
          <p:cNvPr id="401" name="Google Shape;401;p2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aphicFrame>
        <p:nvGraphicFramePr>
          <p:cNvPr id="402" name="Google Shape;402;p25"/>
          <p:cNvGraphicFramePr/>
          <p:nvPr/>
        </p:nvGraphicFramePr>
        <p:xfrm>
          <a:off x="958725" y="3898400"/>
          <a:ext cx="3000000" cy="3000000"/>
        </p:xfrm>
        <a:graphic>
          <a:graphicData uri="http://schemas.openxmlformats.org/drawingml/2006/table">
            <a:tbl>
              <a:tblPr>
                <a:noFill/>
                <a:tableStyleId>{7970412F-1913-4C51-A009-361A0EF09891}</a:tableStyleId>
              </a:tblPr>
              <a:tblGrid>
                <a:gridCol w="1025500"/>
                <a:gridCol w="1319700"/>
                <a:gridCol w="1319700"/>
              </a:tblGrid>
              <a:tr h="203900">
                <a:tc>
                  <a:txBody>
                    <a:bodyPr>
                      <a:noAutofit/>
                    </a:bodyPr>
                    <a:lstStyle/>
                    <a:p>
                      <a:pPr indent="0" lvl="0" marL="0" rtl="0" algn="l">
                        <a:lnSpc>
                          <a:spcPct val="150000"/>
                        </a:lnSpc>
                        <a:spcBef>
                          <a:spcPts val="0"/>
                        </a:spcBef>
                        <a:spcAft>
                          <a:spcPts val="0"/>
                        </a:spcAft>
                        <a:buNone/>
                      </a:pPr>
                      <a:r>
                        <a:rPr lang="en" sz="1100">
                          <a:latin typeface="Verdana"/>
                          <a:ea typeface="Verdana"/>
                          <a:cs typeface="Verdana"/>
                          <a:sym typeface="Verdana"/>
                        </a:rPr>
                        <a:t>Location</a:t>
                      </a:r>
                      <a:endParaRPr sz="850">
                        <a:latin typeface="Verdana"/>
                        <a:ea typeface="Verdana"/>
                        <a:cs typeface="Verdana"/>
                        <a:sym typeface="Verdana"/>
                      </a:endParaRPr>
                    </a:p>
                  </a:txBody>
                  <a:tcPr marT="0" marB="25400" marR="63500" marL="63500">
                    <a:lnB cap="flat" cmpd="sng" w="9525">
                      <a:solidFill>
                        <a:srgbClr val="000000"/>
                      </a:solidFill>
                      <a:prstDash val="solid"/>
                      <a:round/>
                      <a:headEnd len="sm" w="sm" type="none"/>
                      <a:tailEnd len="sm" w="sm" type="none"/>
                    </a:lnB>
                    <a:solidFill>
                      <a:srgbClr val="A4C2F4"/>
                    </a:solidFill>
                  </a:tcPr>
                </a:tc>
                <a:tc>
                  <a:txBody>
                    <a:bodyPr>
                      <a:noAutofit/>
                    </a:bodyPr>
                    <a:lstStyle/>
                    <a:p>
                      <a:pPr indent="0" lvl="0" marL="0" rtl="0" algn="r">
                        <a:lnSpc>
                          <a:spcPct val="150000"/>
                        </a:lnSpc>
                        <a:spcBef>
                          <a:spcPts val="0"/>
                        </a:spcBef>
                        <a:spcAft>
                          <a:spcPts val="0"/>
                        </a:spcAft>
                        <a:buNone/>
                      </a:pPr>
                      <a:r>
                        <a:rPr lang="en" sz="1100">
                          <a:latin typeface="Verdana"/>
                          <a:ea typeface="Verdana"/>
                          <a:cs typeface="Verdana"/>
                          <a:sym typeface="Verdana"/>
                        </a:rPr>
                        <a:t>M</a:t>
                      </a:r>
                      <a:r>
                        <a:rPr lang="en" sz="1100">
                          <a:latin typeface="Verdana"/>
                          <a:ea typeface="Verdana"/>
                          <a:cs typeface="Verdana"/>
                          <a:sym typeface="Verdana"/>
                        </a:rPr>
                        <a:t>ean</a:t>
                      </a:r>
                      <a:endParaRPr sz="850">
                        <a:latin typeface="Verdana"/>
                        <a:ea typeface="Verdana"/>
                        <a:cs typeface="Verdana"/>
                        <a:sym typeface="Verdana"/>
                      </a:endParaRPr>
                    </a:p>
                  </a:txBody>
                  <a:tcPr marT="0" marB="25400" marR="63500" marL="63500">
                    <a:lnB cap="flat" cmpd="sng" w="9525">
                      <a:solidFill>
                        <a:srgbClr val="000000"/>
                      </a:solidFill>
                      <a:prstDash val="solid"/>
                      <a:round/>
                      <a:headEnd len="sm" w="sm" type="none"/>
                      <a:tailEnd len="sm" w="sm" type="none"/>
                    </a:lnB>
                    <a:solidFill>
                      <a:srgbClr val="A4C2F4"/>
                    </a:solidFill>
                  </a:tcPr>
                </a:tc>
                <a:tc>
                  <a:txBody>
                    <a:bodyPr>
                      <a:noAutofit/>
                    </a:bodyPr>
                    <a:lstStyle/>
                    <a:p>
                      <a:pPr indent="0" lvl="0" marL="0" rtl="0" algn="r">
                        <a:lnSpc>
                          <a:spcPct val="150000"/>
                        </a:lnSpc>
                        <a:spcBef>
                          <a:spcPts val="0"/>
                        </a:spcBef>
                        <a:spcAft>
                          <a:spcPts val="0"/>
                        </a:spcAft>
                        <a:buNone/>
                      </a:pPr>
                      <a:r>
                        <a:rPr lang="en" sz="1100">
                          <a:latin typeface="Verdana"/>
                          <a:ea typeface="Verdana"/>
                          <a:cs typeface="Verdana"/>
                          <a:sym typeface="Verdana"/>
                        </a:rPr>
                        <a:t>Amount</a:t>
                      </a:r>
                      <a:endParaRPr sz="1100">
                        <a:latin typeface="Verdana"/>
                        <a:ea typeface="Verdana"/>
                        <a:cs typeface="Verdana"/>
                        <a:sym typeface="Verdana"/>
                      </a:endParaRPr>
                    </a:p>
                  </a:txBody>
                  <a:tcPr marT="0" marB="25400" marR="63500" marL="63500">
                    <a:lnB cap="flat" cmpd="sng" w="9525">
                      <a:solidFill>
                        <a:srgbClr val="000000"/>
                      </a:solidFill>
                      <a:prstDash val="solid"/>
                      <a:round/>
                      <a:headEnd len="sm" w="sm" type="none"/>
                      <a:tailEnd len="sm" w="sm" type="none"/>
                    </a:lnB>
                    <a:solidFill>
                      <a:srgbClr val="A4C2F4"/>
                    </a:solidFill>
                  </a:tcPr>
                </a:tc>
              </a:tr>
              <a:tr h="228775">
                <a:tc>
                  <a:txBody>
                    <a:bodyPr>
                      <a:noAutofit/>
                    </a:bodyPr>
                    <a:lstStyle/>
                    <a:p>
                      <a:pPr indent="0" lvl="0" marL="0" rtl="0" algn="l">
                        <a:lnSpc>
                          <a:spcPct val="145000"/>
                        </a:lnSpc>
                        <a:spcBef>
                          <a:spcPts val="0"/>
                        </a:spcBef>
                        <a:spcAft>
                          <a:spcPts val="0"/>
                        </a:spcAft>
                        <a:buNone/>
                      </a:pPr>
                      <a:r>
                        <a:rPr lang="en" sz="900">
                          <a:latin typeface="Verdana"/>
                          <a:ea typeface="Verdana"/>
                          <a:cs typeface="Verdana"/>
                          <a:sym typeface="Verdana"/>
                        </a:rPr>
                        <a:t>Domestic</a:t>
                      </a:r>
                      <a:endParaRPr sz="900">
                        <a:latin typeface="Verdana"/>
                        <a:ea typeface="Verdana"/>
                        <a:cs typeface="Verdana"/>
                        <a:sym typeface="Verdana"/>
                      </a:endParaRPr>
                    </a:p>
                  </a:txBody>
                  <a:tcPr marT="25400" marB="25400" marR="63500" marL="63500">
                    <a:lnT cap="flat" cmpd="sng" w="9525">
                      <a:solidFill>
                        <a:srgbClr val="000000"/>
                      </a:solidFill>
                      <a:prstDash val="solid"/>
                      <a:round/>
                      <a:headEnd len="sm" w="sm" type="none"/>
                      <a:tailEnd len="sm" w="sm" type="none"/>
                    </a:lnT>
                  </a:tcPr>
                </a:tc>
                <a:tc>
                  <a:txBody>
                    <a:bodyPr>
                      <a:noAutofit/>
                    </a:bodyPr>
                    <a:lstStyle/>
                    <a:p>
                      <a:pPr indent="0" lvl="0" marL="0" rtl="0" algn="r">
                        <a:lnSpc>
                          <a:spcPct val="145000"/>
                        </a:lnSpc>
                        <a:spcBef>
                          <a:spcPts val="0"/>
                        </a:spcBef>
                        <a:spcAft>
                          <a:spcPts val="0"/>
                        </a:spcAft>
                        <a:buNone/>
                      </a:pPr>
                      <a:r>
                        <a:rPr lang="en" sz="900">
                          <a:latin typeface="Verdana"/>
                          <a:ea typeface="Verdana"/>
                          <a:cs typeface="Verdana"/>
                          <a:sym typeface="Verdana"/>
                        </a:rPr>
                        <a:t>45.18876</a:t>
                      </a:r>
                      <a:endParaRPr sz="900">
                        <a:latin typeface="Verdana"/>
                        <a:ea typeface="Verdana"/>
                        <a:cs typeface="Verdana"/>
                        <a:sym typeface="Verdana"/>
                      </a:endParaRPr>
                    </a:p>
                  </a:txBody>
                  <a:tcPr marT="25400" marB="25400" marR="63500" marL="63500">
                    <a:lnT cap="flat" cmpd="sng" w="9525">
                      <a:solidFill>
                        <a:srgbClr val="000000"/>
                      </a:solidFill>
                      <a:prstDash val="solid"/>
                      <a:round/>
                      <a:headEnd len="sm" w="sm" type="none"/>
                      <a:tailEnd len="sm" w="sm" type="none"/>
                    </a:lnT>
                  </a:tcPr>
                </a:tc>
                <a:tc>
                  <a:txBody>
                    <a:bodyPr>
                      <a:noAutofit/>
                    </a:bodyPr>
                    <a:lstStyle/>
                    <a:p>
                      <a:pPr indent="0" lvl="0" marL="0" rtl="0" algn="r">
                        <a:lnSpc>
                          <a:spcPct val="145000"/>
                        </a:lnSpc>
                        <a:spcBef>
                          <a:spcPts val="0"/>
                        </a:spcBef>
                        <a:spcAft>
                          <a:spcPts val="0"/>
                        </a:spcAft>
                        <a:buNone/>
                      </a:pPr>
                      <a:r>
                        <a:rPr b="1" lang="en" sz="900">
                          <a:latin typeface="Verdana"/>
                          <a:ea typeface="Verdana"/>
                          <a:cs typeface="Verdana"/>
                          <a:sym typeface="Verdana"/>
                        </a:rPr>
                        <a:t>62376</a:t>
                      </a:r>
                      <a:endParaRPr b="1" sz="900">
                        <a:latin typeface="Verdana"/>
                        <a:ea typeface="Verdana"/>
                        <a:cs typeface="Verdana"/>
                        <a:sym typeface="Verdana"/>
                      </a:endParaRPr>
                    </a:p>
                  </a:txBody>
                  <a:tcPr marT="25400" marB="25400" marR="63500" marL="63500">
                    <a:lnT cap="flat" cmpd="sng" w="9525">
                      <a:solidFill>
                        <a:srgbClr val="000000"/>
                      </a:solidFill>
                      <a:prstDash val="solid"/>
                      <a:round/>
                      <a:headEnd len="sm" w="sm" type="none"/>
                      <a:tailEnd len="sm" w="sm" type="none"/>
                    </a:lnT>
                  </a:tcPr>
                </a:tc>
              </a:tr>
              <a:tr h="228775">
                <a:tc>
                  <a:txBody>
                    <a:bodyPr>
                      <a:noAutofit/>
                    </a:bodyPr>
                    <a:lstStyle/>
                    <a:p>
                      <a:pPr indent="0" lvl="0" marL="0" rtl="0" algn="l">
                        <a:lnSpc>
                          <a:spcPct val="145000"/>
                        </a:lnSpc>
                        <a:spcBef>
                          <a:spcPts val="0"/>
                        </a:spcBef>
                        <a:spcAft>
                          <a:spcPts val="0"/>
                        </a:spcAft>
                        <a:buNone/>
                      </a:pPr>
                      <a:r>
                        <a:rPr lang="en" sz="900">
                          <a:latin typeface="Verdana"/>
                          <a:ea typeface="Verdana"/>
                          <a:cs typeface="Verdana"/>
                          <a:sym typeface="Verdana"/>
                        </a:rPr>
                        <a:t>International</a:t>
                      </a:r>
                      <a:endParaRPr sz="900">
                        <a:latin typeface="Verdana"/>
                        <a:ea typeface="Verdana"/>
                        <a:cs typeface="Verdana"/>
                        <a:sym typeface="Verdana"/>
                      </a:endParaRPr>
                    </a:p>
                  </a:txBody>
                  <a:tcPr marT="25400" marB="25400" marR="63500" marL="63500">
                    <a:lnB cap="flat" cmpd="sng" w="9525">
                      <a:solidFill>
                        <a:srgbClr val="000000"/>
                      </a:solidFill>
                      <a:prstDash val="solid"/>
                      <a:round/>
                      <a:headEnd len="sm" w="sm" type="none"/>
                      <a:tailEnd len="sm" w="sm" type="none"/>
                    </a:lnB>
                  </a:tcPr>
                </a:tc>
                <a:tc>
                  <a:txBody>
                    <a:bodyPr>
                      <a:noAutofit/>
                    </a:bodyPr>
                    <a:lstStyle/>
                    <a:p>
                      <a:pPr indent="0" lvl="0" marL="0" rtl="0" algn="r">
                        <a:lnSpc>
                          <a:spcPct val="145000"/>
                        </a:lnSpc>
                        <a:spcBef>
                          <a:spcPts val="0"/>
                        </a:spcBef>
                        <a:spcAft>
                          <a:spcPts val="0"/>
                        </a:spcAft>
                        <a:buNone/>
                      </a:pPr>
                      <a:r>
                        <a:rPr b="1" lang="en" sz="900">
                          <a:latin typeface="Verdana"/>
                          <a:ea typeface="Verdana"/>
                          <a:cs typeface="Verdana"/>
                          <a:sym typeface="Verdana"/>
                        </a:rPr>
                        <a:t>42.41849</a:t>
                      </a:r>
                      <a:endParaRPr b="1" sz="900">
                        <a:latin typeface="Verdana"/>
                        <a:ea typeface="Verdana"/>
                        <a:cs typeface="Verdana"/>
                        <a:sym typeface="Verdana"/>
                      </a:endParaRPr>
                    </a:p>
                  </a:txBody>
                  <a:tcPr marT="25400" marB="25400" marR="63500" marL="63500">
                    <a:lnB cap="flat" cmpd="sng" w="9525">
                      <a:solidFill>
                        <a:srgbClr val="000000"/>
                      </a:solidFill>
                      <a:prstDash val="solid"/>
                      <a:round/>
                      <a:headEnd len="sm" w="sm" type="none"/>
                      <a:tailEnd len="sm" w="sm" type="none"/>
                    </a:lnB>
                  </a:tcPr>
                </a:tc>
                <a:tc>
                  <a:txBody>
                    <a:bodyPr>
                      <a:noAutofit/>
                    </a:bodyPr>
                    <a:lstStyle/>
                    <a:p>
                      <a:pPr indent="0" lvl="0" marL="0" rtl="0" algn="r">
                        <a:lnSpc>
                          <a:spcPct val="145000"/>
                        </a:lnSpc>
                        <a:spcBef>
                          <a:spcPts val="0"/>
                        </a:spcBef>
                        <a:spcAft>
                          <a:spcPts val="0"/>
                        </a:spcAft>
                        <a:buNone/>
                      </a:pPr>
                      <a:r>
                        <a:rPr lang="en" sz="900">
                          <a:latin typeface="Verdana"/>
                          <a:ea typeface="Verdana"/>
                          <a:cs typeface="Verdana"/>
                          <a:sym typeface="Verdana"/>
                        </a:rPr>
                        <a:t>26532</a:t>
                      </a:r>
                      <a:endParaRPr sz="900">
                        <a:latin typeface="Verdana"/>
                        <a:ea typeface="Verdana"/>
                        <a:cs typeface="Verdana"/>
                        <a:sym typeface="Verdana"/>
                      </a:endParaRPr>
                    </a:p>
                  </a:txBody>
                  <a:tcPr marT="25400" marB="25400" marR="63500" marL="63500">
                    <a:lnB cap="flat" cmpd="sng" w="9525">
                      <a:solidFill>
                        <a:srgbClr val="000000"/>
                      </a:solidFill>
                      <a:prstDash val="solid"/>
                      <a:round/>
                      <a:headEnd len="sm" w="sm" type="none"/>
                      <a:tailEnd len="sm" w="sm" type="none"/>
                    </a:lnB>
                  </a:tcPr>
                </a:tc>
              </a:tr>
            </a:tbl>
          </a:graphicData>
        </a:graphic>
      </p:graphicFrame>
      <p:pic>
        <p:nvPicPr>
          <p:cNvPr id="403" name="Google Shape;403;p25"/>
          <p:cNvPicPr preferRelativeResize="0"/>
          <p:nvPr/>
        </p:nvPicPr>
        <p:blipFill>
          <a:blip r:embed="rId4">
            <a:alphaModFix/>
          </a:blip>
          <a:stretch>
            <a:fillRect/>
          </a:stretch>
        </p:blipFill>
        <p:spPr>
          <a:xfrm>
            <a:off x="403375" y="822650"/>
            <a:ext cx="4800177" cy="2965821"/>
          </a:xfrm>
          <a:prstGeom prst="rect">
            <a:avLst/>
          </a:prstGeom>
          <a:noFill/>
          <a:ln>
            <a:noFill/>
          </a:ln>
        </p:spPr>
      </p:pic>
      <p:pic>
        <p:nvPicPr>
          <p:cNvPr id="404" name="Google Shape;404;p25"/>
          <p:cNvPicPr preferRelativeResize="0"/>
          <p:nvPr/>
        </p:nvPicPr>
        <p:blipFill>
          <a:blip r:embed="rId5">
            <a:alphaModFix/>
          </a:blip>
          <a:stretch>
            <a:fillRect/>
          </a:stretch>
        </p:blipFill>
        <p:spPr>
          <a:xfrm>
            <a:off x="6316600" y="982775"/>
            <a:ext cx="676000" cy="676000"/>
          </a:xfrm>
          <a:prstGeom prst="rect">
            <a:avLst/>
          </a:prstGeom>
          <a:noFill/>
          <a:ln>
            <a:noFill/>
          </a:ln>
        </p:spPr>
      </p:pic>
      <p:sp>
        <p:nvSpPr>
          <p:cNvPr id="405" name="Google Shape;405;p25"/>
          <p:cNvSpPr txBox="1"/>
          <p:nvPr>
            <p:ph idx="4294967295" type="title"/>
          </p:nvPr>
        </p:nvSpPr>
        <p:spPr>
          <a:xfrm>
            <a:off x="277000" y="855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Questions </a:t>
            </a:r>
            <a:endParaRPr/>
          </a:p>
          <a:p>
            <a:pPr indent="0" lvl="0" marL="0" rtl="0" algn="l">
              <a:spcBef>
                <a:spcPts val="0"/>
              </a:spcBef>
              <a:spcAft>
                <a:spcPts val="0"/>
              </a:spcAft>
              <a:buNone/>
            </a:pPr>
            <a:r>
              <a:rPr lang="en" sz="1400"/>
              <a:t>What is the different between </a:t>
            </a:r>
            <a:r>
              <a:rPr lang="en" sz="1400"/>
              <a:t>domestic and international bookings?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solidFill>
                  <a:schemeClr val="lt1"/>
                </a:solidFill>
              </a:rPr>
              <a:t>‹#›</a:t>
            </a:fld>
            <a:endParaRPr>
              <a:solidFill>
                <a:schemeClr val="lt1"/>
              </a:solidFill>
            </a:endParaRPr>
          </a:p>
        </p:txBody>
      </p:sp>
      <p:sp>
        <p:nvSpPr>
          <p:cNvPr id="411" name="Google Shape;411;p26"/>
          <p:cNvSpPr txBox="1"/>
          <p:nvPr>
            <p:ph type="title"/>
          </p:nvPr>
        </p:nvSpPr>
        <p:spPr>
          <a:xfrm>
            <a:off x="824000" y="1613825"/>
            <a:ext cx="7882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Clustering - </a:t>
            </a:r>
            <a:r>
              <a:rPr lang="en" sz="3200">
                <a:highlight>
                  <a:schemeClr val="accent2"/>
                </a:highlight>
              </a:rPr>
              <a:t>International</a:t>
            </a:r>
            <a:r>
              <a:rPr lang="en" sz="3200"/>
              <a:t> Destinations</a:t>
            </a:r>
            <a:endParaRPr sz="3200"/>
          </a:p>
        </p:txBody>
      </p:sp>
      <p:pic>
        <p:nvPicPr>
          <p:cNvPr id="412" name="Google Shape;412;p26"/>
          <p:cNvPicPr preferRelativeResize="0"/>
          <p:nvPr/>
        </p:nvPicPr>
        <p:blipFill>
          <a:blip r:embed="rId3">
            <a:alphaModFix/>
          </a:blip>
          <a:stretch>
            <a:fillRect/>
          </a:stretch>
        </p:blipFill>
        <p:spPr>
          <a:xfrm>
            <a:off x="7093975" y="3327625"/>
            <a:ext cx="1509475" cy="1509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27"/>
          <p:cNvSpPr txBox="1"/>
          <p:nvPr>
            <p:ph type="title"/>
          </p:nvPr>
        </p:nvSpPr>
        <p:spPr>
          <a:xfrm>
            <a:off x="1132950" y="609600"/>
            <a:ext cx="7030500" cy="7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Segment Clusters </a:t>
            </a:r>
            <a:endParaRPr sz="1200"/>
          </a:p>
        </p:txBody>
      </p:sp>
      <p:sp>
        <p:nvSpPr>
          <p:cNvPr id="418" name="Google Shape;418;p2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419" name="Google Shape;419;p27"/>
          <p:cNvSpPr txBox="1"/>
          <p:nvPr/>
        </p:nvSpPr>
        <p:spPr>
          <a:xfrm>
            <a:off x="5820350" y="1649838"/>
            <a:ext cx="3179400" cy="29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Nunito"/>
                <a:ea typeface="Nunito"/>
                <a:cs typeface="Nunito"/>
                <a:sym typeface="Nunito"/>
              </a:rPr>
              <a:t>Findings</a:t>
            </a:r>
            <a:endParaRPr b="1" u="sng">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Cluster 4 does not like to use the basic signup and rather signup via Facebook and Google. </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p:txBody>
      </p:sp>
      <p:grpSp>
        <p:nvGrpSpPr>
          <p:cNvPr id="420" name="Google Shape;420;p27"/>
          <p:cNvGrpSpPr/>
          <p:nvPr/>
        </p:nvGrpSpPr>
        <p:grpSpPr>
          <a:xfrm>
            <a:off x="272226" y="1697250"/>
            <a:ext cx="5398277" cy="2443975"/>
            <a:chOff x="50397" y="650325"/>
            <a:chExt cx="5717303" cy="2443975"/>
          </a:xfrm>
        </p:grpSpPr>
        <p:pic>
          <p:nvPicPr>
            <p:cNvPr id="421" name="Google Shape;421;p27"/>
            <p:cNvPicPr preferRelativeResize="0"/>
            <p:nvPr/>
          </p:nvPicPr>
          <p:blipFill>
            <a:blip r:embed="rId3">
              <a:alphaModFix/>
            </a:blip>
            <a:stretch>
              <a:fillRect/>
            </a:stretch>
          </p:blipFill>
          <p:spPr>
            <a:xfrm>
              <a:off x="50397" y="650325"/>
              <a:ext cx="5717300" cy="2424847"/>
            </a:xfrm>
            <a:prstGeom prst="rect">
              <a:avLst/>
            </a:prstGeom>
            <a:noFill/>
            <a:ln>
              <a:noFill/>
            </a:ln>
          </p:spPr>
        </p:pic>
        <p:sp>
          <p:nvSpPr>
            <p:cNvPr id="422" name="Google Shape;422;p27"/>
            <p:cNvSpPr/>
            <p:nvPr/>
          </p:nvSpPr>
          <p:spPr>
            <a:xfrm>
              <a:off x="5051900" y="2742700"/>
              <a:ext cx="715800" cy="351600"/>
            </a:xfrm>
            <a:prstGeom prst="ellipse">
              <a:avLst/>
            </a:prstGeom>
            <a:no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7"/>
            <p:cNvSpPr/>
            <p:nvPr/>
          </p:nvSpPr>
          <p:spPr>
            <a:xfrm>
              <a:off x="5051900" y="2442325"/>
              <a:ext cx="715800" cy="351600"/>
            </a:xfrm>
            <a:prstGeom prst="ellipse">
              <a:avLst/>
            </a:prstGeom>
            <a:no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pic>
        <p:nvPicPr>
          <p:cNvPr id="428" name="Google Shape;428;p28"/>
          <p:cNvPicPr preferRelativeResize="0"/>
          <p:nvPr/>
        </p:nvPicPr>
        <p:blipFill>
          <a:blip r:embed="rId3">
            <a:alphaModFix/>
          </a:blip>
          <a:stretch>
            <a:fillRect/>
          </a:stretch>
        </p:blipFill>
        <p:spPr>
          <a:xfrm>
            <a:off x="147897" y="1494275"/>
            <a:ext cx="4854151" cy="3172025"/>
          </a:xfrm>
          <a:prstGeom prst="rect">
            <a:avLst/>
          </a:prstGeom>
          <a:noFill/>
          <a:ln>
            <a:noFill/>
          </a:ln>
        </p:spPr>
      </p:pic>
      <p:sp>
        <p:nvSpPr>
          <p:cNvPr id="429" name="Google Shape;429;p2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430" name="Google Shape;430;p28"/>
          <p:cNvSpPr txBox="1"/>
          <p:nvPr>
            <p:ph type="title"/>
          </p:nvPr>
        </p:nvSpPr>
        <p:spPr>
          <a:xfrm>
            <a:off x="1132950" y="51850"/>
            <a:ext cx="7030500" cy="14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Segment Clusters - Signup Flow</a:t>
            </a:r>
            <a:endParaRPr/>
          </a:p>
          <a:p>
            <a:pPr indent="0" lvl="0" marL="0" rtl="0" algn="l">
              <a:spcBef>
                <a:spcPts val="0"/>
              </a:spcBef>
              <a:spcAft>
                <a:spcPts val="0"/>
              </a:spcAft>
              <a:buNone/>
            </a:pPr>
            <a:r>
              <a:rPr lang="en" sz="1200"/>
              <a:t>What page do users sign up on?</a:t>
            </a:r>
            <a:endParaRPr sz="1200"/>
          </a:p>
        </p:txBody>
      </p:sp>
      <p:sp>
        <p:nvSpPr>
          <p:cNvPr id="431" name="Google Shape;431;p28"/>
          <p:cNvSpPr/>
          <p:nvPr/>
        </p:nvSpPr>
        <p:spPr>
          <a:xfrm>
            <a:off x="2946225" y="1448800"/>
            <a:ext cx="742500" cy="299700"/>
          </a:xfrm>
          <a:prstGeom prst="ellipse">
            <a:avLst/>
          </a:prstGeom>
          <a:no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8"/>
          <p:cNvSpPr/>
          <p:nvPr/>
        </p:nvSpPr>
        <p:spPr>
          <a:xfrm>
            <a:off x="4276950" y="3050550"/>
            <a:ext cx="742500" cy="299700"/>
          </a:xfrm>
          <a:prstGeom prst="ellipse">
            <a:avLst/>
          </a:prstGeom>
          <a:no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8"/>
          <p:cNvSpPr txBox="1"/>
          <p:nvPr/>
        </p:nvSpPr>
        <p:spPr>
          <a:xfrm>
            <a:off x="5362375" y="1517350"/>
            <a:ext cx="3179400" cy="24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Nunito"/>
                <a:ea typeface="Nunito"/>
                <a:cs typeface="Nunito"/>
                <a:sym typeface="Nunito"/>
              </a:rPr>
              <a:t>Findings</a:t>
            </a:r>
            <a:r>
              <a:rPr baseline="30000" lang="en" sz="1100">
                <a:solidFill>
                  <a:srgbClr val="545454"/>
                </a:solidFill>
                <a:highlight>
                  <a:srgbClr val="FFFFFF"/>
                </a:highlight>
              </a:rPr>
              <a:t>†</a:t>
            </a:r>
            <a:endParaRPr b="1" baseline="30000" u="sng">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Cluster 2 does not like to sign up immediately but rather on signup page 25.</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Cluster 4 is similar but signs up on page 12.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Cluster 2 and 4 are the youngest groups so perhaps they search for rooms prior to signing up. </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p:txBody>
      </p:sp>
      <p:sp>
        <p:nvSpPr>
          <p:cNvPr id="434" name="Google Shape;434;p28"/>
          <p:cNvSpPr txBox="1"/>
          <p:nvPr/>
        </p:nvSpPr>
        <p:spPr>
          <a:xfrm>
            <a:off x="5115550" y="4387050"/>
            <a:ext cx="3522300" cy="5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aseline="30000" lang="en" sz="900">
                <a:solidFill>
                  <a:srgbClr val="666666"/>
                </a:solidFill>
                <a:highlight>
                  <a:srgbClr val="FFFFFF"/>
                </a:highlight>
              </a:rPr>
              <a:t>†</a:t>
            </a:r>
            <a:r>
              <a:rPr lang="en" sz="900">
                <a:solidFill>
                  <a:srgbClr val="666666"/>
                </a:solidFill>
                <a:highlight>
                  <a:srgbClr val="FFFFFF"/>
                </a:highlight>
              </a:rPr>
              <a:t> </a:t>
            </a:r>
            <a:r>
              <a:rPr b="1" lang="en" sz="900">
                <a:solidFill>
                  <a:srgbClr val="666666"/>
                </a:solidFill>
                <a:highlight>
                  <a:srgbClr val="FFFFFF"/>
                </a:highlight>
              </a:rPr>
              <a:t>Note:</a:t>
            </a:r>
            <a:r>
              <a:rPr lang="en" sz="900">
                <a:solidFill>
                  <a:srgbClr val="666666"/>
                </a:solidFill>
                <a:highlight>
                  <a:srgbClr val="FFFFFF"/>
                </a:highlight>
              </a:rPr>
              <a:t> sign flow numbers do not signify the n</a:t>
            </a:r>
            <a:r>
              <a:rPr baseline="30000" lang="en" sz="900">
                <a:solidFill>
                  <a:srgbClr val="666666"/>
                </a:solidFill>
                <a:highlight>
                  <a:srgbClr val="FFFFFF"/>
                </a:highlight>
              </a:rPr>
              <a:t>th</a:t>
            </a:r>
            <a:r>
              <a:rPr lang="en" sz="900">
                <a:solidFill>
                  <a:srgbClr val="666666"/>
                </a:solidFill>
                <a:highlight>
                  <a:srgbClr val="FFFFFF"/>
                </a:highlight>
              </a:rPr>
              <a:t> page the user is on, but instead a specific page an unregistered visitor can view on the Airbnb website</a:t>
            </a:r>
            <a:endParaRPr sz="900">
              <a:solidFill>
                <a:srgbClr val="666666"/>
              </a:solidFill>
              <a:latin typeface="Nunito"/>
              <a:ea typeface="Nunito"/>
              <a:cs typeface="Nunito"/>
              <a:sym typeface="Nunito"/>
            </a:endParaRPr>
          </a:p>
        </p:txBody>
      </p:sp>
      <p:sp>
        <p:nvSpPr>
          <p:cNvPr id="435" name="Google Shape;435;p28"/>
          <p:cNvSpPr/>
          <p:nvPr/>
        </p:nvSpPr>
        <p:spPr>
          <a:xfrm>
            <a:off x="4276950" y="1448800"/>
            <a:ext cx="742500" cy="299700"/>
          </a:xfrm>
          <a:prstGeom prst="ellipse">
            <a:avLst/>
          </a:prstGeom>
          <a:no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2946225" y="4414250"/>
            <a:ext cx="742500" cy="299700"/>
          </a:xfrm>
          <a:prstGeom prst="ellipse">
            <a:avLst/>
          </a:prstGeom>
          <a:no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7" name="Google Shape;437;p28"/>
          <p:cNvPicPr preferRelativeResize="0"/>
          <p:nvPr/>
        </p:nvPicPr>
        <p:blipFill>
          <a:blip r:embed="rId4">
            <a:alphaModFix/>
          </a:blip>
          <a:stretch>
            <a:fillRect/>
          </a:stretch>
        </p:blipFill>
        <p:spPr>
          <a:xfrm>
            <a:off x="459872" y="932297"/>
            <a:ext cx="4542176" cy="43860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pic>
        <p:nvPicPr>
          <p:cNvPr id="442" name="Google Shape;442;p29"/>
          <p:cNvPicPr preferRelativeResize="0"/>
          <p:nvPr/>
        </p:nvPicPr>
        <p:blipFill>
          <a:blip r:embed="rId3">
            <a:alphaModFix/>
          </a:blip>
          <a:stretch>
            <a:fillRect/>
          </a:stretch>
        </p:blipFill>
        <p:spPr>
          <a:xfrm>
            <a:off x="426125" y="1408551"/>
            <a:ext cx="4706224" cy="3432825"/>
          </a:xfrm>
          <a:prstGeom prst="rect">
            <a:avLst/>
          </a:prstGeom>
          <a:noFill/>
          <a:ln>
            <a:noFill/>
          </a:ln>
        </p:spPr>
      </p:pic>
      <p:sp>
        <p:nvSpPr>
          <p:cNvPr id="443" name="Google Shape;443;p2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444" name="Google Shape;444;p29"/>
          <p:cNvSpPr txBox="1"/>
          <p:nvPr>
            <p:ph type="title"/>
          </p:nvPr>
        </p:nvSpPr>
        <p:spPr>
          <a:xfrm>
            <a:off x="1056750" y="51850"/>
            <a:ext cx="7030500" cy="14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Segment Clusters  - Browsers</a:t>
            </a:r>
            <a:endParaRPr/>
          </a:p>
          <a:p>
            <a:pPr indent="0" lvl="0" marL="0" rtl="0" algn="l">
              <a:spcBef>
                <a:spcPts val="0"/>
              </a:spcBef>
              <a:spcAft>
                <a:spcPts val="0"/>
              </a:spcAft>
              <a:buNone/>
            </a:pPr>
            <a:r>
              <a:rPr lang="en" sz="1200"/>
              <a:t>What browsers do new users use?</a:t>
            </a:r>
            <a:endParaRPr sz="1200"/>
          </a:p>
        </p:txBody>
      </p:sp>
      <p:sp>
        <p:nvSpPr>
          <p:cNvPr id="445" name="Google Shape;445;p29"/>
          <p:cNvSpPr/>
          <p:nvPr/>
        </p:nvSpPr>
        <p:spPr>
          <a:xfrm>
            <a:off x="3904550" y="2096050"/>
            <a:ext cx="742500" cy="299700"/>
          </a:xfrm>
          <a:prstGeom prst="ellipse">
            <a:avLst/>
          </a:prstGeom>
          <a:no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txBox="1"/>
          <p:nvPr/>
        </p:nvSpPr>
        <p:spPr>
          <a:xfrm>
            <a:off x="5438575" y="1517350"/>
            <a:ext cx="3179400" cy="24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Nunito"/>
                <a:ea typeface="Nunito"/>
                <a:cs typeface="Nunito"/>
                <a:sym typeface="Nunito"/>
              </a:rPr>
              <a:t>Findings</a:t>
            </a:r>
            <a:endParaRPr b="1" baseline="30000" u="sng">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Cluster 3, whom are a bit older, REALLY likes to use Internet Explorer for their browser.</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p:txBody>
      </p:sp>
      <p:pic>
        <p:nvPicPr>
          <p:cNvPr id="447" name="Google Shape;447;p29"/>
          <p:cNvPicPr preferRelativeResize="0"/>
          <p:nvPr/>
        </p:nvPicPr>
        <p:blipFill>
          <a:blip r:embed="rId4">
            <a:alphaModFix/>
          </a:blip>
          <a:stretch>
            <a:fillRect/>
          </a:stretch>
        </p:blipFill>
        <p:spPr>
          <a:xfrm>
            <a:off x="503022" y="846572"/>
            <a:ext cx="4629326" cy="44702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3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453" name="Google Shape;453;p30"/>
          <p:cNvPicPr preferRelativeResize="0"/>
          <p:nvPr/>
        </p:nvPicPr>
        <p:blipFill>
          <a:blip r:embed="rId3">
            <a:alphaModFix/>
          </a:blip>
          <a:stretch>
            <a:fillRect/>
          </a:stretch>
        </p:blipFill>
        <p:spPr>
          <a:xfrm>
            <a:off x="170525" y="1456375"/>
            <a:ext cx="4758326" cy="2410300"/>
          </a:xfrm>
          <a:prstGeom prst="rect">
            <a:avLst/>
          </a:prstGeom>
          <a:noFill/>
          <a:ln>
            <a:noFill/>
          </a:ln>
        </p:spPr>
      </p:pic>
      <p:sp>
        <p:nvSpPr>
          <p:cNvPr id="454" name="Google Shape;454;p30"/>
          <p:cNvSpPr txBox="1"/>
          <p:nvPr>
            <p:ph type="title"/>
          </p:nvPr>
        </p:nvSpPr>
        <p:spPr>
          <a:xfrm>
            <a:off x="1123325" y="137250"/>
            <a:ext cx="7763400" cy="14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Segment Clusters  - Country Destination</a:t>
            </a:r>
            <a:endParaRPr/>
          </a:p>
          <a:p>
            <a:pPr indent="0" lvl="0" marL="0" rtl="0" algn="l">
              <a:spcBef>
                <a:spcPts val="0"/>
              </a:spcBef>
              <a:spcAft>
                <a:spcPts val="0"/>
              </a:spcAft>
              <a:buNone/>
            </a:pPr>
            <a:r>
              <a:rPr lang="en" sz="1200"/>
              <a:t>What countries are international bookings in?</a:t>
            </a:r>
            <a:endParaRPr sz="1200"/>
          </a:p>
        </p:txBody>
      </p:sp>
      <p:sp>
        <p:nvSpPr>
          <p:cNvPr id="455" name="Google Shape;455;p30"/>
          <p:cNvSpPr txBox="1"/>
          <p:nvPr/>
        </p:nvSpPr>
        <p:spPr>
          <a:xfrm>
            <a:off x="5362375" y="1364950"/>
            <a:ext cx="3179400" cy="24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Nunito"/>
                <a:ea typeface="Nunito"/>
                <a:cs typeface="Nunito"/>
                <a:sym typeface="Nunito"/>
              </a:rPr>
              <a:t>Findings</a:t>
            </a:r>
            <a:endParaRPr b="1" baseline="30000" u="sng">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Not that much variation across clusters besides France and “other” destinations being popular. </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p:txBody>
      </p:sp>
      <p:sp>
        <p:nvSpPr>
          <p:cNvPr id="456" name="Google Shape;456;p30"/>
          <p:cNvSpPr/>
          <p:nvPr/>
        </p:nvSpPr>
        <p:spPr>
          <a:xfrm>
            <a:off x="1638625" y="3579375"/>
            <a:ext cx="3449400" cy="299700"/>
          </a:xfrm>
          <a:prstGeom prst="ellipse">
            <a:avLst/>
          </a:prstGeom>
          <a:no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0"/>
          <p:cNvSpPr/>
          <p:nvPr/>
        </p:nvSpPr>
        <p:spPr>
          <a:xfrm>
            <a:off x="1638625" y="2360175"/>
            <a:ext cx="3449400" cy="299700"/>
          </a:xfrm>
          <a:prstGeom prst="ellipse">
            <a:avLst/>
          </a:prstGeom>
          <a:no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8" name="Google Shape;458;p30"/>
          <p:cNvPicPr preferRelativeResize="0"/>
          <p:nvPr/>
        </p:nvPicPr>
        <p:blipFill>
          <a:blip r:embed="rId4">
            <a:alphaModFix/>
          </a:blip>
          <a:stretch>
            <a:fillRect/>
          </a:stretch>
        </p:blipFill>
        <p:spPr>
          <a:xfrm>
            <a:off x="170525" y="981200"/>
            <a:ext cx="4758324" cy="45947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3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solidFill>
                  <a:schemeClr val="lt1"/>
                </a:solidFill>
              </a:rPr>
              <a:t>‹#›</a:t>
            </a:fld>
            <a:endParaRPr>
              <a:solidFill>
                <a:schemeClr val="lt1"/>
              </a:solidFill>
            </a:endParaRPr>
          </a:p>
        </p:txBody>
      </p:sp>
      <p:sp>
        <p:nvSpPr>
          <p:cNvPr id="464" name="Google Shape;464;p31"/>
          <p:cNvSpPr txBox="1"/>
          <p:nvPr>
            <p:ph type="title"/>
          </p:nvPr>
        </p:nvSpPr>
        <p:spPr>
          <a:xfrm>
            <a:off x="824000" y="1613825"/>
            <a:ext cx="7882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Clustering - </a:t>
            </a:r>
            <a:r>
              <a:rPr lang="en" sz="3200">
                <a:highlight>
                  <a:schemeClr val="accent2"/>
                </a:highlight>
              </a:rPr>
              <a:t>Domestic</a:t>
            </a:r>
            <a:r>
              <a:rPr lang="en" sz="3200"/>
              <a:t> Destinations</a:t>
            </a:r>
            <a:endParaRPr sz="3200"/>
          </a:p>
        </p:txBody>
      </p:sp>
      <p:pic>
        <p:nvPicPr>
          <p:cNvPr id="465" name="Google Shape;465;p31"/>
          <p:cNvPicPr preferRelativeResize="0"/>
          <p:nvPr/>
        </p:nvPicPr>
        <p:blipFill>
          <a:blip r:embed="rId3">
            <a:alphaModFix/>
          </a:blip>
          <a:stretch>
            <a:fillRect/>
          </a:stretch>
        </p:blipFill>
        <p:spPr>
          <a:xfrm>
            <a:off x="7417025" y="3587350"/>
            <a:ext cx="1123450" cy="1123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104700" y="67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 New User Bookings Background </a:t>
            </a:r>
            <a:endParaRPr/>
          </a:p>
        </p:txBody>
      </p:sp>
      <p:sp>
        <p:nvSpPr>
          <p:cNvPr id="284" name="Google Shape;284;p14"/>
          <p:cNvSpPr txBox="1"/>
          <p:nvPr>
            <p:ph idx="1" type="body"/>
          </p:nvPr>
        </p:nvSpPr>
        <p:spPr>
          <a:xfrm>
            <a:off x="1104700" y="640575"/>
            <a:ext cx="7030500" cy="158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In this dataset, we have a list of users along with their demographics, web session records, and some summary statistics. All the users in this dataset are from the USA. </a:t>
            </a:r>
            <a:r>
              <a:rPr lang="en" sz="1400"/>
              <a:t>Our group will focus on different web analytics questions.</a:t>
            </a:r>
            <a:br>
              <a:rPr lang="en" sz="1400"/>
            </a:br>
            <a:br>
              <a:rPr lang="en" sz="1400"/>
            </a:br>
            <a:r>
              <a:rPr lang="en" sz="1400"/>
              <a:t>There are 12 possible outcomes of the destination country: </a:t>
            </a:r>
            <a:endParaRPr sz="1400"/>
          </a:p>
        </p:txBody>
      </p:sp>
      <p:sp>
        <p:nvSpPr>
          <p:cNvPr id="285" name="Google Shape;285;p1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aphicFrame>
        <p:nvGraphicFramePr>
          <p:cNvPr id="286" name="Google Shape;286;p14"/>
          <p:cNvGraphicFramePr/>
          <p:nvPr/>
        </p:nvGraphicFramePr>
        <p:xfrm>
          <a:off x="1257300" y="2230175"/>
          <a:ext cx="3000000" cy="3000000"/>
        </p:xfrm>
        <a:graphic>
          <a:graphicData uri="http://schemas.openxmlformats.org/drawingml/2006/table">
            <a:tbl>
              <a:tblPr>
                <a:noFill/>
                <a:tableStyleId>{CF44AD8A-189E-4B0B-9DAF-DFAC096A7362}</a:tableStyleId>
              </a:tblPr>
              <a:tblGrid>
                <a:gridCol w="3317975"/>
                <a:gridCol w="3317975"/>
              </a:tblGrid>
              <a:tr h="343700">
                <a:tc>
                  <a:txBody>
                    <a:bodyPr>
                      <a:noAutofit/>
                    </a:bodyPr>
                    <a:lstStyle/>
                    <a:p>
                      <a:pPr indent="0" lvl="0" marL="0" rtl="0" algn="ctr">
                        <a:spcBef>
                          <a:spcPts val="0"/>
                        </a:spcBef>
                        <a:spcAft>
                          <a:spcPts val="0"/>
                        </a:spcAft>
                        <a:buNone/>
                      </a:pPr>
                      <a:r>
                        <a:rPr lang="en">
                          <a:latin typeface="Nunito"/>
                          <a:ea typeface="Nunito"/>
                          <a:cs typeface="Nunito"/>
                          <a:sym typeface="Nunito"/>
                        </a:rPr>
                        <a:t>‘US’</a:t>
                      </a:r>
                      <a:endParaRPr>
                        <a:latin typeface="Nunito"/>
                        <a:ea typeface="Nunito"/>
                        <a:cs typeface="Nunito"/>
                        <a:sym typeface="Nunito"/>
                      </a:endParaRPr>
                    </a:p>
                  </a:txBody>
                  <a:tcPr marT="91425" marB="91425" marR="91425" marL="91425" anchor="ctr">
                    <a:solidFill>
                      <a:srgbClr val="F3F3F3"/>
                    </a:solidFill>
                  </a:tcPr>
                </a:tc>
                <a:tc>
                  <a:txBody>
                    <a:bodyPr>
                      <a:noAutofit/>
                    </a:bodyPr>
                    <a:lstStyle/>
                    <a:p>
                      <a:pPr indent="0" lvl="0" marL="0" rtl="0" algn="ctr">
                        <a:spcBef>
                          <a:spcPts val="0"/>
                        </a:spcBef>
                        <a:spcAft>
                          <a:spcPts val="0"/>
                        </a:spcAft>
                        <a:buNone/>
                      </a:pPr>
                      <a:r>
                        <a:rPr lang="en">
                          <a:latin typeface="Nunito"/>
                          <a:ea typeface="Nunito"/>
                          <a:cs typeface="Nunito"/>
                          <a:sym typeface="Nunito"/>
                        </a:rPr>
                        <a:t>‘PT’</a:t>
                      </a:r>
                      <a:endParaRPr>
                        <a:latin typeface="Nunito"/>
                        <a:ea typeface="Nunito"/>
                        <a:cs typeface="Nunito"/>
                        <a:sym typeface="Nunito"/>
                      </a:endParaRPr>
                    </a:p>
                  </a:txBody>
                  <a:tcPr marT="91425" marB="91425" marR="91425" marL="91425" anchor="ctr">
                    <a:solidFill>
                      <a:srgbClr val="F3F3F3"/>
                    </a:solidFill>
                  </a:tcPr>
                </a:tc>
              </a:tr>
              <a:tr h="343700">
                <a:tc>
                  <a:txBody>
                    <a:bodyPr>
                      <a:noAutofit/>
                    </a:bodyPr>
                    <a:lstStyle/>
                    <a:p>
                      <a:pPr indent="0" lvl="0" marL="0" rtl="0" algn="ctr">
                        <a:spcBef>
                          <a:spcPts val="0"/>
                        </a:spcBef>
                        <a:spcAft>
                          <a:spcPts val="0"/>
                        </a:spcAft>
                        <a:buNone/>
                      </a:pPr>
                      <a:r>
                        <a:rPr lang="en">
                          <a:latin typeface="Nunito"/>
                          <a:ea typeface="Nunito"/>
                          <a:cs typeface="Nunito"/>
                          <a:sym typeface="Nunito"/>
                        </a:rPr>
                        <a:t>‘FR’</a:t>
                      </a:r>
                      <a:endParaRPr>
                        <a:latin typeface="Nunito"/>
                        <a:ea typeface="Nunito"/>
                        <a:cs typeface="Nunito"/>
                        <a:sym typeface="Nunito"/>
                      </a:endParaRPr>
                    </a:p>
                  </a:txBody>
                  <a:tcPr marT="91425" marB="91425" marR="91425" marL="91425" anchor="ctr"/>
                </a:tc>
                <a:tc>
                  <a:txBody>
                    <a:bodyPr>
                      <a:noAutofit/>
                    </a:bodyPr>
                    <a:lstStyle/>
                    <a:p>
                      <a:pPr indent="0" lvl="0" marL="0" rtl="0" algn="ctr">
                        <a:spcBef>
                          <a:spcPts val="0"/>
                        </a:spcBef>
                        <a:spcAft>
                          <a:spcPts val="0"/>
                        </a:spcAft>
                        <a:buNone/>
                      </a:pPr>
                      <a:r>
                        <a:rPr lang="en">
                          <a:latin typeface="Nunito"/>
                          <a:ea typeface="Nunito"/>
                          <a:cs typeface="Nunito"/>
                          <a:sym typeface="Nunito"/>
                        </a:rPr>
                        <a:t>‘NL’</a:t>
                      </a:r>
                      <a:endParaRPr>
                        <a:latin typeface="Nunito"/>
                        <a:ea typeface="Nunito"/>
                        <a:cs typeface="Nunito"/>
                        <a:sym typeface="Nunito"/>
                      </a:endParaRPr>
                    </a:p>
                  </a:txBody>
                  <a:tcPr marT="91425" marB="91425" marR="91425" marL="91425" anchor="ctr"/>
                </a:tc>
              </a:tr>
              <a:tr h="343700">
                <a:tc>
                  <a:txBody>
                    <a:bodyPr>
                      <a:noAutofit/>
                    </a:bodyPr>
                    <a:lstStyle/>
                    <a:p>
                      <a:pPr indent="0" lvl="0" marL="0" rtl="0" algn="ctr">
                        <a:spcBef>
                          <a:spcPts val="0"/>
                        </a:spcBef>
                        <a:spcAft>
                          <a:spcPts val="0"/>
                        </a:spcAft>
                        <a:buNone/>
                      </a:pPr>
                      <a:r>
                        <a:rPr lang="en">
                          <a:latin typeface="Nunito"/>
                          <a:ea typeface="Nunito"/>
                          <a:cs typeface="Nunito"/>
                          <a:sym typeface="Nunito"/>
                        </a:rPr>
                        <a:t>‘CA’</a:t>
                      </a:r>
                      <a:endParaRPr>
                        <a:latin typeface="Nunito"/>
                        <a:ea typeface="Nunito"/>
                        <a:cs typeface="Nunito"/>
                        <a:sym typeface="Nunito"/>
                      </a:endParaRPr>
                    </a:p>
                  </a:txBody>
                  <a:tcPr marT="91425" marB="91425" marR="91425" marL="91425" anchor="ctr">
                    <a:solidFill>
                      <a:srgbClr val="F3F3F3"/>
                    </a:solidFill>
                  </a:tcPr>
                </a:tc>
                <a:tc>
                  <a:txBody>
                    <a:bodyPr>
                      <a:noAutofit/>
                    </a:bodyPr>
                    <a:lstStyle/>
                    <a:p>
                      <a:pPr indent="0" lvl="0" marL="0" rtl="0" algn="ctr">
                        <a:spcBef>
                          <a:spcPts val="0"/>
                        </a:spcBef>
                        <a:spcAft>
                          <a:spcPts val="0"/>
                        </a:spcAft>
                        <a:buNone/>
                      </a:pPr>
                      <a:r>
                        <a:rPr lang="en">
                          <a:latin typeface="Nunito"/>
                          <a:ea typeface="Nunito"/>
                          <a:cs typeface="Nunito"/>
                          <a:sym typeface="Nunito"/>
                        </a:rPr>
                        <a:t>‘DE’</a:t>
                      </a:r>
                      <a:endParaRPr>
                        <a:latin typeface="Nunito"/>
                        <a:ea typeface="Nunito"/>
                        <a:cs typeface="Nunito"/>
                        <a:sym typeface="Nunito"/>
                      </a:endParaRPr>
                    </a:p>
                  </a:txBody>
                  <a:tcPr marT="91425" marB="91425" marR="91425" marL="91425" anchor="ctr">
                    <a:solidFill>
                      <a:srgbClr val="F3F3F3"/>
                    </a:solidFill>
                  </a:tcPr>
                </a:tc>
              </a:tr>
              <a:tr h="343700">
                <a:tc>
                  <a:txBody>
                    <a:bodyPr>
                      <a:noAutofit/>
                    </a:bodyPr>
                    <a:lstStyle/>
                    <a:p>
                      <a:pPr indent="0" lvl="0" marL="0" rtl="0" algn="ctr">
                        <a:spcBef>
                          <a:spcPts val="0"/>
                        </a:spcBef>
                        <a:spcAft>
                          <a:spcPts val="0"/>
                        </a:spcAft>
                        <a:buNone/>
                      </a:pPr>
                      <a:r>
                        <a:rPr lang="en">
                          <a:latin typeface="Nunito"/>
                          <a:ea typeface="Nunito"/>
                          <a:cs typeface="Nunito"/>
                          <a:sym typeface="Nunito"/>
                        </a:rPr>
                        <a:t>‘GB’</a:t>
                      </a:r>
                      <a:endParaRPr>
                        <a:latin typeface="Nunito"/>
                        <a:ea typeface="Nunito"/>
                        <a:cs typeface="Nunito"/>
                        <a:sym typeface="Nunito"/>
                      </a:endParaRPr>
                    </a:p>
                  </a:txBody>
                  <a:tcPr marT="91425" marB="91425" marR="91425" marL="91425" anchor="ctr"/>
                </a:tc>
                <a:tc>
                  <a:txBody>
                    <a:bodyPr>
                      <a:noAutofit/>
                    </a:bodyPr>
                    <a:lstStyle/>
                    <a:p>
                      <a:pPr indent="0" lvl="0" marL="0" rtl="0" algn="ctr">
                        <a:spcBef>
                          <a:spcPts val="0"/>
                        </a:spcBef>
                        <a:spcAft>
                          <a:spcPts val="0"/>
                        </a:spcAft>
                        <a:buNone/>
                      </a:pPr>
                      <a:r>
                        <a:rPr lang="en">
                          <a:latin typeface="Nunito"/>
                          <a:ea typeface="Nunito"/>
                          <a:cs typeface="Nunito"/>
                          <a:sym typeface="Nunito"/>
                        </a:rPr>
                        <a:t>‘AU’</a:t>
                      </a:r>
                      <a:endParaRPr>
                        <a:latin typeface="Nunito"/>
                        <a:ea typeface="Nunito"/>
                        <a:cs typeface="Nunito"/>
                        <a:sym typeface="Nunito"/>
                      </a:endParaRPr>
                    </a:p>
                  </a:txBody>
                  <a:tcPr marT="91425" marB="91425" marR="91425" marL="91425" anchor="ctr"/>
                </a:tc>
              </a:tr>
              <a:tr h="343700">
                <a:tc>
                  <a:txBody>
                    <a:bodyPr>
                      <a:noAutofit/>
                    </a:bodyPr>
                    <a:lstStyle/>
                    <a:p>
                      <a:pPr indent="0" lvl="0" marL="0" rtl="0" algn="ctr">
                        <a:spcBef>
                          <a:spcPts val="0"/>
                        </a:spcBef>
                        <a:spcAft>
                          <a:spcPts val="0"/>
                        </a:spcAft>
                        <a:buNone/>
                      </a:pPr>
                      <a:r>
                        <a:rPr lang="en">
                          <a:latin typeface="Nunito"/>
                          <a:ea typeface="Nunito"/>
                          <a:cs typeface="Nunito"/>
                          <a:sym typeface="Nunito"/>
                        </a:rPr>
                        <a:t>‘ES’</a:t>
                      </a:r>
                      <a:endParaRPr>
                        <a:latin typeface="Nunito"/>
                        <a:ea typeface="Nunito"/>
                        <a:cs typeface="Nunito"/>
                        <a:sym typeface="Nunito"/>
                      </a:endParaRPr>
                    </a:p>
                  </a:txBody>
                  <a:tcPr marT="91425" marB="91425" marR="91425" marL="91425" anchor="ctr">
                    <a:solidFill>
                      <a:srgbClr val="F3F3F3"/>
                    </a:solidFill>
                  </a:tcPr>
                </a:tc>
                <a:tc>
                  <a:txBody>
                    <a:bodyPr>
                      <a:noAutofit/>
                    </a:bodyPr>
                    <a:lstStyle/>
                    <a:p>
                      <a:pPr indent="0" lvl="0" marL="0" rtl="0" algn="ctr">
                        <a:spcBef>
                          <a:spcPts val="0"/>
                        </a:spcBef>
                        <a:spcAft>
                          <a:spcPts val="0"/>
                        </a:spcAft>
                        <a:buNone/>
                      </a:pPr>
                      <a:r>
                        <a:rPr lang="en">
                          <a:latin typeface="Nunito"/>
                          <a:ea typeface="Nunito"/>
                          <a:cs typeface="Nunito"/>
                          <a:sym typeface="Nunito"/>
                        </a:rPr>
                        <a:t>‘NDF’ (no destination found)</a:t>
                      </a:r>
                      <a:endParaRPr>
                        <a:latin typeface="Nunito"/>
                        <a:ea typeface="Nunito"/>
                        <a:cs typeface="Nunito"/>
                        <a:sym typeface="Nunito"/>
                      </a:endParaRPr>
                    </a:p>
                  </a:txBody>
                  <a:tcPr marT="91425" marB="91425" marR="91425" marL="91425" anchor="ctr">
                    <a:solidFill>
                      <a:srgbClr val="F3F3F3"/>
                    </a:solidFill>
                  </a:tcPr>
                </a:tc>
              </a:tr>
              <a:tr h="343700">
                <a:tc>
                  <a:txBody>
                    <a:bodyPr>
                      <a:noAutofit/>
                    </a:bodyPr>
                    <a:lstStyle/>
                    <a:p>
                      <a:pPr indent="0" lvl="0" marL="0" rtl="0" algn="ctr">
                        <a:spcBef>
                          <a:spcPts val="0"/>
                        </a:spcBef>
                        <a:spcAft>
                          <a:spcPts val="0"/>
                        </a:spcAft>
                        <a:buNone/>
                      </a:pPr>
                      <a:r>
                        <a:rPr lang="en">
                          <a:latin typeface="Nunito"/>
                          <a:ea typeface="Nunito"/>
                          <a:cs typeface="Nunito"/>
                          <a:sym typeface="Nunito"/>
                        </a:rPr>
                        <a:t>‘IT’</a:t>
                      </a:r>
                      <a:endParaRPr>
                        <a:latin typeface="Nunito"/>
                        <a:ea typeface="Nunito"/>
                        <a:cs typeface="Nunito"/>
                        <a:sym typeface="Nunito"/>
                      </a:endParaRPr>
                    </a:p>
                  </a:txBody>
                  <a:tcPr marT="91425" marB="91425" marR="91425" marL="91425" anchor="ctr"/>
                </a:tc>
                <a:tc>
                  <a:txBody>
                    <a:bodyPr>
                      <a:noAutofit/>
                    </a:bodyPr>
                    <a:lstStyle/>
                    <a:p>
                      <a:pPr indent="0" lvl="0" marL="0" rtl="0" algn="ctr">
                        <a:spcBef>
                          <a:spcPts val="0"/>
                        </a:spcBef>
                        <a:spcAft>
                          <a:spcPts val="0"/>
                        </a:spcAft>
                        <a:buNone/>
                      </a:pPr>
                      <a:r>
                        <a:rPr lang="en">
                          <a:latin typeface="Nunito"/>
                          <a:ea typeface="Nunito"/>
                          <a:cs typeface="Nunito"/>
                          <a:sym typeface="Nunito"/>
                        </a:rPr>
                        <a:t>‘Other’</a:t>
                      </a:r>
                      <a:endParaRPr>
                        <a:latin typeface="Nunito"/>
                        <a:ea typeface="Nunito"/>
                        <a:cs typeface="Nunito"/>
                        <a:sym typeface="Nunito"/>
                      </a:endParaRPr>
                    </a:p>
                  </a:txBody>
                  <a:tcPr marT="91425" marB="91425" marR="91425" marL="91425"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pic>
        <p:nvPicPr>
          <p:cNvPr id="470" name="Google Shape;470;p32"/>
          <p:cNvPicPr preferRelativeResize="0"/>
          <p:nvPr/>
        </p:nvPicPr>
        <p:blipFill>
          <a:blip r:embed="rId3">
            <a:alphaModFix/>
          </a:blip>
          <a:stretch>
            <a:fillRect/>
          </a:stretch>
        </p:blipFill>
        <p:spPr>
          <a:xfrm>
            <a:off x="152400" y="1517400"/>
            <a:ext cx="5515551" cy="2206220"/>
          </a:xfrm>
          <a:prstGeom prst="rect">
            <a:avLst/>
          </a:prstGeom>
          <a:noFill/>
          <a:ln>
            <a:noFill/>
          </a:ln>
        </p:spPr>
      </p:pic>
      <p:sp>
        <p:nvSpPr>
          <p:cNvPr id="471" name="Google Shape;471;p32"/>
          <p:cNvSpPr txBox="1"/>
          <p:nvPr>
            <p:ph type="title"/>
          </p:nvPr>
        </p:nvSpPr>
        <p:spPr>
          <a:xfrm>
            <a:off x="1132950" y="609600"/>
            <a:ext cx="7030500" cy="7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Segment Clusters </a:t>
            </a:r>
            <a:endParaRPr sz="1200"/>
          </a:p>
        </p:txBody>
      </p:sp>
      <p:sp>
        <p:nvSpPr>
          <p:cNvPr id="472" name="Google Shape;472;p3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473" name="Google Shape;473;p32"/>
          <p:cNvSpPr txBox="1"/>
          <p:nvPr/>
        </p:nvSpPr>
        <p:spPr>
          <a:xfrm>
            <a:off x="5820350" y="1649838"/>
            <a:ext cx="3179400" cy="29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Nunito"/>
                <a:ea typeface="Nunito"/>
                <a:cs typeface="Nunito"/>
                <a:sym typeface="Nunito"/>
              </a:rPr>
              <a:t>Findings</a:t>
            </a:r>
            <a:endParaRPr b="1" u="sng">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Clusters 1 and 2 are similar ages but prefer different signup methods. </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p:txBody>
      </p:sp>
      <p:sp>
        <p:nvSpPr>
          <p:cNvPr id="474" name="Google Shape;474;p32"/>
          <p:cNvSpPr/>
          <p:nvPr/>
        </p:nvSpPr>
        <p:spPr>
          <a:xfrm>
            <a:off x="3471450" y="2906725"/>
            <a:ext cx="742500" cy="299700"/>
          </a:xfrm>
          <a:prstGeom prst="ellipse">
            <a:avLst/>
          </a:prstGeom>
          <a:no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2"/>
          <p:cNvSpPr/>
          <p:nvPr/>
        </p:nvSpPr>
        <p:spPr>
          <a:xfrm>
            <a:off x="3471450" y="3158750"/>
            <a:ext cx="742500" cy="299700"/>
          </a:xfrm>
          <a:prstGeom prst="ellipse">
            <a:avLst/>
          </a:prstGeom>
          <a:no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2"/>
          <p:cNvSpPr/>
          <p:nvPr/>
        </p:nvSpPr>
        <p:spPr>
          <a:xfrm>
            <a:off x="2728950" y="2906725"/>
            <a:ext cx="742500" cy="299700"/>
          </a:xfrm>
          <a:prstGeom prst="ellipse">
            <a:avLst/>
          </a:prstGeom>
          <a:no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2"/>
          <p:cNvSpPr/>
          <p:nvPr/>
        </p:nvSpPr>
        <p:spPr>
          <a:xfrm>
            <a:off x="2728950" y="3206425"/>
            <a:ext cx="742500" cy="299700"/>
          </a:xfrm>
          <a:prstGeom prst="ellipse">
            <a:avLst/>
          </a:prstGeom>
          <a:no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pic>
        <p:nvPicPr>
          <p:cNvPr id="482" name="Google Shape;482;p33"/>
          <p:cNvPicPr preferRelativeResize="0"/>
          <p:nvPr/>
        </p:nvPicPr>
        <p:blipFill>
          <a:blip r:embed="rId3">
            <a:alphaModFix/>
          </a:blip>
          <a:stretch>
            <a:fillRect/>
          </a:stretch>
        </p:blipFill>
        <p:spPr>
          <a:xfrm>
            <a:off x="188547" y="829536"/>
            <a:ext cx="4331225" cy="418236"/>
          </a:xfrm>
          <a:prstGeom prst="rect">
            <a:avLst/>
          </a:prstGeom>
          <a:noFill/>
          <a:ln>
            <a:noFill/>
          </a:ln>
        </p:spPr>
      </p:pic>
      <p:pic>
        <p:nvPicPr>
          <p:cNvPr id="483" name="Google Shape;483;p33"/>
          <p:cNvPicPr preferRelativeResize="0"/>
          <p:nvPr/>
        </p:nvPicPr>
        <p:blipFill>
          <a:blip r:embed="rId4">
            <a:alphaModFix/>
          </a:blip>
          <a:stretch>
            <a:fillRect/>
          </a:stretch>
        </p:blipFill>
        <p:spPr>
          <a:xfrm>
            <a:off x="188550" y="1284325"/>
            <a:ext cx="4331225" cy="3735574"/>
          </a:xfrm>
          <a:prstGeom prst="rect">
            <a:avLst/>
          </a:prstGeom>
          <a:noFill/>
          <a:ln>
            <a:noFill/>
          </a:ln>
        </p:spPr>
      </p:pic>
      <p:sp>
        <p:nvSpPr>
          <p:cNvPr id="484" name="Google Shape;484;p3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485" name="Google Shape;485;p33"/>
          <p:cNvSpPr txBox="1"/>
          <p:nvPr>
            <p:ph type="title"/>
          </p:nvPr>
        </p:nvSpPr>
        <p:spPr>
          <a:xfrm>
            <a:off x="1105250" y="0"/>
            <a:ext cx="7030500" cy="14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Segment Clusters - Signup Flow</a:t>
            </a:r>
            <a:endParaRPr/>
          </a:p>
          <a:p>
            <a:pPr indent="0" lvl="0" marL="0" rtl="0" algn="l">
              <a:spcBef>
                <a:spcPts val="0"/>
              </a:spcBef>
              <a:spcAft>
                <a:spcPts val="0"/>
              </a:spcAft>
              <a:buNone/>
            </a:pPr>
            <a:r>
              <a:rPr lang="en" sz="1200"/>
              <a:t>What page do users sign up on?</a:t>
            </a:r>
            <a:endParaRPr sz="1200"/>
          </a:p>
        </p:txBody>
      </p:sp>
      <p:sp>
        <p:nvSpPr>
          <p:cNvPr id="486" name="Google Shape;486;p33"/>
          <p:cNvSpPr/>
          <p:nvPr/>
        </p:nvSpPr>
        <p:spPr>
          <a:xfrm>
            <a:off x="1185425" y="1217650"/>
            <a:ext cx="742500" cy="299700"/>
          </a:xfrm>
          <a:prstGeom prst="ellipse">
            <a:avLst/>
          </a:prstGeom>
          <a:no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3"/>
          <p:cNvSpPr txBox="1"/>
          <p:nvPr/>
        </p:nvSpPr>
        <p:spPr>
          <a:xfrm>
            <a:off x="5362375" y="1517350"/>
            <a:ext cx="3179400" cy="24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Nunito"/>
                <a:ea typeface="Nunito"/>
                <a:cs typeface="Nunito"/>
                <a:sym typeface="Nunito"/>
              </a:rPr>
              <a:t>Findings</a:t>
            </a:r>
            <a:r>
              <a:rPr baseline="30000" lang="en" sz="1100">
                <a:solidFill>
                  <a:srgbClr val="545454"/>
                </a:solidFill>
                <a:highlight>
                  <a:srgbClr val="FFFFFF"/>
                </a:highlight>
              </a:rPr>
              <a:t>†</a:t>
            </a:r>
            <a:endParaRPr b="1" baseline="30000" u="sng">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Clusters 0 and 4 usually signup on the first page compared to the others.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Clusters 1, 2, and 3 like signing up on different respective pages. </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p:txBody>
      </p:sp>
      <p:sp>
        <p:nvSpPr>
          <p:cNvPr id="488" name="Google Shape;488;p33"/>
          <p:cNvSpPr txBox="1"/>
          <p:nvPr/>
        </p:nvSpPr>
        <p:spPr>
          <a:xfrm>
            <a:off x="5115550" y="4387050"/>
            <a:ext cx="3522300" cy="5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aseline="30000" lang="en" sz="900">
                <a:solidFill>
                  <a:srgbClr val="666666"/>
                </a:solidFill>
                <a:highlight>
                  <a:srgbClr val="FFFFFF"/>
                </a:highlight>
              </a:rPr>
              <a:t>†</a:t>
            </a:r>
            <a:r>
              <a:rPr lang="en" sz="900">
                <a:solidFill>
                  <a:srgbClr val="666666"/>
                </a:solidFill>
                <a:highlight>
                  <a:srgbClr val="FFFFFF"/>
                </a:highlight>
              </a:rPr>
              <a:t> </a:t>
            </a:r>
            <a:r>
              <a:rPr b="1" lang="en" sz="900">
                <a:solidFill>
                  <a:srgbClr val="666666"/>
                </a:solidFill>
                <a:highlight>
                  <a:srgbClr val="FFFFFF"/>
                </a:highlight>
              </a:rPr>
              <a:t>Note:</a:t>
            </a:r>
            <a:r>
              <a:rPr lang="en" sz="900">
                <a:solidFill>
                  <a:srgbClr val="666666"/>
                </a:solidFill>
                <a:highlight>
                  <a:srgbClr val="FFFFFF"/>
                </a:highlight>
              </a:rPr>
              <a:t> sign flow numbers do not signify the n</a:t>
            </a:r>
            <a:r>
              <a:rPr baseline="30000" lang="en" sz="900">
                <a:solidFill>
                  <a:srgbClr val="666666"/>
                </a:solidFill>
                <a:highlight>
                  <a:srgbClr val="FFFFFF"/>
                </a:highlight>
              </a:rPr>
              <a:t>th</a:t>
            </a:r>
            <a:r>
              <a:rPr lang="en" sz="900">
                <a:solidFill>
                  <a:srgbClr val="666666"/>
                </a:solidFill>
                <a:highlight>
                  <a:srgbClr val="FFFFFF"/>
                </a:highlight>
              </a:rPr>
              <a:t> page the user is on, but instead a specific page an unregistered visitor can view on the Airbnb website</a:t>
            </a:r>
            <a:endParaRPr sz="900">
              <a:solidFill>
                <a:srgbClr val="666666"/>
              </a:solidFill>
              <a:latin typeface="Nunito"/>
              <a:ea typeface="Nunito"/>
              <a:cs typeface="Nunito"/>
              <a:sym typeface="Nunito"/>
            </a:endParaRPr>
          </a:p>
        </p:txBody>
      </p:sp>
      <p:sp>
        <p:nvSpPr>
          <p:cNvPr id="489" name="Google Shape;489;p33"/>
          <p:cNvSpPr/>
          <p:nvPr/>
        </p:nvSpPr>
        <p:spPr>
          <a:xfrm>
            <a:off x="2531363" y="1217650"/>
            <a:ext cx="742500" cy="299700"/>
          </a:xfrm>
          <a:prstGeom prst="ellipse">
            <a:avLst/>
          </a:prstGeom>
          <a:no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3"/>
          <p:cNvSpPr/>
          <p:nvPr/>
        </p:nvSpPr>
        <p:spPr>
          <a:xfrm>
            <a:off x="3877300" y="1217650"/>
            <a:ext cx="742500" cy="299700"/>
          </a:xfrm>
          <a:prstGeom prst="ellipse">
            <a:avLst/>
          </a:prstGeom>
          <a:no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3"/>
          <p:cNvSpPr/>
          <p:nvPr/>
        </p:nvSpPr>
        <p:spPr>
          <a:xfrm>
            <a:off x="2547200" y="3223150"/>
            <a:ext cx="742500" cy="299700"/>
          </a:xfrm>
          <a:prstGeom prst="ellipse">
            <a:avLst/>
          </a:prstGeom>
          <a:no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3"/>
          <p:cNvSpPr/>
          <p:nvPr/>
        </p:nvSpPr>
        <p:spPr>
          <a:xfrm>
            <a:off x="1858925" y="4524425"/>
            <a:ext cx="742500" cy="559200"/>
          </a:xfrm>
          <a:prstGeom prst="ellipse">
            <a:avLst/>
          </a:prstGeom>
          <a:no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3"/>
          <p:cNvSpPr/>
          <p:nvPr/>
        </p:nvSpPr>
        <p:spPr>
          <a:xfrm>
            <a:off x="3180938" y="1217650"/>
            <a:ext cx="742500" cy="299700"/>
          </a:xfrm>
          <a:prstGeom prst="ellipse">
            <a:avLst/>
          </a:prstGeom>
          <a:no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3"/>
          <p:cNvSpPr/>
          <p:nvPr/>
        </p:nvSpPr>
        <p:spPr>
          <a:xfrm>
            <a:off x="3180950" y="1517350"/>
            <a:ext cx="742500" cy="299700"/>
          </a:xfrm>
          <a:prstGeom prst="ellipse">
            <a:avLst/>
          </a:prstGeom>
          <a:no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3"/>
          <p:cNvSpPr/>
          <p:nvPr/>
        </p:nvSpPr>
        <p:spPr>
          <a:xfrm>
            <a:off x="1858913" y="1217650"/>
            <a:ext cx="742500" cy="299700"/>
          </a:xfrm>
          <a:prstGeom prst="ellipse">
            <a:avLst/>
          </a:prstGeom>
          <a:no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1" name="Google Shape;501;p34"/>
          <p:cNvSpPr txBox="1"/>
          <p:nvPr>
            <p:ph type="title"/>
          </p:nvPr>
        </p:nvSpPr>
        <p:spPr>
          <a:xfrm>
            <a:off x="1132350" y="27650"/>
            <a:ext cx="7030500" cy="14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Segment Clusters  - Browsers</a:t>
            </a:r>
            <a:endParaRPr/>
          </a:p>
          <a:p>
            <a:pPr indent="0" lvl="0" marL="0" rtl="0" algn="l">
              <a:spcBef>
                <a:spcPts val="0"/>
              </a:spcBef>
              <a:spcAft>
                <a:spcPts val="0"/>
              </a:spcAft>
              <a:buNone/>
            </a:pPr>
            <a:r>
              <a:rPr lang="en" sz="1200"/>
              <a:t>What browsers do new users use?</a:t>
            </a:r>
            <a:endParaRPr sz="1200"/>
          </a:p>
        </p:txBody>
      </p:sp>
      <p:sp>
        <p:nvSpPr>
          <p:cNvPr id="502" name="Google Shape;502;p34"/>
          <p:cNvSpPr txBox="1"/>
          <p:nvPr/>
        </p:nvSpPr>
        <p:spPr>
          <a:xfrm>
            <a:off x="5590975" y="1669750"/>
            <a:ext cx="3179400" cy="12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Nunito"/>
                <a:ea typeface="Nunito"/>
                <a:cs typeface="Nunito"/>
                <a:sym typeface="Nunito"/>
              </a:rPr>
              <a:t>Findings</a:t>
            </a:r>
            <a:endParaRPr b="1" baseline="30000" u="sng">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We have decent resolution with browsers such as Chrome and Safari.  </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p:txBody>
      </p:sp>
      <p:grpSp>
        <p:nvGrpSpPr>
          <p:cNvPr id="503" name="Google Shape;503;p34"/>
          <p:cNvGrpSpPr/>
          <p:nvPr/>
        </p:nvGrpSpPr>
        <p:grpSpPr>
          <a:xfrm>
            <a:off x="268650" y="1493150"/>
            <a:ext cx="5262275" cy="3210677"/>
            <a:chOff x="116250" y="1264550"/>
            <a:chExt cx="5262275" cy="3210677"/>
          </a:xfrm>
        </p:grpSpPr>
        <p:pic>
          <p:nvPicPr>
            <p:cNvPr id="504" name="Google Shape;504;p34"/>
            <p:cNvPicPr preferRelativeResize="0"/>
            <p:nvPr/>
          </p:nvPicPr>
          <p:blipFill>
            <a:blip r:embed="rId3">
              <a:alphaModFix/>
            </a:blip>
            <a:stretch>
              <a:fillRect/>
            </a:stretch>
          </p:blipFill>
          <p:spPr>
            <a:xfrm>
              <a:off x="116250" y="1264550"/>
              <a:ext cx="5133775" cy="2435016"/>
            </a:xfrm>
            <a:prstGeom prst="rect">
              <a:avLst/>
            </a:prstGeom>
            <a:noFill/>
            <a:ln>
              <a:noFill/>
            </a:ln>
          </p:spPr>
        </p:pic>
        <p:sp>
          <p:nvSpPr>
            <p:cNvPr id="505" name="Google Shape;505;p34"/>
            <p:cNvSpPr/>
            <p:nvPr/>
          </p:nvSpPr>
          <p:spPr>
            <a:xfrm>
              <a:off x="2069525" y="2186450"/>
              <a:ext cx="3309000" cy="299700"/>
            </a:xfrm>
            <a:prstGeom prst="ellipse">
              <a:avLst/>
            </a:prstGeom>
            <a:no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6" name="Google Shape;506;p34"/>
            <p:cNvPicPr preferRelativeResize="0"/>
            <p:nvPr/>
          </p:nvPicPr>
          <p:blipFill>
            <a:blip r:embed="rId4">
              <a:alphaModFix/>
            </a:blip>
            <a:stretch>
              <a:fillRect/>
            </a:stretch>
          </p:blipFill>
          <p:spPr>
            <a:xfrm>
              <a:off x="116250" y="3699575"/>
              <a:ext cx="5133775" cy="775652"/>
            </a:xfrm>
            <a:prstGeom prst="rect">
              <a:avLst/>
            </a:prstGeom>
            <a:noFill/>
            <a:ln>
              <a:noFill/>
            </a:ln>
          </p:spPr>
        </p:pic>
        <p:sp>
          <p:nvSpPr>
            <p:cNvPr id="507" name="Google Shape;507;p34"/>
            <p:cNvSpPr/>
            <p:nvPr/>
          </p:nvSpPr>
          <p:spPr>
            <a:xfrm>
              <a:off x="1941025" y="3884600"/>
              <a:ext cx="3309000" cy="299700"/>
            </a:xfrm>
            <a:prstGeom prst="ellipse">
              <a:avLst/>
            </a:prstGeom>
            <a:no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08" name="Google Shape;508;p34"/>
          <p:cNvPicPr preferRelativeResize="0"/>
          <p:nvPr/>
        </p:nvPicPr>
        <p:blipFill>
          <a:blip r:embed="rId5">
            <a:alphaModFix/>
          </a:blip>
          <a:stretch>
            <a:fillRect/>
          </a:stretch>
        </p:blipFill>
        <p:spPr>
          <a:xfrm>
            <a:off x="351373" y="1006823"/>
            <a:ext cx="5036200" cy="486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Managerial Recommendation </a:t>
            </a:r>
            <a:endParaRPr/>
          </a:p>
        </p:txBody>
      </p:sp>
      <p:sp>
        <p:nvSpPr>
          <p:cNvPr id="514" name="Google Shape;514;p35"/>
          <p:cNvSpPr txBox="1"/>
          <p:nvPr>
            <p:ph idx="1" type="body"/>
          </p:nvPr>
        </p:nvSpPr>
        <p:spPr>
          <a:xfrm>
            <a:off x="1303800" y="1399125"/>
            <a:ext cx="7030500" cy="3228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i="1" lang="en" sz="1400" u="sng"/>
              <a:t>Keep investing in SEM branding</a:t>
            </a:r>
            <a:endParaRPr i="1" sz="1400" u="sng"/>
          </a:p>
          <a:p>
            <a:pPr indent="-317500" lvl="1" marL="914400" rtl="0" algn="l">
              <a:spcBef>
                <a:spcPts val="0"/>
              </a:spcBef>
              <a:spcAft>
                <a:spcPts val="0"/>
              </a:spcAft>
              <a:buSzPts val="1400"/>
              <a:buChar char="○"/>
            </a:pPr>
            <a:r>
              <a:rPr lang="en" sz="1400"/>
              <a:t>We know it is more effective in converting new users than SEO</a:t>
            </a:r>
            <a:endParaRPr sz="1400"/>
          </a:p>
          <a:p>
            <a:pPr indent="-317500" lvl="1" marL="914400" rtl="0" algn="l">
              <a:spcBef>
                <a:spcPts val="0"/>
              </a:spcBef>
              <a:spcAft>
                <a:spcPts val="0"/>
              </a:spcAft>
              <a:buSzPts val="1400"/>
              <a:buChar char="○"/>
            </a:pPr>
            <a:r>
              <a:rPr lang="en" sz="1400"/>
              <a:t>Investigate further why SEO is underperforming</a:t>
            </a:r>
            <a:endParaRPr sz="1400"/>
          </a:p>
          <a:p>
            <a:pPr indent="-317500" lvl="0" marL="457200" rtl="0" algn="l">
              <a:spcBef>
                <a:spcPts val="0"/>
              </a:spcBef>
              <a:spcAft>
                <a:spcPts val="0"/>
              </a:spcAft>
              <a:buSzPts val="1400"/>
              <a:buAutoNum type="arabicPeriod"/>
            </a:pPr>
            <a:r>
              <a:rPr i="1" lang="en" sz="1400" u="sng"/>
              <a:t>Follow up with users making international trips</a:t>
            </a:r>
            <a:r>
              <a:rPr i="1" lang="en" sz="1400"/>
              <a:t> sooner and more frequently</a:t>
            </a:r>
            <a:r>
              <a:rPr lang="en" sz="1400"/>
              <a:t> </a:t>
            </a:r>
            <a:endParaRPr sz="1400"/>
          </a:p>
          <a:p>
            <a:pPr indent="-317500" lvl="0" marL="457200" rtl="0" algn="l">
              <a:spcBef>
                <a:spcPts val="0"/>
              </a:spcBef>
              <a:spcAft>
                <a:spcPts val="0"/>
              </a:spcAft>
              <a:buSzPts val="1400"/>
              <a:buAutoNum type="arabicPeriod"/>
            </a:pPr>
            <a:r>
              <a:rPr i="1" lang="en" sz="1400"/>
              <a:t>Offer </a:t>
            </a:r>
            <a:r>
              <a:rPr i="1" lang="en" sz="1400" u="sng"/>
              <a:t>“instant booking”</a:t>
            </a:r>
            <a:r>
              <a:rPr i="1" lang="en" sz="1400"/>
              <a:t> option to new users</a:t>
            </a:r>
            <a:endParaRPr i="1" sz="1400"/>
          </a:p>
          <a:p>
            <a:pPr indent="-317500" lvl="1" marL="914400" rtl="0" algn="l">
              <a:spcBef>
                <a:spcPts val="0"/>
              </a:spcBef>
              <a:spcAft>
                <a:spcPts val="0"/>
              </a:spcAft>
              <a:buSzPts val="1400"/>
              <a:buChar char="○"/>
            </a:pPr>
            <a:r>
              <a:rPr lang="en" sz="1400"/>
              <a:t>Encourages new users to book first trip</a:t>
            </a:r>
            <a:endParaRPr sz="1400"/>
          </a:p>
          <a:p>
            <a:pPr indent="-317500" lvl="1" marL="914400" rtl="0" algn="l">
              <a:spcBef>
                <a:spcPts val="0"/>
              </a:spcBef>
              <a:spcAft>
                <a:spcPts val="0"/>
              </a:spcAft>
              <a:buSzPts val="1400"/>
              <a:buChar char="○"/>
            </a:pPr>
            <a:r>
              <a:rPr lang="en" sz="1400"/>
              <a:t>May require A/B testing</a:t>
            </a:r>
            <a:endParaRPr sz="1400"/>
          </a:p>
          <a:p>
            <a:pPr indent="-317500" lvl="0" marL="457200" rtl="0" algn="l">
              <a:spcBef>
                <a:spcPts val="0"/>
              </a:spcBef>
              <a:spcAft>
                <a:spcPts val="0"/>
              </a:spcAft>
              <a:buSzPts val="1400"/>
              <a:buAutoNum type="arabicPeriod"/>
            </a:pPr>
            <a:r>
              <a:rPr i="1" lang="en" sz="1400"/>
              <a:t>Airbnb has </a:t>
            </a:r>
            <a:r>
              <a:rPr i="1" lang="en" sz="1400"/>
              <a:t>heterogeneous</a:t>
            </a:r>
            <a:r>
              <a:rPr i="1" lang="en" sz="1400"/>
              <a:t> segments with distinct preferences</a:t>
            </a:r>
            <a:endParaRPr i="1" sz="1400"/>
          </a:p>
          <a:p>
            <a:pPr indent="-317500" lvl="1" marL="914400" rtl="0" algn="l">
              <a:spcBef>
                <a:spcPts val="0"/>
              </a:spcBef>
              <a:spcAft>
                <a:spcPts val="0"/>
              </a:spcAft>
              <a:buSzPts val="1400"/>
              <a:buChar char="○"/>
            </a:pPr>
            <a:r>
              <a:rPr lang="en" sz="1400"/>
              <a:t>Figure out why certain attributes of Airbnb’s platform work better for some segments and improve in that respect</a:t>
            </a:r>
            <a:endParaRPr sz="1400"/>
          </a:p>
          <a:p>
            <a:pPr indent="-317500" lvl="1" marL="914400" rtl="0" algn="l">
              <a:spcBef>
                <a:spcPts val="0"/>
              </a:spcBef>
              <a:spcAft>
                <a:spcPts val="0"/>
              </a:spcAft>
              <a:buSzPts val="1400"/>
              <a:buChar char="○"/>
            </a:pPr>
            <a:r>
              <a:rPr lang="en" sz="1400" u="sng"/>
              <a:t>Further investigate domestic destinations</a:t>
            </a:r>
            <a:r>
              <a:rPr lang="en" sz="1400"/>
              <a:t> at state/city level to really understand segments</a:t>
            </a:r>
            <a:endParaRPr sz="1400"/>
          </a:p>
        </p:txBody>
      </p:sp>
      <p:sp>
        <p:nvSpPr>
          <p:cNvPr id="515" name="Google Shape;515;p3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pic>
        <p:nvPicPr>
          <p:cNvPr id="520" name="Google Shape;520;p36"/>
          <p:cNvPicPr preferRelativeResize="0"/>
          <p:nvPr/>
        </p:nvPicPr>
        <p:blipFill>
          <a:blip r:embed="rId3">
            <a:alphaModFix/>
          </a:blip>
          <a:stretch>
            <a:fillRect/>
          </a:stretch>
        </p:blipFill>
        <p:spPr>
          <a:xfrm>
            <a:off x="0" y="-9525"/>
            <a:ext cx="9144000" cy="51530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1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92" name="Google Shape;292;p15"/>
          <p:cNvPicPr preferRelativeResize="0"/>
          <p:nvPr/>
        </p:nvPicPr>
        <p:blipFill>
          <a:blip r:embed="rId3">
            <a:alphaModFix/>
          </a:blip>
          <a:stretch>
            <a:fillRect/>
          </a:stretch>
        </p:blipFill>
        <p:spPr>
          <a:xfrm>
            <a:off x="1318263" y="724775"/>
            <a:ext cx="4947975" cy="3262000"/>
          </a:xfrm>
          <a:prstGeom prst="rect">
            <a:avLst/>
          </a:prstGeom>
          <a:noFill/>
          <a:ln>
            <a:noFill/>
          </a:ln>
        </p:spPr>
      </p:pic>
      <p:sp>
        <p:nvSpPr>
          <p:cNvPr id="293" name="Google Shape;293;p15"/>
          <p:cNvSpPr txBox="1"/>
          <p:nvPr>
            <p:ph idx="4294967295" type="title"/>
          </p:nvPr>
        </p:nvSpPr>
        <p:spPr>
          <a:xfrm>
            <a:off x="277000" y="855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do users travel to? </a:t>
            </a:r>
            <a:endParaRPr/>
          </a:p>
        </p:txBody>
      </p:sp>
      <p:pic>
        <p:nvPicPr>
          <p:cNvPr id="294" name="Google Shape;294;p15"/>
          <p:cNvPicPr preferRelativeResize="0"/>
          <p:nvPr/>
        </p:nvPicPr>
        <p:blipFill>
          <a:blip r:embed="rId4">
            <a:alphaModFix/>
          </a:blip>
          <a:stretch>
            <a:fillRect/>
          </a:stretch>
        </p:blipFill>
        <p:spPr>
          <a:xfrm>
            <a:off x="6552537" y="1084800"/>
            <a:ext cx="1729425" cy="2121600"/>
          </a:xfrm>
          <a:prstGeom prst="rect">
            <a:avLst/>
          </a:prstGeom>
          <a:noFill/>
          <a:ln>
            <a:noFill/>
          </a:ln>
        </p:spPr>
      </p:pic>
      <p:sp>
        <p:nvSpPr>
          <p:cNvPr id="295" name="Google Shape;295;p15"/>
          <p:cNvSpPr txBox="1"/>
          <p:nvPr/>
        </p:nvSpPr>
        <p:spPr>
          <a:xfrm>
            <a:off x="2263900" y="4039700"/>
            <a:ext cx="4120200" cy="83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900" u="sng"/>
              <a:t>Figure 1.1 - Bar Graph of where users travel to</a:t>
            </a:r>
            <a:endParaRPr b="1" sz="900" u="sng"/>
          </a:p>
          <a:p>
            <a:pPr indent="0" lvl="0" marL="0" rtl="0" algn="l">
              <a:lnSpc>
                <a:spcPct val="115000"/>
              </a:lnSpc>
              <a:spcBef>
                <a:spcPts val="0"/>
              </a:spcBef>
              <a:spcAft>
                <a:spcPts val="0"/>
              </a:spcAft>
              <a:buNone/>
            </a:pPr>
            <a:r>
              <a:rPr lang="en" sz="900"/>
              <a:t>Most first time users travel within the United States rather than international.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16"/>
          <p:cNvSpPr txBox="1"/>
          <p:nvPr>
            <p:ph idx="12" type="sldNum"/>
          </p:nvPr>
        </p:nvSpPr>
        <p:spPr>
          <a:xfrm>
            <a:off x="8451046" y="5117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01" name="Google Shape;301;p16"/>
          <p:cNvSpPr txBox="1"/>
          <p:nvPr/>
        </p:nvSpPr>
        <p:spPr>
          <a:xfrm>
            <a:off x="304748" y="3550500"/>
            <a:ext cx="3986700" cy="189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900" u="sng"/>
              <a:t>Figure 1.2 - First Time User Bookings by Month</a:t>
            </a:r>
            <a:endParaRPr b="1" sz="900" u="sng"/>
          </a:p>
          <a:p>
            <a:pPr indent="0" lvl="0" marL="274320" rtl="0" algn="l">
              <a:lnSpc>
                <a:spcPct val="115000"/>
              </a:lnSpc>
              <a:spcBef>
                <a:spcPts val="0"/>
              </a:spcBef>
              <a:spcAft>
                <a:spcPts val="0"/>
              </a:spcAft>
              <a:buClr>
                <a:srgbClr val="000000"/>
              </a:buClr>
              <a:buSzPts val="1100"/>
              <a:buFont typeface="Arial"/>
              <a:buNone/>
            </a:pPr>
            <a:r>
              <a:rPr lang="en" sz="900"/>
              <a:t>Over the course of the year in the United States, we see a dramatic change in bookings over different months. May, April, and June show an increase in bookings and we suspect it is due to planning for summer vacation. Over the winter months (Nov-Feb), there are noticeable fewer bookings made.</a:t>
            </a:r>
            <a:endParaRPr>
              <a:latin typeface="Nunito"/>
              <a:ea typeface="Nunito"/>
              <a:cs typeface="Nunito"/>
              <a:sym typeface="Nunito"/>
            </a:endParaRPr>
          </a:p>
        </p:txBody>
      </p:sp>
      <p:sp>
        <p:nvSpPr>
          <p:cNvPr id="302" name="Google Shape;302;p16"/>
          <p:cNvSpPr txBox="1"/>
          <p:nvPr/>
        </p:nvSpPr>
        <p:spPr>
          <a:xfrm>
            <a:off x="5222450" y="3550500"/>
            <a:ext cx="3000000" cy="132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900" u="sng"/>
              <a:t>Figure 1.3 - First Time User Bookings by Day</a:t>
            </a:r>
            <a:endParaRPr b="1" sz="900" u="sng"/>
          </a:p>
          <a:p>
            <a:pPr indent="0" lvl="0" marL="228600" rtl="0" algn="l">
              <a:lnSpc>
                <a:spcPct val="115000"/>
              </a:lnSpc>
              <a:spcBef>
                <a:spcPts val="0"/>
              </a:spcBef>
              <a:spcAft>
                <a:spcPts val="0"/>
              </a:spcAft>
              <a:buNone/>
            </a:pPr>
            <a:r>
              <a:rPr lang="en" sz="900"/>
              <a:t>The middle of the week is more popular for first time bookings when compared to the beginning or end of the week, likely to more people being on their computers during the weekday.</a:t>
            </a:r>
            <a:endParaRPr/>
          </a:p>
        </p:txBody>
      </p:sp>
      <p:pic>
        <p:nvPicPr>
          <p:cNvPr id="303" name="Google Shape;303;p16"/>
          <p:cNvPicPr preferRelativeResize="0"/>
          <p:nvPr/>
        </p:nvPicPr>
        <p:blipFill>
          <a:blip r:embed="rId3">
            <a:alphaModFix/>
          </a:blip>
          <a:stretch>
            <a:fillRect/>
          </a:stretch>
        </p:blipFill>
        <p:spPr>
          <a:xfrm>
            <a:off x="5050813" y="838200"/>
            <a:ext cx="3648075" cy="2571750"/>
          </a:xfrm>
          <a:prstGeom prst="rect">
            <a:avLst/>
          </a:prstGeom>
          <a:noFill/>
          <a:ln>
            <a:noFill/>
          </a:ln>
        </p:spPr>
      </p:pic>
      <p:pic>
        <p:nvPicPr>
          <p:cNvPr id="304" name="Google Shape;304;p16"/>
          <p:cNvPicPr preferRelativeResize="0"/>
          <p:nvPr/>
        </p:nvPicPr>
        <p:blipFill>
          <a:blip r:embed="rId4">
            <a:alphaModFix/>
          </a:blip>
          <a:stretch>
            <a:fillRect/>
          </a:stretch>
        </p:blipFill>
        <p:spPr>
          <a:xfrm>
            <a:off x="335950" y="838200"/>
            <a:ext cx="3879300" cy="2571750"/>
          </a:xfrm>
          <a:prstGeom prst="rect">
            <a:avLst/>
          </a:prstGeom>
          <a:noFill/>
          <a:ln>
            <a:noFill/>
          </a:ln>
        </p:spPr>
      </p:pic>
      <p:sp>
        <p:nvSpPr>
          <p:cNvPr id="305" name="Google Shape;305;p16"/>
          <p:cNvSpPr txBox="1"/>
          <p:nvPr>
            <p:ph idx="4294967295" type="title"/>
          </p:nvPr>
        </p:nvSpPr>
        <p:spPr>
          <a:xfrm>
            <a:off x="277000" y="855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do users book?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1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311" name="Google Shape;311;p17"/>
          <p:cNvPicPr preferRelativeResize="0"/>
          <p:nvPr/>
        </p:nvPicPr>
        <p:blipFill>
          <a:blip r:embed="rId3">
            <a:alphaModFix/>
          </a:blip>
          <a:stretch>
            <a:fillRect/>
          </a:stretch>
        </p:blipFill>
        <p:spPr>
          <a:xfrm>
            <a:off x="476250" y="1089313"/>
            <a:ext cx="3663651" cy="2283391"/>
          </a:xfrm>
          <a:prstGeom prst="rect">
            <a:avLst/>
          </a:prstGeom>
          <a:noFill/>
          <a:ln>
            <a:noFill/>
          </a:ln>
        </p:spPr>
      </p:pic>
      <p:pic>
        <p:nvPicPr>
          <p:cNvPr id="312" name="Google Shape;312;p17"/>
          <p:cNvPicPr preferRelativeResize="0"/>
          <p:nvPr/>
        </p:nvPicPr>
        <p:blipFill>
          <a:blip r:embed="rId4">
            <a:alphaModFix/>
          </a:blip>
          <a:stretch>
            <a:fillRect/>
          </a:stretch>
        </p:blipFill>
        <p:spPr>
          <a:xfrm>
            <a:off x="4901900" y="1089313"/>
            <a:ext cx="3663650" cy="2283375"/>
          </a:xfrm>
          <a:prstGeom prst="rect">
            <a:avLst/>
          </a:prstGeom>
          <a:noFill/>
          <a:ln>
            <a:noFill/>
          </a:ln>
        </p:spPr>
      </p:pic>
      <p:sp>
        <p:nvSpPr>
          <p:cNvPr id="313" name="Google Shape;313;p17"/>
          <p:cNvSpPr txBox="1"/>
          <p:nvPr/>
        </p:nvSpPr>
        <p:spPr>
          <a:xfrm>
            <a:off x="2426700" y="3474300"/>
            <a:ext cx="4290600" cy="61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900" u="sng"/>
              <a:t>Figure 1.4a &amp; 1.4b - Subset First Time User Bookings by Month</a:t>
            </a:r>
            <a:endParaRPr b="1" sz="900" u="sng"/>
          </a:p>
          <a:p>
            <a:pPr indent="0" lvl="0" marL="274320" rtl="0" algn="l">
              <a:lnSpc>
                <a:spcPct val="115000"/>
              </a:lnSpc>
              <a:spcBef>
                <a:spcPts val="0"/>
              </a:spcBef>
              <a:spcAft>
                <a:spcPts val="0"/>
              </a:spcAft>
              <a:buClr>
                <a:srgbClr val="000000"/>
              </a:buClr>
              <a:buSzPts val="1100"/>
              <a:buFont typeface="Arial"/>
              <a:buNone/>
            </a:pPr>
            <a:r>
              <a:rPr lang="en" sz="900"/>
              <a:t>Booking behavior is similar for domestic and international trips across months, with peaks for both trip types peaking in the early summer months.</a:t>
            </a:r>
            <a:r>
              <a:rPr lang="en" sz="900"/>
              <a:t> </a:t>
            </a:r>
            <a:endParaRPr>
              <a:latin typeface="Nunito"/>
              <a:ea typeface="Nunito"/>
              <a:cs typeface="Nunito"/>
              <a:sym typeface="Nunito"/>
            </a:endParaRPr>
          </a:p>
        </p:txBody>
      </p:sp>
      <p:sp>
        <p:nvSpPr>
          <p:cNvPr id="314" name="Google Shape;314;p17"/>
          <p:cNvSpPr txBox="1"/>
          <p:nvPr>
            <p:ph idx="4294967295" type="title"/>
          </p:nvPr>
        </p:nvSpPr>
        <p:spPr>
          <a:xfrm>
            <a:off x="277000" y="855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do users book?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1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320" name="Google Shape;320;p18"/>
          <p:cNvPicPr preferRelativeResize="0"/>
          <p:nvPr/>
        </p:nvPicPr>
        <p:blipFill>
          <a:blip r:embed="rId3">
            <a:alphaModFix/>
          </a:blip>
          <a:stretch>
            <a:fillRect/>
          </a:stretch>
        </p:blipFill>
        <p:spPr>
          <a:xfrm>
            <a:off x="1363700" y="683175"/>
            <a:ext cx="7000725" cy="3689400"/>
          </a:xfrm>
          <a:prstGeom prst="rect">
            <a:avLst/>
          </a:prstGeom>
          <a:noFill/>
          <a:ln>
            <a:noFill/>
          </a:ln>
        </p:spPr>
      </p:pic>
      <p:sp>
        <p:nvSpPr>
          <p:cNvPr id="321" name="Google Shape;321;p18"/>
          <p:cNvSpPr txBox="1"/>
          <p:nvPr/>
        </p:nvSpPr>
        <p:spPr>
          <a:xfrm>
            <a:off x="1142938" y="4462975"/>
            <a:ext cx="6752400" cy="6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900" u="sng"/>
              <a:t>Figure 1.5 - Distribution of Days between account creation and booking</a:t>
            </a:r>
            <a:endParaRPr b="1" sz="900" u="sng"/>
          </a:p>
          <a:p>
            <a:pPr indent="0" lvl="0" marL="274320" rtl="0" algn="l">
              <a:lnSpc>
                <a:spcPct val="115000"/>
              </a:lnSpc>
              <a:spcBef>
                <a:spcPts val="0"/>
              </a:spcBef>
              <a:spcAft>
                <a:spcPts val="0"/>
              </a:spcAft>
              <a:buClr>
                <a:srgbClr val="000000"/>
              </a:buClr>
              <a:buSzPts val="1100"/>
              <a:buFont typeface="Arial"/>
              <a:buNone/>
            </a:pPr>
            <a:r>
              <a:rPr lang="en" sz="900"/>
              <a:t>We observe that the majority of bookings happen within a few days, especially on the same day. </a:t>
            </a:r>
            <a:endParaRPr>
              <a:latin typeface="Nunito"/>
              <a:ea typeface="Nunito"/>
              <a:cs typeface="Nunito"/>
              <a:sym typeface="Nunito"/>
            </a:endParaRPr>
          </a:p>
        </p:txBody>
      </p:sp>
      <p:sp>
        <p:nvSpPr>
          <p:cNvPr id="322" name="Google Shape;322;p18"/>
          <p:cNvSpPr txBox="1"/>
          <p:nvPr>
            <p:ph idx="4294967295" type="title"/>
          </p:nvPr>
        </p:nvSpPr>
        <p:spPr>
          <a:xfrm>
            <a:off x="277000" y="855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do users book?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19"/>
          <p:cNvSpPr txBox="1"/>
          <p:nvPr>
            <p:ph idx="4294967295" type="title"/>
          </p:nvPr>
        </p:nvSpPr>
        <p:spPr>
          <a:xfrm>
            <a:off x="313200" y="2937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Questions</a:t>
            </a:r>
            <a:endParaRPr/>
          </a:p>
        </p:txBody>
      </p:sp>
      <p:sp>
        <p:nvSpPr>
          <p:cNvPr id="328" name="Google Shape;328;p1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29" name="Google Shape;329;p19"/>
          <p:cNvSpPr txBox="1"/>
          <p:nvPr/>
        </p:nvSpPr>
        <p:spPr>
          <a:xfrm>
            <a:off x="366200" y="1240100"/>
            <a:ext cx="7656900" cy="34455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AutoNum type="arabicPeriod"/>
            </a:pPr>
            <a:r>
              <a:rPr lang="en"/>
              <a:t>What </a:t>
            </a:r>
            <a:r>
              <a:rPr lang="en"/>
              <a:t>are the sources of conversion for Airbnb first time users</a:t>
            </a:r>
            <a:r>
              <a:rPr lang="en"/>
              <a:t>?</a:t>
            </a:r>
            <a:endParaRPr/>
          </a:p>
          <a:p>
            <a:pPr indent="-317500" lvl="0" marL="457200" rtl="0" algn="l">
              <a:lnSpc>
                <a:spcPct val="200000"/>
              </a:lnSpc>
              <a:spcBef>
                <a:spcPts val="0"/>
              </a:spcBef>
              <a:spcAft>
                <a:spcPts val="0"/>
              </a:spcAft>
              <a:buSzPts val="1400"/>
              <a:buAutoNum type="arabicPeriod"/>
            </a:pPr>
            <a:r>
              <a:rPr lang="en"/>
              <a:t>What kind of methods do new users use for their first bookings?</a:t>
            </a:r>
            <a:endParaRPr/>
          </a:p>
          <a:p>
            <a:pPr indent="-317500" lvl="0" marL="457200" rtl="0" algn="l">
              <a:lnSpc>
                <a:spcPct val="200000"/>
              </a:lnSpc>
              <a:spcBef>
                <a:spcPts val="0"/>
              </a:spcBef>
              <a:spcAft>
                <a:spcPts val="0"/>
              </a:spcAft>
              <a:buSzPts val="1400"/>
              <a:buAutoNum type="arabicPeriod"/>
            </a:pPr>
            <a:r>
              <a:rPr lang="en"/>
              <a:t>What is the difference between domestic and international bookings? </a:t>
            </a:r>
            <a:endParaRPr/>
          </a:p>
          <a:p>
            <a:pPr indent="-317500" lvl="0" marL="457200" rtl="0" algn="l">
              <a:lnSpc>
                <a:spcPct val="200000"/>
              </a:lnSpc>
              <a:spcBef>
                <a:spcPts val="0"/>
              </a:spcBef>
              <a:spcAft>
                <a:spcPts val="0"/>
              </a:spcAft>
              <a:buSzPts val="1400"/>
              <a:buAutoNum type="arabicPeriod"/>
            </a:pPr>
            <a:r>
              <a:rPr lang="en"/>
              <a:t>Can we identify different needs/preferences using K-Means clustering for domestic or international bookings?</a:t>
            </a:r>
            <a:endParaRPr/>
          </a:p>
          <a:p>
            <a:pPr indent="0" lvl="0" marL="457200" rtl="0" algn="l">
              <a:lnSpc>
                <a:spcPct val="200000"/>
              </a:lnSpc>
              <a:spcBef>
                <a:spcPts val="0"/>
              </a:spcBef>
              <a:spcAft>
                <a:spcPts val="0"/>
              </a:spcAft>
              <a:buNone/>
            </a:pPr>
            <a:r>
              <a:t/>
            </a:r>
            <a:endParaRPr/>
          </a:p>
          <a:p>
            <a:pPr indent="0" lvl="0" marL="457200" rtl="0" algn="l">
              <a:lnSpc>
                <a:spcPct val="200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5" name="Google Shape;335;p20"/>
          <p:cNvSpPr txBox="1"/>
          <p:nvPr>
            <p:ph type="title"/>
          </p:nvPr>
        </p:nvSpPr>
        <p:spPr>
          <a:xfrm>
            <a:off x="824000" y="1994825"/>
            <a:ext cx="7882500" cy="11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Customer Journey</a:t>
            </a:r>
            <a:endParaRPr sz="3200"/>
          </a:p>
        </p:txBody>
      </p:sp>
      <p:sp>
        <p:nvSpPr>
          <p:cNvPr id="336" name="Google Shape;336;p20"/>
          <p:cNvSpPr txBox="1"/>
          <p:nvPr>
            <p:ph type="title"/>
          </p:nvPr>
        </p:nvSpPr>
        <p:spPr>
          <a:xfrm>
            <a:off x="976400" y="2743325"/>
            <a:ext cx="7882500" cy="38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rPr>
              <a:t>From</a:t>
            </a:r>
            <a:r>
              <a:rPr lang="en" sz="2000">
                <a:solidFill>
                  <a:srgbClr val="FFFFFF"/>
                </a:solidFill>
              </a:rPr>
              <a:t> </a:t>
            </a:r>
            <a:r>
              <a:rPr lang="en" sz="2000">
                <a:solidFill>
                  <a:srgbClr val="FFFFFF"/>
                </a:solidFill>
                <a:highlight>
                  <a:schemeClr val="accent2"/>
                </a:highlight>
              </a:rPr>
              <a:t>signup to booking</a:t>
            </a:r>
            <a:endParaRPr sz="2000">
              <a:solidFill>
                <a:srgbClr val="FFFFFF"/>
              </a:solidFill>
              <a:highlight>
                <a:schemeClr val="accent2"/>
              </a:highlight>
            </a:endParaRPr>
          </a:p>
        </p:txBody>
      </p:sp>
      <p:pic>
        <p:nvPicPr>
          <p:cNvPr id="337" name="Google Shape;337;p20"/>
          <p:cNvPicPr preferRelativeResize="0"/>
          <p:nvPr/>
        </p:nvPicPr>
        <p:blipFill>
          <a:blip r:embed="rId3">
            <a:alphaModFix/>
          </a:blip>
          <a:stretch>
            <a:fillRect/>
          </a:stretch>
        </p:blipFill>
        <p:spPr>
          <a:xfrm>
            <a:off x="7036963" y="3270613"/>
            <a:ext cx="1623500" cy="162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2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43" name="Google Shape;343;p21"/>
          <p:cNvSpPr txBox="1"/>
          <p:nvPr>
            <p:ph idx="4294967295" type="title"/>
          </p:nvPr>
        </p:nvSpPr>
        <p:spPr>
          <a:xfrm>
            <a:off x="311700" y="223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Signups</a:t>
            </a:r>
            <a:endParaRPr/>
          </a:p>
        </p:txBody>
      </p:sp>
      <p:sp>
        <p:nvSpPr>
          <p:cNvPr id="344" name="Google Shape;344;p21"/>
          <p:cNvSpPr txBox="1"/>
          <p:nvPr/>
        </p:nvSpPr>
        <p:spPr>
          <a:xfrm>
            <a:off x="2683475" y="1221075"/>
            <a:ext cx="3382500" cy="10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64% of new users signed up by way of Airbnb direct marketing.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24% through Google Search.</a:t>
            </a:r>
            <a:endParaRPr>
              <a:latin typeface="Nunito"/>
              <a:ea typeface="Nunito"/>
              <a:cs typeface="Nunito"/>
              <a:sym typeface="Nunito"/>
            </a:endParaRPr>
          </a:p>
        </p:txBody>
      </p:sp>
      <p:sp>
        <p:nvSpPr>
          <p:cNvPr id="345" name="Google Shape;345;p21"/>
          <p:cNvSpPr txBox="1"/>
          <p:nvPr/>
        </p:nvSpPr>
        <p:spPr>
          <a:xfrm>
            <a:off x="3359050" y="3067250"/>
            <a:ext cx="3000000" cy="106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Nunito"/>
                <a:ea typeface="Nunito"/>
                <a:cs typeface="Nunito"/>
                <a:sym typeface="Nunito"/>
              </a:rPr>
              <a:t>27</a:t>
            </a:r>
            <a:r>
              <a:rPr lang="en">
                <a:latin typeface="Nunito"/>
                <a:ea typeface="Nunito"/>
                <a:cs typeface="Nunito"/>
                <a:sym typeface="Nunito"/>
              </a:rPr>
              <a:t>% of new users who actually booked a trip on Airbnb signed up by way of direct marketing.</a:t>
            </a:r>
            <a:endParaRPr/>
          </a:p>
        </p:txBody>
      </p:sp>
      <p:sp>
        <p:nvSpPr>
          <p:cNvPr id="346" name="Google Shape;346;p21"/>
          <p:cNvSpPr txBox="1"/>
          <p:nvPr/>
        </p:nvSpPr>
        <p:spPr>
          <a:xfrm>
            <a:off x="889125" y="4371600"/>
            <a:ext cx="5640000" cy="511800"/>
          </a:xfrm>
          <a:prstGeom prst="rect">
            <a:avLst/>
          </a:prstGeom>
          <a:solidFill>
            <a:srgbClr val="FCE5C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Nunito"/>
                <a:ea typeface="Nunito"/>
                <a:cs typeface="Nunito"/>
                <a:sym typeface="Nunito"/>
              </a:rPr>
              <a:t>Airbnb is doing a great job at marketing directly to its potential customers</a:t>
            </a:r>
            <a:endParaRPr i="1">
              <a:latin typeface="Nunito"/>
              <a:ea typeface="Nunito"/>
              <a:cs typeface="Nunito"/>
              <a:sym typeface="Nunito"/>
            </a:endParaRPr>
          </a:p>
        </p:txBody>
      </p:sp>
      <p:pic>
        <p:nvPicPr>
          <p:cNvPr id="347" name="Google Shape;347;p21"/>
          <p:cNvPicPr preferRelativeResize="0"/>
          <p:nvPr/>
        </p:nvPicPr>
        <p:blipFill>
          <a:blip r:embed="rId3">
            <a:alphaModFix/>
          </a:blip>
          <a:stretch>
            <a:fillRect/>
          </a:stretch>
        </p:blipFill>
        <p:spPr>
          <a:xfrm>
            <a:off x="6440200" y="1021475"/>
            <a:ext cx="2255137" cy="3193750"/>
          </a:xfrm>
          <a:prstGeom prst="rect">
            <a:avLst/>
          </a:prstGeom>
          <a:noFill/>
          <a:ln>
            <a:noFill/>
          </a:ln>
        </p:spPr>
      </p:pic>
      <p:pic>
        <p:nvPicPr>
          <p:cNvPr id="348" name="Google Shape;348;p21"/>
          <p:cNvPicPr preferRelativeResize="0"/>
          <p:nvPr/>
        </p:nvPicPr>
        <p:blipFill>
          <a:blip r:embed="rId4">
            <a:alphaModFix/>
          </a:blip>
          <a:stretch>
            <a:fillRect/>
          </a:stretch>
        </p:blipFill>
        <p:spPr>
          <a:xfrm>
            <a:off x="463525" y="1021475"/>
            <a:ext cx="2226275" cy="3193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700"/>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