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Quicksand"/>
      <p:regular r:id="rId21"/>
      <p:bold r:id="rId22"/>
    </p:embeddedFont>
    <p:embeddedFont>
      <p:font typeface="Quicksand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FtEOggjD+I5Gw6Rx/AEoEOg2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D223F0-A051-4BA2-91A7-5CA3B629B1A1}">
  <a:tblStyle styleId="{5DD223F0-A051-4BA2-91A7-5CA3B629B1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QuicksandSemiBold-bold.fntdata"/><Relationship Id="rId23" Type="http://schemas.openxmlformats.org/officeDocument/2006/relationships/font" Target="fonts/Quicksan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8e880eb2e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8e880eb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8984976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898497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8898497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8898497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88eb2c32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88eb2c3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VpTvTD7il5uLTuWS1YItWAfxVcGlpw1/view" TargetMode="External"/><Relationship Id="rId4" Type="http://schemas.openxmlformats.org/officeDocument/2006/relationships/image" Target="../media/image37.jp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MrxR30MRHjQ-NcVeytWLRCC1Em2Syq5y/view" TargetMode="External"/><Relationship Id="rId4" Type="http://schemas.openxmlformats.org/officeDocument/2006/relationships/image" Target="../media/image35.jp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P3EA6LSY1sosuNknAtqwU_9g2R7nHyt/view" TargetMode="External"/><Relationship Id="rId4" Type="http://schemas.openxmlformats.org/officeDocument/2006/relationships/image" Target="../media/image34.jp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0" Type="http://schemas.openxmlformats.org/officeDocument/2006/relationships/image" Target="../media/image30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0" Type="http://schemas.openxmlformats.org/officeDocument/2006/relationships/image" Target="../media/image30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33.png"/><Relationship Id="rId8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9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3158102" y="-4494797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996120" y="6996036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144000" y="6359849"/>
            <a:ext cx="68169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Integrantes:</a:t>
            </a:r>
            <a:endParaRPr sz="3600"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Benjamin </a:t>
            </a:r>
            <a:r>
              <a:rPr lang="es-CL" sz="3600">
                <a:latin typeface="Quicksand"/>
                <a:ea typeface="Quicksand"/>
                <a:cs typeface="Quicksand"/>
                <a:sym typeface="Quicksand"/>
              </a:rPr>
              <a:t>Cáceres</a:t>
            </a:r>
            <a:endParaRPr sz="3600"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Cristobal Silva</a:t>
            </a:r>
            <a:endParaRPr sz="3600"/>
          </a:p>
          <a:p>
            <a:pPr indent="0" lvl="0" marL="0" marR="0" rtl="0" algn="l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Ricardo Barrera</a:t>
            </a:r>
            <a:endParaRPr sz="3600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88" y="138400"/>
            <a:ext cx="7099074" cy="5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853025" y="2537674"/>
            <a:ext cx="6407490" cy="7749336"/>
          </a:xfrm>
          <a:custGeom>
            <a:rect b="b" l="l" r="r" t="t"/>
            <a:pathLst>
              <a:path extrusionOk="0" h="2287627" w="1783574">
                <a:moveTo>
                  <a:pt x="0" y="0"/>
                </a:moveTo>
                <a:lnTo>
                  <a:pt x="1783573" y="0"/>
                </a:lnTo>
                <a:lnTo>
                  <a:pt x="1783573" y="2287627"/>
                </a:lnTo>
                <a:lnTo>
                  <a:pt x="0" y="2287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318e880eb2e_0_239" title="Vídeo cliente final ‐ Hecho con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2000" y="304800"/>
            <a:ext cx="5614988" cy="998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18e880eb2e_0_239"/>
          <p:cNvSpPr txBox="1"/>
          <p:nvPr/>
        </p:nvSpPr>
        <p:spPr>
          <a:xfrm>
            <a:off x="1220263" y="931950"/>
            <a:ext cx="5392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Video de </a:t>
            </a: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Demostración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Cliente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93" name="Google Shape;293;g318e880eb2e_0_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675" y="6122845"/>
            <a:ext cx="2669375" cy="26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188984976f_0_1" title="Emprendedor final ‐ Hecho con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2325" y="304800"/>
            <a:ext cx="5614988" cy="998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188984976f_0_1"/>
          <p:cNvSpPr txBox="1"/>
          <p:nvPr/>
        </p:nvSpPr>
        <p:spPr>
          <a:xfrm>
            <a:off x="1220263" y="931950"/>
            <a:ext cx="5392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Video de Demostración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Emprendedor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0" name="Google Shape;300;g3188984976f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200" y="6123600"/>
            <a:ext cx="2667599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3188984976f_0_10" title="Vídeo inde final ‐ Hecho con Clipchamp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2000" y="306000"/>
            <a:ext cx="5614988" cy="998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3188984976f_0_10"/>
          <p:cNvSpPr txBox="1"/>
          <p:nvPr/>
        </p:nvSpPr>
        <p:spPr>
          <a:xfrm>
            <a:off x="1220263" y="931950"/>
            <a:ext cx="53922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Video de Demostración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Independiente</a:t>
            </a:r>
            <a:endParaRPr b="1" sz="6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7" name="Google Shape;307;g3188984976f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200" y="6123600"/>
            <a:ext cx="2667601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/>
          <p:nvPr/>
        </p:nvSpPr>
        <p:spPr>
          <a:xfrm>
            <a:off x="4335550" y="344275"/>
            <a:ext cx="9181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7000">
                <a:latin typeface="Quicksand"/>
                <a:ea typeface="Quicksand"/>
                <a:cs typeface="Quicksand"/>
                <a:sym typeface="Quicksand"/>
              </a:rPr>
              <a:t>Conclusiones</a:t>
            </a:r>
            <a:r>
              <a:rPr b="1" i="0" lang="es-CL" sz="7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finales</a:t>
            </a:r>
            <a:endParaRPr sz="7000"/>
          </a:p>
        </p:txBody>
      </p:sp>
      <p:sp>
        <p:nvSpPr>
          <p:cNvPr id="313" name="Google Shape;313;p14"/>
          <p:cNvSpPr/>
          <p:nvPr/>
        </p:nvSpPr>
        <p:spPr>
          <a:xfrm>
            <a:off x="-4756676" y="7611794"/>
            <a:ext cx="8668132" cy="866813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14"/>
          <p:cNvSpPr/>
          <p:nvPr/>
        </p:nvSpPr>
        <p:spPr>
          <a:xfrm>
            <a:off x="15667184" y="8342780"/>
            <a:ext cx="5166909" cy="5166909"/>
          </a:xfrm>
          <a:custGeom>
            <a:rect b="b" l="l" r="r" t="t"/>
            <a:pathLst>
              <a:path extrusionOk="0" h="5166909" w="5166909">
                <a:moveTo>
                  <a:pt x="0" y="0"/>
                </a:moveTo>
                <a:lnTo>
                  <a:pt x="5166909" y="0"/>
                </a:lnTo>
                <a:lnTo>
                  <a:pt x="5166909" y="5166909"/>
                </a:lnTo>
                <a:lnTo>
                  <a:pt x="0" y="5166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15" name="Google Shape;3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894" y="2800850"/>
            <a:ext cx="5362219" cy="41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1875" y="2211660"/>
            <a:ext cx="1358625" cy="1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2975" y="4005935"/>
            <a:ext cx="2076425" cy="20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4975" y="3378788"/>
            <a:ext cx="1119174" cy="11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18225" y="3330850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48850" y="6439638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07225" y="6439637"/>
            <a:ext cx="1358625" cy="13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/>
        </p:nvSpPr>
        <p:spPr>
          <a:xfrm>
            <a:off x="6506143" y="6727997"/>
            <a:ext cx="52758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999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¡Gracias por su atencion!</a:t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13195925" y="7699969"/>
            <a:ext cx="6652791" cy="7042857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5"/>
          <p:cNvSpPr/>
          <p:nvPr/>
        </p:nvSpPr>
        <p:spPr>
          <a:xfrm>
            <a:off x="-4409150" y="-1090775"/>
            <a:ext cx="7476264" cy="7714637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15"/>
          <p:cNvSpPr/>
          <p:nvPr/>
        </p:nvSpPr>
        <p:spPr>
          <a:xfrm rot="702035">
            <a:off x="-460475" y="4257533"/>
            <a:ext cx="4709011" cy="7611823"/>
          </a:xfrm>
          <a:custGeom>
            <a:rect b="b" l="l" r="r" t="t"/>
            <a:pathLst>
              <a:path extrusionOk="0" h="8563123" w="5456996">
                <a:moveTo>
                  <a:pt x="0" y="0"/>
                </a:moveTo>
                <a:lnTo>
                  <a:pt x="5456997" y="0"/>
                </a:lnTo>
                <a:lnTo>
                  <a:pt x="5456997" y="8563124"/>
                </a:lnTo>
                <a:lnTo>
                  <a:pt x="0" y="85631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0" name="Google Shape;330;p15"/>
          <p:cNvSpPr/>
          <p:nvPr/>
        </p:nvSpPr>
        <p:spPr>
          <a:xfrm rot="-500768">
            <a:off x="14872573" y="3739560"/>
            <a:ext cx="4662487" cy="6926838"/>
          </a:xfrm>
          <a:custGeom>
            <a:rect b="b" l="l" r="r" t="t"/>
            <a:pathLst>
              <a:path extrusionOk="0" h="7966588" w="5524680">
                <a:moveTo>
                  <a:pt x="0" y="0"/>
                </a:moveTo>
                <a:lnTo>
                  <a:pt x="5524680" y="0"/>
                </a:lnTo>
                <a:lnTo>
                  <a:pt x="5524680" y="7966588"/>
                </a:lnTo>
                <a:lnTo>
                  <a:pt x="0" y="7966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31" name="Google Shape;33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175" y="481200"/>
            <a:ext cx="6935650" cy="53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/>
          <p:nvPr/>
        </p:nvSpPr>
        <p:spPr>
          <a:xfrm>
            <a:off x="16545876" y="-1090775"/>
            <a:ext cx="3142198" cy="277380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15"/>
          <p:cNvSpPr/>
          <p:nvPr/>
        </p:nvSpPr>
        <p:spPr>
          <a:xfrm>
            <a:off x="17758326" y="-124125"/>
            <a:ext cx="3142198" cy="2773802"/>
          </a:xfrm>
          <a:custGeom>
            <a:rect b="b" l="l" r="r" t="t"/>
            <a:pathLst>
              <a:path extrusionOk="0" h="8668132" w="8668132">
                <a:moveTo>
                  <a:pt x="0" y="0"/>
                </a:moveTo>
                <a:lnTo>
                  <a:pt x="8668133" y="0"/>
                </a:lnTo>
                <a:lnTo>
                  <a:pt x="8668133" y="8668132"/>
                </a:lnTo>
                <a:lnTo>
                  <a:pt x="0" y="8668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"/>
          <p:cNvGraphicFramePr/>
          <p:nvPr/>
        </p:nvGraphicFramePr>
        <p:xfrm>
          <a:off x="179845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{5DD223F0-A051-4BA2-91A7-5CA3B629B1A1}</a:tableStyleId>
              </a:tblPr>
              <a:tblGrid>
                <a:gridCol w="1280050"/>
                <a:gridCol w="4884125"/>
              </a:tblGrid>
              <a:tr h="797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01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Contexto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02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Problema y solución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Objetivos a lograr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Alcance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Arquitectura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7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Roles</a:t>
                      </a: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del sistema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Flujo de uso del sistema</a:t>
                      </a:r>
                      <a:endParaRPr sz="30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 u="none" cap="none" strike="noStrike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Cronograma</a:t>
                      </a:r>
                      <a:endParaRPr sz="3000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</a:t>
                      </a:r>
                      <a:endParaRPr sz="3000" u="none" cap="none" strike="noStrike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Videos</a:t>
                      </a:r>
                      <a:endParaRPr sz="3000"/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30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3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30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Conclusión</a:t>
                      </a:r>
                      <a:endParaRPr sz="30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86975" marB="86975" marR="86975" marL="869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2142458" y="333906"/>
            <a:ext cx="616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Contenidos</a:t>
            </a:r>
            <a:endParaRPr sz="6000"/>
          </a:p>
        </p:txBody>
      </p:sp>
      <p:sp>
        <p:nvSpPr>
          <p:cNvPr id="95" name="Google Shape;95;p2"/>
          <p:cNvSpPr/>
          <p:nvPr/>
        </p:nvSpPr>
        <p:spPr>
          <a:xfrm>
            <a:off x="10140950" y="-262369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-1191286" y="-1213808"/>
            <a:ext cx="2989736" cy="2989736"/>
          </a:xfrm>
          <a:custGeom>
            <a:rect b="b" l="l" r="r" t="t"/>
            <a:pathLst>
              <a:path extrusionOk="0" h="2989736" w="2989736">
                <a:moveTo>
                  <a:pt x="0" y="0"/>
                </a:moveTo>
                <a:lnTo>
                  <a:pt x="2989736" y="0"/>
                </a:lnTo>
                <a:lnTo>
                  <a:pt x="2989736" y="2989735"/>
                </a:lnTo>
                <a:lnTo>
                  <a:pt x="0" y="298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 rot="1019507">
            <a:off x="9927923" y="1447190"/>
            <a:ext cx="6090847" cy="10927341"/>
          </a:xfrm>
          <a:custGeom>
            <a:rect b="b" l="l" r="r" t="t"/>
            <a:pathLst>
              <a:path extrusionOk="0" h="10927341" w="6090847">
                <a:moveTo>
                  <a:pt x="0" y="0"/>
                </a:moveTo>
                <a:lnTo>
                  <a:pt x="6090847" y="0"/>
                </a:lnTo>
                <a:lnTo>
                  <a:pt x="6090847" y="10927341"/>
                </a:lnTo>
                <a:lnTo>
                  <a:pt x="0" y="10927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3208132" y="269070"/>
            <a:ext cx="118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Contexto</a:t>
            </a:r>
            <a:endParaRPr sz="6000"/>
          </a:p>
        </p:txBody>
      </p:sp>
      <p:sp>
        <p:nvSpPr>
          <p:cNvPr id="103" name="Google Shape;103;p3"/>
          <p:cNvSpPr txBox="1"/>
          <p:nvPr/>
        </p:nvSpPr>
        <p:spPr>
          <a:xfrm>
            <a:off x="1876725" y="1192463"/>
            <a:ext cx="14534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6096" lvl="0" marL="77190" marR="58820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6096" lvl="0" marL="77190" marR="58820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En Chile, según la </a:t>
            </a:r>
            <a:r>
              <a:rPr b="1" lang="es-CL" sz="3000">
                <a:latin typeface="Calibri"/>
                <a:ea typeface="Calibri"/>
                <a:cs typeface="Calibri"/>
                <a:sym typeface="Calibri"/>
              </a:rPr>
              <a:t>Encuesta de Microemprendimiento 2022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, existen 1.977.426 microemprendedores, de los cuales el </a:t>
            </a:r>
            <a:r>
              <a:rPr b="1" lang="es-CL" sz="3000">
                <a:latin typeface="Calibri"/>
                <a:ea typeface="Calibri"/>
                <a:cs typeface="Calibri"/>
                <a:sym typeface="Calibri"/>
              </a:rPr>
              <a:t>78,8%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 trabaja de forma independiente y el </a:t>
            </a:r>
            <a:r>
              <a:rPr b="1" lang="es-CL" sz="3000">
                <a:latin typeface="Calibri"/>
                <a:ea typeface="Calibri"/>
                <a:cs typeface="Calibri"/>
                <a:sym typeface="Calibri"/>
              </a:rPr>
              <a:t>20,8%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 comenzó sus actividades debido a la pandemia de COVID-19.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6096" lvl="0" marL="77190" marR="58820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176409" y="7652927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/>
          <p:nvPr/>
        </p:nvSpPr>
        <p:spPr>
          <a:xfrm>
            <a:off x="15211018" y="8068040"/>
            <a:ext cx="3927246" cy="3927246"/>
          </a:xfrm>
          <a:custGeom>
            <a:rect b="b" l="l" r="r" t="t"/>
            <a:pathLst>
              <a:path extrusionOk="0" h="3927246" w="3927246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>
            <a:off x="-143489" y="9810675"/>
            <a:ext cx="1578748" cy="1578748"/>
          </a:xfrm>
          <a:custGeom>
            <a:rect b="b" l="l" r="r" t="t"/>
            <a:pathLst>
              <a:path extrusionOk="0" h="1578748" w="1578748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7233638" y="6794600"/>
            <a:ext cx="3820568" cy="3492406"/>
          </a:xfrm>
          <a:custGeom>
            <a:rect b="b" l="l" r="r" t="t"/>
            <a:pathLst>
              <a:path extrusionOk="0" h="3581955" w="4053653">
                <a:moveTo>
                  <a:pt x="0" y="0"/>
                </a:moveTo>
                <a:lnTo>
                  <a:pt x="4053654" y="0"/>
                </a:lnTo>
                <a:lnTo>
                  <a:pt x="4053654" y="3581956"/>
                </a:lnTo>
                <a:lnTo>
                  <a:pt x="0" y="3581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45" y="3849130"/>
            <a:ext cx="17212993" cy="266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 flipH="1">
            <a:off x="440225" y="3739800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3"/>
          <p:cNvCxnSpPr/>
          <p:nvPr/>
        </p:nvCxnSpPr>
        <p:spPr>
          <a:xfrm flipH="1" rot="-5400000">
            <a:off x="1091375" y="3108075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3"/>
          <p:cNvCxnSpPr/>
          <p:nvPr/>
        </p:nvCxnSpPr>
        <p:spPr>
          <a:xfrm flipH="1">
            <a:off x="227212" y="3536550"/>
            <a:ext cx="10200" cy="1578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3"/>
          <p:cNvCxnSpPr/>
          <p:nvPr/>
        </p:nvCxnSpPr>
        <p:spPr>
          <a:xfrm flipH="1" rot="-5400000">
            <a:off x="1090625" y="2696408"/>
            <a:ext cx="9300" cy="1736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3"/>
          <p:cNvCxnSpPr/>
          <p:nvPr/>
        </p:nvCxnSpPr>
        <p:spPr>
          <a:xfrm flipH="1" rot="10800000">
            <a:off x="17856050" y="5115150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3"/>
          <p:cNvCxnSpPr/>
          <p:nvPr/>
        </p:nvCxnSpPr>
        <p:spPr>
          <a:xfrm flipH="1" rot="5400000">
            <a:off x="17204900" y="5746875"/>
            <a:ext cx="7800" cy="1310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3"/>
          <p:cNvCxnSpPr/>
          <p:nvPr/>
        </p:nvCxnSpPr>
        <p:spPr>
          <a:xfrm flipH="1" rot="10800000">
            <a:off x="18066663" y="5049900"/>
            <a:ext cx="10200" cy="1578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3"/>
          <p:cNvCxnSpPr/>
          <p:nvPr/>
        </p:nvCxnSpPr>
        <p:spPr>
          <a:xfrm flipH="1" rot="5400000">
            <a:off x="17204150" y="5732242"/>
            <a:ext cx="9300" cy="1736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3208207" y="946745"/>
            <a:ext cx="118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Problema y solución</a:t>
            </a:r>
            <a:endParaRPr sz="6000"/>
          </a:p>
        </p:txBody>
      </p:sp>
      <p:sp>
        <p:nvSpPr>
          <p:cNvPr id="122" name="Google Shape;122;p4"/>
          <p:cNvSpPr txBox="1"/>
          <p:nvPr/>
        </p:nvSpPr>
        <p:spPr>
          <a:xfrm>
            <a:off x="457199" y="2315614"/>
            <a:ext cx="8387114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1437" lvl="0" marL="533781" marR="90101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1437" lvl="0" marL="533781" marR="90101" rtl="0" algn="just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1437" lvl="0" marL="533781" marR="90102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751822" y="7805802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2" y="0"/>
                </a:lnTo>
                <a:lnTo>
                  <a:pt x="9935032" y="9935031"/>
                </a:lnTo>
                <a:lnTo>
                  <a:pt x="0" y="9935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>
            <a:off x="15692018" y="-2134547"/>
            <a:ext cx="3927246" cy="3927246"/>
          </a:xfrm>
          <a:custGeom>
            <a:rect b="b" l="l" r="r" t="t"/>
            <a:pathLst>
              <a:path extrusionOk="0" h="3927246" w="3927246">
                <a:moveTo>
                  <a:pt x="0" y="0"/>
                </a:moveTo>
                <a:lnTo>
                  <a:pt x="3927246" y="0"/>
                </a:lnTo>
                <a:lnTo>
                  <a:pt x="3927246" y="3927246"/>
                </a:lnTo>
                <a:lnTo>
                  <a:pt x="0" y="39272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4"/>
          <p:cNvSpPr/>
          <p:nvPr/>
        </p:nvSpPr>
        <p:spPr>
          <a:xfrm>
            <a:off x="-683289" y="-632000"/>
            <a:ext cx="1578748" cy="1578748"/>
          </a:xfrm>
          <a:custGeom>
            <a:rect b="b" l="l" r="r" t="t"/>
            <a:pathLst>
              <a:path extrusionOk="0" h="1578748" w="1578748">
                <a:moveTo>
                  <a:pt x="0" y="0"/>
                </a:moveTo>
                <a:lnTo>
                  <a:pt x="1578748" y="0"/>
                </a:lnTo>
                <a:lnTo>
                  <a:pt x="1578748" y="1578748"/>
                </a:lnTo>
                <a:lnTo>
                  <a:pt x="0" y="157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8138376" y="6959948"/>
            <a:ext cx="3161922" cy="3230712"/>
          </a:xfrm>
          <a:custGeom>
            <a:rect b="b" l="l" r="r" t="t"/>
            <a:pathLst>
              <a:path extrusionOk="0" h="2324253" w="2714096">
                <a:moveTo>
                  <a:pt x="0" y="0"/>
                </a:moveTo>
                <a:lnTo>
                  <a:pt x="2714096" y="0"/>
                </a:lnTo>
                <a:lnTo>
                  <a:pt x="2714096" y="2324253"/>
                </a:lnTo>
                <a:lnTo>
                  <a:pt x="0" y="2324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643700" y="2412025"/>
            <a:ext cx="9658800" cy="3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1437" lvl="0" marL="533781" marR="90101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Falta de Visibilidad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Altos costos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Competencia digital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Dificultad para conectar con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 objetivo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Carencia de herramientas de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gestión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90101" rtl="0" algn="just">
              <a:lnSpc>
                <a:spcPct val="116937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Limitaciones para promocionar y administrar sus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21437" lvl="0" marL="533781" marR="90101" rtl="0" algn="l">
              <a:lnSpc>
                <a:spcPct val="116937"/>
              </a:lnSpc>
              <a:spcBef>
                <a:spcPts val="81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0900" y="2005497"/>
            <a:ext cx="1358625" cy="1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2000" y="3799773"/>
            <a:ext cx="2076425" cy="20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14000" y="3172625"/>
            <a:ext cx="1119174" cy="11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07250" y="3124688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37875" y="6233475"/>
            <a:ext cx="1215050" cy="12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496250" y="6233475"/>
            <a:ext cx="1358625" cy="13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1192900" y="1960436"/>
            <a:ext cx="7082802" cy="1468573"/>
            <a:chOff x="0" y="-38100"/>
            <a:chExt cx="2081830" cy="678701"/>
          </a:xfrm>
        </p:grpSpPr>
        <p:sp>
          <p:nvSpPr>
            <p:cNvPr id="139" name="Google Shape;139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1193738" y="7571995"/>
            <a:ext cx="7081137" cy="1468777"/>
            <a:chOff x="0" y="-38100"/>
            <a:chExt cx="2081830" cy="678701"/>
          </a:xfrm>
        </p:grpSpPr>
        <p:sp>
          <p:nvSpPr>
            <p:cNvPr id="142" name="Google Shape;142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9812150" y="1979907"/>
            <a:ext cx="7081137" cy="1468777"/>
            <a:chOff x="0" y="-38100"/>
            <a:chExt cx="2081830" cy="678701"/>
          </a:xfrm>
        </p:grpSpPr>
        <p:sp>
          <p:nvSpPr>
            <p:cNvPr id="145" name="Google Shape;145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5"/>
          <p:cNvGrpSpPr/>
          <p:nvPr/>
        </p:nvGrpSpPr>
        <p:grpSpPr>
          <a:xfrm>
            <a:off x="9812150" y="7565270"/>
            <a:ext cx="7081137" cy="1468777"/>
            <a:chOff x="0" y="-38100"/>
            <a:chExt cx="2081830" cy="678701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2081830" cy="640601"/>
            </a:xfrm>
            <a:custGeom>
              <a:rect b="b" l="l" r="r" t="t"/>
              <a:pathLst>
                <a:path extrusionOk="0" h="640601" w="2081830">
                  <a:moveTo>
                    <a:pt x="58766" y="0"/>
                  </a:moveTo>
                  <a:lnTo>
                    <a:pt x="2023063" y="0"/>
                  </a:lnTo>
                  <a:cubicBezTo>
                    <a:pt x="2055519" y="0"/>
                    <a:pt x="2081830" y="26311"/>
                    <a:pt x="2081830" y="58766"/>
                  </a:cubicBezTo>
                  <a:lnTo>
                    <a:pt x="2081830" y="581835"/>
                  </a:lnTo>
                  <a:cubicBezTo>
                    <a:pt x="2081830" y="614291"/>
                    <a:pt x="2055519" y="640601"/>
                    <a:pt x="2023063" y="640601"/>
                  </a:cubicBezTo>
                  <a:lnTo>
                    <a:pt x="58766" y="640601"/>
                  </a:lnTo>
                  <a:cubicBezTo>
                    <a:pt x="43181" y="640601"/>
                    <a:pt x="28233" y="634410"/>
                    <a:pt x="17212" y="623389"/>
                  </a:cubicBezTo>
                  <a:cubicBezTo>
                    <a:pt x="6191" y="612368"/>
                    <a:pt x="0" y="597421"/>
                    <a:pt x="0" y="581835"/>
                  </a:cubicBezTo>
                  <a:lnTo>
                    <a:pt x="0" y="58766"/>
                  </a:lnTo>
                  <a:cubicBezTo>
                    <a:pt x="0" y="26311"/>
                    <a:pt x="26311" y="0"/>
                    <a:pt x="5876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-38100"/>
              <a:ext cx="2081830" cy="678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0205619" y="2208482"/>
            <a:ext cx="87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0100281" y="7787406"/>
            <a:ext cx="8733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3336661" y="2296700"/>
            <a:ext cx="361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Registro y gestión de perfiles.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2670942" y="7791751"/>
            <a:ext cx="474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Publicación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y 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Visualización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de productos y servicios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1964108" y="2206379"/>
            <a:ext cx="360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Geolocalización</a:t>
            </a: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 y novedades cercanas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1309596" y="7785293"/>
            <a:ext cx="558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00000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Desarrollo de recomendaciones personalizadas basadas en IA.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2012675" y="4586788"/>
            <a:ext cx="14262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de </a:t>
            </a: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permita a pequeños </a:t>
            </a: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emprendedores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profesionales </a:t>
            </a:r>
            <a:r>
              <a:rPr b="1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b="0" i="0" lang="es-CL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mejorar su presencia digital y gestionar eficientemente sus negocios.</a:t>
            </a: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4000"/>
          </a:p>
        </p:txBody>
      </p:sp>
      <p:sp>
        <p:nvSpPr>
          <p:cNvPr id="157" name="Google Shape;157;p5"/>
          <p:cNvSpPr txBox="1"/>
          <p:nvPr/>
        </p:nvSpPr>
        <p:spPr>
          <a:xfrm>
            <a:off x="5765677" y="263750"/>
            <a:ext cx="675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Objetivos a lograr</a:t>
            </a:r>
            <a:endParaRPr b="1" i="0" sz="60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701875" y="2188923"/>
            <a:ext cx="6669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302175" y="7793844"/>
            <a:ext cx="7896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572" u="none" cap="none" strike="noStrike">
                <a:solidFill>
                  <a:srgbClr val="2B62E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5568647" y="459125"/>
            <a:ext cx="655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7200">
                <a:latin typeface="Quicksand"/>
                <a:ea typeface="Quicksand"/>
                <a:cs typeface="Quicksand"/>
                <a:sym typeface="Quicksand"/>
              </a:rPr>
              <a:t>Alcance</a:t>
            </a:r>
            <a:endParaRPr sz="7200"/>
          </a:p>
        </p:txBody>
      </p:sp>
      <p:sp>
        <p:nvSpPr>
          <p:cNvPr id="165" name="Google Shape;165;p13"/>
          <p:cNvSpPr txBox="1"/>
          <p:nvPr/>
        </p:nvSpPr>
        <p:spPr>
          <a:xfrm>
            <a:off x="1941263" y="2748350"/>
            <a:ext cx="399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1941263" y="8079325"/>
            <a:ext cx="399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6110741" y="-1440118"/>
            <a:ext cx="3637064" cy="3637064"/>
          </a:xfrm>
          <a:custGeom>
            <a:rect b="b" l="l" r="r" t="t"/>
            <a:pathLst>
              <a:path extrusionOk="0" h="3637064" w="3637064">
                <a:moveTo>
                  <a:pt x="0" y="0"/>
                </a:moveTo>
                <a:lnTo>
                  <a:pt x="3637063" y="0"/>
                </a:lnTo>
                <a:lnTo>
                  <a:pt x="3637063" y="3637064"/>
                </a:lnTo>
                <a:lnTo>
                  <a:pt x="0" y="3637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13"/>
          <p:cNvSpPr/>
          <p:nvPr/>
        </p:nvSpPr>
        <p:spPr>
          <a:xfrm>
            <a:off x="-3210995" y="-3453258"/>
            <a:ext cx="5827814" cy="5827814"/>
          </a:xfrm>
          <a:custGeom>
            <a:rect b="b" l="l" r="r" t="t"/>
            <a:pathLst>
              <a:path extrusionOk="0" h="5827814" w="5827814">
                <a:moveTo>
                  <a:pt x="0" y="0"/>
                </a:moveTo>
                <a:lnTo>
                  <a:pt x="5827813" y="0"/>
                </a:lnTo>
                <a:lnTo>
                  <a:pt x="5827813" y="5827814"/>
                </a:lnTo>
                <a:lnTo>
                  <a:pt x="0" y="5827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3"/>
          <p:cNvSpPr/>
          <p:nvPr/>
        </p:nvSpPr>
        <p:spPr>
          <a:xfrm>
            <a:off x="6703438" y="3520975"/>
            <a:ext cx="4281793" cy="6859243"/>
          </a:xfrm>
          <a:custGeom>
            <a:rect b="b" l="l" r="r" t="t"/>
            <a:pathLst>
              <a:path extrusionOk="0" h="2788310" w="1554190">
                <a:moveTo>
                  <a:pt x="0" y="0"/>
                </a:moveTo>
                <a:lnTo>
                  <a:pt x="1554190" y="0"/>
                </a:lnTo>
                <a:lnTo>
                  <a:pt x="1554190" y="2788309"/>
                </a:lnTo>
                <a:lnTo>
                  <a:pt x="0" y="2788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0" name="Google Shape;1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225" y="4626888"/>
            <a:ext cx="1195351" cy="10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594597" y="2612175"/>
            <a:ext cx="6119400" cy="7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 hace:</a:t>
            </a:r>
            <a:endParaRPr b="1" sz="36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Facilita la venta de productos y servicios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Personaliza la experiencia del usuario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Ofrece herramientas de gestión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1753800" y="2612175"/>
            <a:ext cx="6354600" cy="6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 no hace:</a:t>
            </a:r>
            <a:endParaRPr b="1" sz="3600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se hace cargo del stock de los productos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realiza entregas </a:t>
            </a: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físicas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Char char="➢"/>
            </a:pPr>
            <a:r>
              <a:rPr b="1" lang="es-CL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gestiona devoluciones o reembolsos</a:t>
            </a:r>
            <a:endParaRPr b="1" sz="3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8286" y="1901575"/>
            <a:ext cx="1527425" cy="1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02622" y="1902075"/>
            <a:ext cx="1526400" cy="15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16498589" y="-1904026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7"/>
          <p:cNvSpPr/>
          <p:nvPr/>
        </p:nvSpPr>
        <p:spPr>
          <a:xfrm>
            <a:off x="-810419" y="-1078878"/>
            <a:ext cx="2272029" cy="2272029"/>
          </a:xfrm>
          <a:custGeom>
            <a:rect b="b" l="l" r="r" t="t"/>
            <a:pathLst>
              <a:path extrusionOk="0" h="2272029" w="2272029">
                <a:moveTo>
                  <a:pt x="0" y="0"/>
                </a:moveTo>
                <a:lnTo>
                  <a:pt x="2272029" y="0"/>
                </a:lnTo>
                <a:lnTo>
                  <a:pt x="2272029" y="2272029"/>
                </a:lnTo>
                <a:lnTo>
                  <a:pt x="0" y="2272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7"/>
          <p:cNvSpPr txBox="1"/>
          <p:nvPr/>
        </p:nvSpPr>
        <p:spPr>
          <a:xfrm>
            <a:off x="2918377" y="6515338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3087227" y="5882423"/>
            <a:ext cx="277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Quicksand"/>
                <a:ea typeface="Quicksand"/>
                <a:cs typeface="Quicksand"/>
                <a:sym typeface="Quicksand"/>
              </a:rPr>
              <a:t>Cliente</a:t>
            </a:r>
            <a:endParaRPr sz="3600"/>
          </a:p>
        </p:txBody>
      </p:sp>
      <p:sp>
        <p:nvSpPr>
          <p:cNvPr id="183" name="Google Shape;183;p7"/>
          <p:cNvSpPr txBox="1"/>
          <p:nvPr/>
        </p:nvSpPr>
        <p:spPr>
          <a:xfrm>
            <a:off x="2585862" y="6678375"/>
            <a:ext cx="3972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Visualización</a:t>
            </a: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 de novedades cercanas, compras de productos o servicios, </a:t>
            </a:r>
            <a:endParaRPr sz="3000"/>
          </a:p>
        </p:txBody>
      </p:sp>
      <p:sp>
        <p:nvSpPr>
          <p:cNvPr id="184" name="Google Shape;184;p7"/>
          <p:cNvSpPr txBox="1"/>
          <p:nvPr/>
        </p:nvSpPr>
        <p:spPr>
          <a:xfrm>
            <a:off x="3776761" y="633723"/>
            <a:ext cx="1040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Quicksand"/>
                <a:ea typeface="Quicksand"/>
                <a:cs typeface="Quicksand"/>
                <a:sym typeface="Quicksand"/>
              </a:rPr>
              <a:t>Roles del Sistema</a:t>
            </a:r>
            <a:endParaRPr sz="6000"/>
          </a:p>
        </p:txBody>
      </p:sp>
      <p:sp>
        <p:nvSpPr>
          <p:cNvPr id="185" name="Google Shape;185;p7"/>
          <p:cNvSpPr txBox="1"/>
          <p:nvPr/>
        </p:nvSpPr>
        <p:spPr>
          <a:xfrm>
            <a:off x="5582730" y="2125251"/>
            <a:ext cx="712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300" y="2688683"/>
            <a:ext cx="2667599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100" y="2688670"/>
            <a:ext cx="2669375" cy="26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4850" y="2688669"/>
            <a:ext cx="2667601" cy="26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7591539" y="6678363"/>
            <a:ext cx="277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7461501" y="5882425"/>
            <a:ext cx="30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Quicksand"/>
                <a:ea typeface="Quicksand"/>
                <a:cs typeface="Quicksand"/>
                <a:sym typeface="Quicksand"/>
              </a:rPr>
              <a:t>Emprendedor</a:t>
            </a:r>
            <a:endParaRPr sz="3600"/>
          </a:p>
        </p:txBody>
      </p:sp>
      <p:sp>
        <p:nvSpPr>
          <p:cNvPr id="191" name="Google Shape;191;p7"/>
          <p:cNvSpPr txBox="1"/>
          <p:nvPr/>
        </p:nvSpPr>
        <p:spPr>
          <a:xfrm>
            <a:off x="7356153" y="6678375"/>
            <a:ext cx="3655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Publicar productos, gestionar productos y sus estados, </a:t>
            </a: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estadísticas</a:t>
            </a:r>
            <a:r>
              <a:rPr lang="es-CL" sz="3000">
                <a:latin typeface="Quicksand"/>
                <a:ea typeface="Quicksand"/>
                <a:cs typeface="Quicksand"/>
                <a:sym typeface="Quicksand"/>
              </a:rPr>
              <a:t> de ventas.</a:t>
            </a:r>
            <a:endParaRPr sz="3000"/>
          </a:p>
        </p:txBody>
      </p:sp>
      <p:sp>
        <p:nvSpPr>
          <p:cNvPr id="192" name="Google Shape;192;p7"/>
          <p:cNvSpPr txBox="1"/>
          <p:nvPr/>
        </p:nvSpPr>
        <p:spPr>
          <a:xfrm>
            <a:off x="12110089" y="6678363"/>
            <a:ext cx="277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1760150" y="5882425"/>
            <a:ext cx="347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latin typeface="Quicksand"/>
                <a:ea typeface="Quicksand"/>
                <a:cs typeface="Quicksand"/>
                <a:sym typeface="Quicksand"/>
              </a:rPr>
              <a:t>Independiente</a:t>
            </a:r>
            <a:endParaRPr sz="3600"/>
          </a:p>
        </p:txBody>
      </p:sp>
      <p:sp>
        <p:nvSpPr>
          <p:cNvPr id="194" name="Google Shape;194;p7"/>
          <p:cNvSpPr txBox="1"/>
          <p:nvPr/>
        </p:nvSpPr>
        <p:spPr>
          <a:xfrm>
            <a:off x="11809950" y="6730750"/>
            <a:ext cx="3686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Publicar servicios, gestionar servicios y sus estados, estadísticas de ventas.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88eb2c32e_2_0"/>
          <p:cNvSpPr/>
          <p:nvPr/>
        </p:nvSpPr>
        <p:spPr>
          <a:xfrm>
            <a:off x="14012513" y="-6201004"/>
            <a:ext cx="9935031" cy="9935031"/>
          </a:xfrm>
          <a:custGeom>
            <a:rect b="b" l="l" r="r" t="t"/>
            <a:pathLst>
              <a:path extrusionOk="0" h="9935031" w="9935031">
                <a:moveTo>
                  <a:pt x="0" y="0"/>
                </a:moveTo>
                <a:lnTo>
                  <a:pt x="9935031" y="0"/>
                </a:lnTo>
                <a:lnTo>
                  <a:pt x="9935031" y="9935032"/>
                </a:lnTo>
                <a:lnTo>
                  <a:pt x="0" y="9935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g3188eb2c32e_2_0"/>
          <p:cNvSpPr/>
          <p:nvPr/>
        </p:nvSpPr>
        <p:spPr>
          <a:xfrm>
            <a:off x="-1740396" y="6878226"/>
            <a:ext cx="5890202" cy="5890202"/>
          </a:xfrm>
          <a:custGeom>
            <a:rect b="b" l="l" r="r" t="t"/>
            <a:pathLst>
              <a:path extrusionOk="0" h="5890202" w="5890202">
                <a:moveTo>
                  <a:pt x="0" y="0"/>
                </a:moveTo>
                <a:lnTo>
                  <a:pt x="5890202" y="0"/>
                </a:lnTo>
                <a:lnTo>
                  <a:pt x="5890202" y="5890203"/>
                </a:lnTo>
                <a:lnTo>
                  <a:pt x="0" y="5890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g3188eb2c32e_2_0"/>
          <p:cNvSpPr txBox="1"/>
          <p:nvPr/>
        </p:nvSpPr>
        <p:spPr>
          <a:xfrm>
            <a:off x="1132586" y="854213"/>
            <a:ext cx="83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999">
                <a:latin typeface="Quicksand"/>
                <a:ea typeface="Quicksand"/>
                <a:cs typeface="Quicksand"/>
                <a:sym typeface="Quicksand"/>
              </a:rPr>
              <a:t>Arquitectura</a:t>
            </a:r>
            <a:endParaRPr b="1" i="0" sz="3999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2" name="Google Shape;202;g3188eb2c32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772" y="3597725"/>
            <a:ext cx="3875050" cy="23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188eb2c32e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126" y="3547774"/>
            <a:ext cx="3075325" cy="24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188eb2c32e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2539" y="2964184"/>
            <a:ext cx="3729813" cy="372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88eb2c32e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7706" y="7443446"/>
            <a:ext cx="5314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188eb2c32e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10925" y="6475575"/>
            <a:ext cx="3875050" cy="22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6"/>
          <p:cNvGrpSpPr/>
          <p:nvPr/>
        </p:nvGrpSpPr>
        <p:grpSpPr>
          <a:xfrm>
            <a:off x="15075052" y="1100675"/>
            <a:ext cx="2619248" cy="2213974"/>
            <a:chOff x="0" y="-75"/>
            <a:chExt cx="812800" cy="609675"/>
          </a:xfrm>
        </p:grpSpPr>
        <p:sp>
          <p:nvSpPr>
            <p:cNvPr id="212" name="Google Shape;212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6"/>
          <p:cNvGrpSpPr/>
          <p:nvPr/>
        </p:nvGrpSpPr>
        <p:grpSpPr>
          <a:xfrm>
            <a:off x="7723433" y="1100675"/>
            <a:ext cx="2619248" cy="2213974"/>
            <a:chOff x="0" y="-75"/>
            <a:chExt cx="812800" cy="609675"/>
          </a:xfrm>
        </p:grpSpPr>
        <p:sp>
          <p:nvSpPr>
            <p:cNvPr id="215" name="Google Shape;215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3947368" y="1100675"/>
            <a:ext cx="2619248" cy="2213974"/>
            <a:chOff x="0" y="-75"/>
            <a:chExt cx="812800" cy="609675"/>
          </a:xfrm>
        </p:grpSpPr>
        <p:sp>
          <p:nvSpPr>
            <p:cNvPr id="218" name="Google Shape;218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6"/>
          <p:cNvSpPr txBox="1"/>
          <p:nvPr/>
        </p:nvSpPr>
        <p:spPr>
          <a:xfrm>
            <a:off x="2427525" y="9462149"/>
            <a:ext cx="3269700" cy="21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972100" y="65000"/>
            <a:ext cx="1184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Flujo de uso del sistema</a:t>
            </a:r>
            <a:endParaRPr sz="6000"/>
          </a:p>
        </p:txBody>
      </p:sp>
      <p:sp>
        <p:nvSpPr>
          <p:cNvPr id="222" name="Google Shape;222;p6"/>
          <p:cNvSpPr/>
          <p:nvPr/>
        </p:nvSpPr>
        <p:spPr>
          <a:xfrm>
            <a:off x="15715900" y="-4649648"/>
            <a:ext cx="5495543" cy="5495543"/>
          </a:xfrm>
          <a:custGeom>
            <a:rect b="b" l="l" r="r" t="t"/>
            <a:pathLst>
              <a:path extrusionOk="0" h="5495543" w="5495543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6"/>
          <p:cNvSpPr/>
          <p:nvPr/>
        </p:nvSpPr>
        <p:spPr>
          <a:xfrm>
            <a:off x="-4789081" y="-2236300"/>
            <a:ext cx="5495543" cy="5495543"/>
          </a:xfrm>
          <a:custGeom>
            <a:rect b="b" l="l" r="r" t="t"/>
            <a:pathLst>
              <a:path extrusionOk="0" h="5495543" w="5495543">
                <a:moveTo>
                  <a:pt x="0" y="0"/>
                </a:moveTo>
                <a:lnTo>
                  <a:pt x="5495544" y="0"/>
                </a:lnTo>
                <a:lnTo>
                  <a:pt x="5495544" y="5495543"/>
                </a:lnTo>
                <a:lnTo>
                  <a:pt x="0" y="549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24" name="Google Shape;22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14" y="1323800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25" name="Google Shape;225;p6"/>
          <p:cNvGrpSpPr/>
          <p:nvPr/>
        </p:nvGrpSpPr>
        <p:grpSpPr>
          <a:xfrm>
            <a:off x="14930350" y="4154738"/>
            <a:ext cx="2619248" cy="2213974"/>
            <a:chOff x="0" y="-75"/>
            <a:chExt cx="812800" cy="609675"/>
          </a:xfrm>
        </p:grpSpPr>
        <p:sp>
          <p:nvSpPr>
            <p:cNvPr id="226" name="Google Shape;226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7697770" y="4154738"/>
            <a:ext cx="2619248" cy="2213974"/>
            <a:chOff x="0" y="-75"/>
            <a:chExt cx="812800" cy="609675"/>
          </a:xfrm>
        </p:grpSpPr>
        <p:sp>
          <p:nvSpPr>
            <p:cNvPr id="229" name="Google Shape;229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3947367" y="4205500"/>
            <a:ext cx="2619248" cy="2213974"/>
            <a:chOff x="0" y="-75"/>
            <a:chExt cx="812800" cy="609675"/>
          </a:xfrm>
        </p:grpSpPr>
        <p:sp>
          <p:nvSpPr>
            <p:cNvPr id="232" name="Google Shape;232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4" name="Google Shape;2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13" y="4418563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35" name="Google Shape;235;p6"/>
          <p:cNvGrpSpPr/>
          <p:nvPr/>
        </p:nvGrpSpPr>
        <p:grpSpPr>
          <a:xfrm>
            <a:off x="15051663" y="7411851"/>
            <a:ext cx="2619248" cy="2213974"/>
            <a:chOff x="0" y="-75"/>
            <a:chExt cx="812800" cy="609675"/>
          </a:xfrm>
        </p:grpSpPr>
        <p:sp>
          <p:nvSpPr>
            <p:cNvPr id="236" name="Google Shape;236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7819082" y="7411851"/>
            <a:ext cx="2619248" cy="2213974"/>
            <a:chOff x="0" y="-75"/>
            <a:chExt cx="812800" cy="609675"/>
          </a:xfrm>
        </p:grpSpPr>
        <p:sp>
          <p:nvSpPr>
            <p:cNvPr id="239" name="Google Shape;239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3923979" y="7411851"/>
            <a:ext cx="2619248" cy="2213974"/>
            <a:chOff x="0" y="-75"/>
            <a:chExt cx="812800" cy="609675"/>
          </a:xfrm>
        </p:grpSpPr>
        <p:sp>
          <p:nvSpPr>
            <p:cNvPr id="242" name="Google Shape;242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" name="Google Shape;2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25" y="7736476"/>
            <a:ext cx="1402305" cy="15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5" name="Google Shape;245;p6"/>
          <p:cNvSpPr txBox="1"/>
          <p:nvPr/>
        </p:nvSpPr>
        <p:spPr>
          <a:xfrm>
            <a:off x="1253211" y="2267400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Cliente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972105" y="4956063"/>
            <a:ext cx="2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Emprendedor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972099" y="8526112"/>
            <a:ext cx="3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Quicksand SemiBold"/>
                <a:ea typeface="Quicksand SemiBold"/>
                <a:cs typeface="Quicksand SemiBold"/>
                <a:sym typeface="Quicksand SemiBold"/>
              </a:rPr>
              <a:t>Independiente</a:t>
            </a:r>
            <a:endParaRPr/>
          </a:p>
        </p:txBody>
      </p:sp>
      <p:grpSp>
        <p:nvGrpSpPr>
          <p:cNvPr id="248" name="Google Shape;248;p6"/>
          <p:cNvGrpSpPr/>
          <p:nvPr/>
        </p:nvGrpSpPr>
        <p:grpSpPr>
          <a:xfrm>
            <a:off x="11448658" y="1100675"/>
            <a:ext cx="2619248" cy="2213974"/>
            <a:chOff x="0" y="-75"/>
            <a:chExt cx="812800" cy="609675"/>
          </a:xfrm>
        </p:grpSpPr>
        <p:sp>
          <p:nvSpPr>
            <p:cNvPr id="249" name="Google Shape;249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1" name="Google Shape;25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5209" y="1384025"/>
            <a:ext cx="1403469" cy="1565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52" name="Google Shape;252;p6"/>
          <p:cNvGrpSpPr/>
          <p:nvPr/>
        </p:nvGrpSpPr>
        <p:grpSpPr>
          <a:xfrm>
            <a:off x="11303957" y="4154738"/>
            <a:ext cx="2619248" cy="2213974"/>
            <a:chOff x="0" y="-75"/>
            <a:chExt cx="812800" cy="609675"/>
          </a:xfrm>
        </p:grpSpPr>
        <p:sp>
          <p:nvSpPr>
            <p:cNvPr id="253" name="Google Shape;253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6"/>
          <p:cNvGrpSpPr/>
          <p:nvPr/>
        </p:nvGrpSpPr>
        <p:grpSpPr>
          <a:xfrm>
            <a:off x="11425270" y="7411851"/>
            <a:ext cx="2619248" cy="2213974"/>
            <a:chOff x="0" y="-75"/>
            <a:chExt cx="812800" cy="609675"/>
          </a:xfrm>
        </p:grpSpPr>
        <p:sp>
          <p:nvSpPr>
            <p:cNvPr id="256" name="Google Shape;256;p6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183968" y="0"/>
                  </a:moveTo>
                  <a:lnTo>
                    <a:pt x="628832" y="0"/>
                  </a:lnTo>
                  <a:cubicBezTo>
                    <a:pt x="677623" y="0"/>
                    <a:pt x="724416" y="19382"/>
                    <a:pt x="758917" y="53883"/>
                  </a:cubicBezTo>
                  <a:cubicBezTo>
                    <a:pt x="793418" y="88384"/>
                    <a:pt x="812800" y="135177"/>
                    <a:pt x="812800" y="183968"/>
                  </a:cubicBezTo>
                  <a:lnTo>
                    <a:pt x="812800" y="425632"/>
                  </a:lnTo>
                  <a:cubicBezTo>
                    <a:pt x="812800" y="474423"/>
                    <a:pt x="793418" y="521216"/>
                    <a:pt x="758917" y="555717"/>
                  </a:cubicBezTo>
                  <a:cubicBezTo>
                    <a:pt x="724416" y="590218"/>
                    <a:pt x="677623" y="609600"/>
                    <a:pt x="628832" y="609600"/>
                  </a:cubicBezTo>
                  <a:lnTo>
                    <a:pt x="183968" y="609600"/>
                  </a:lnTo>
                  <a:cubicBezTo>
                    <a:pt x="135177" y="609600"/>
                    <a:pt x="88384" y="590218"/>
                    <a:pt x="53883" y="555717"/>
                  </a:cubicBezTo>
                  <a:cubicBezTo>
                    <a:pt x="19382" y="521216"/>
                    <a:pt x="0" y="474423"/>
                    <a:pt x="0" y="425632"/>
                  </a:cubicBezTo>
                  <a:lnTo>
                    <a:pt x="0" y="183968"/>
                  </a:lnTo>
                  <a:cubicBezTo>
                    <a:pt x="0" y="135177"/>
                    <a:pt x="19382" y="88384"/>
                    <a:pt x="53883" y="53883"/>
                  </a:cubicBezTo>
                  <a:cubicBezTo>
                    <a:pt x="88384" y="19382"/>
                    <a:pt x="135177" y="0"/>
                    <a:pt x="18396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0">
              <a:solidFill>
                <a:srgbClr val="D1E9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3" y="-75"/>
              <a:ext cx="812700" cy="609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8" name="Google Shape;25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8940" y="4391663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0048" y="7736475"/>
            <a:ext cx="1404000" cy="157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1050" y="1424650"/>
            <a:ext cx="1404000" cy="15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8238" y="4553012"/>
            <a:ext cx="1404000" cy="157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188" y="7735850"/>
            <a:ext cx="1404000" cy="1570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4072450" y="342690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7798863" y="334530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Novedades cercanas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11630363" y="3345638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compras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15233338" y="3308163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pago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715900" y="1425950"/>
            <a:ext cx="1404000" cy="1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"/>
          <p:cNvSpPr txBox="1"/>
          <p:nvPr/>
        </p:nvSpPr>
        <p:spPr>
          <a:xfrm>
            <a:off x="4072438" y="65824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7834350" y="6582475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11452400" y="656527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14973913" y="6497813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Productos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4072450" y="97380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sistema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7912338" y="9677550"/>
            <a:ext cx="261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</a:t>
            </a: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estadísticas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1573713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15233338" y="9677550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servicios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1813" y="4476590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39525" y="7699265"/>
            <a:ext cx="1404000" cy="1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70087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8962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70074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36674" y="2033385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35549" y="508682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36662" y="8346698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96549" y="2033373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295424" y="5086810"/>
            <a:ext cx="349870" cy="3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96536" y="8346685"/>
            <a:ext cx="349870" cy="34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