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10287000" cx="18288000"/>
  <p:notesSz cx="6858000" cy="9144000"/>
  <p:embeddedFontLst>
    <p:embeddedFont>
      <p:font typeface="Quicksand"/>
      <p:regular r:id="rId21"/>
      <p:bold r:id="rId22"/>
    </p:embeddedFont>
    <p:embeddedFont>
      <p:font typeface="Quicksand SemiBo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gg0T+ZAfYRlRw4OP8TfF1d3Cle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1B9BD4-E0ED-436E-9707-B0DD81201761}">
  <a:tblStyle styleId="{B41B9BD4-E0ED-436E-9707-B0DD8120176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Quicksand-bold.fntdata"/><Relationship Id="rId21" Type="http://schemas.openxmlformats.org/officeDocument/2006/relationships/font" Target="fonts/Quicksand-regular.fntdata"/><Relationship Id="rId24" Type="http://schemas.openxmlformats.org/officeDocument/2006/relationships/font" Target="fonts/QuicksandSemiBold-bold.fntdata"/><Relationship Id="rId23" Type="http://schemas.openxmlformats.org/officeDocument/2006/relationships/font" Target="fonts/Quicksand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8e880eb2e_0_2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18e880eb2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88984976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8898497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88984976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18898497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88eb2c32e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88eb2c32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rCU2b7kKkT3nwHF14WN9DvtCvsU3QddH/view" TargetMode="External"/><Relationship Id="rId4" Type="http://schemas.openxmlformats.org/officeDocument/2006/relationships/image" Target="../media/image2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8etJkXtacQltrb-5GCVrp0E4TSWuSDG2/view" TargetMode="External"/><Relationship Id="rId4" Type="http://schemas.openxmlformats.org/officeDocument/2006/relationships/image" Target="../media/image2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ZhFftwgGePp45QHn3s2sUT1LgoOoowKn/view" TargetMode="External"/><Relationship Id="rId4" Type="http://schemas.openxmlformats.org/officeDocument/2006/relationships/image" Target="../media/image2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8.png"/><Relationship Id="rId7" Type="http://schemas.openxmlformats.org/officeDocument/2006/relationships/image" Target="../media/image6.png"/><Relationship Id="rId8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11" Type="http://schemas.openxmlformats.org/officeDocument/2006/relationships/image" Target="../media/image10.png"/><Relationship Id="rId10" Type="http://schemas.openxmlformats.org/officeDocument/2006/relationships/image" Target="../media/image17.png"/><Relationship Id="rId9" Type="http://schemas.openxmlformats.org/officeDocument/2006/relationships/image" Target="../media/image20.png"/><Relationship Id="rId5" Type="http://schemas.openxmlformats.org/officeDocument/2006/relationships/image" Target="../media/image13.png"/><Relationship Id="rId6" Type="http://schemas.openxmlformats.org/officeDocument/2006/relationships/image" Target="../media/image29.png"/><Relationship Id="rId7" Type="http://schemas.openxmlformats.org/officeDocument/2006/relationships/image" Target="../media/image12.png"/><Relationship Id="rId8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3158102" y="-4494797"/>
            <a:ext cx="9935031" cy="9935031"/>
          </a:xfrm>
          <a:custGeom>
            <a:rect b="b" l="l" r="r" t="t"/>
            <a:pathLst>
              <a:path extrusionOk="0" h="9935031" w="9935031">
                <a:moveTo>
                  <a:pt x="0" y="0"/>
                </a:moveTo>
                <a:lnTo>
                  <a:pt x="9935032" y="0"/>
                </a:lnTo>
                <a:lnTo>
                  <a:pt x="9935032" y="9935031"/>
                </a:lnTo>
                <a:lnTo>
                  <a:pt x="0" y="9935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12996120" y="6996036"/>
            <a:ext cx="9935031" cy="9935031"/>
          </a:xfrm>
          <a:custGeom>
            <a:rect b="b" l="l" r="r" t="t"/>
            <a:pathLst>
              <a:path extrusionOk="0" h="9935031" w="9935031">
                <a:moveTo>
                  <a:pt x="0" y="0"/>
                </a:moveTo>
                <a:lnTo>
                  <a:pt x="9935031" y="0"/>
                </a:lnTo>
                <a:lnTo>
                  <a:pt x="9935031" y="9935031"/>
                </a:lnTo>
                <a:lnTo>
                  <a:pt x="0" y="9935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 txBox="1"/>
          <p:nvPr/>
        </p:nvSpPr>
        <p:spPr>
          <a:xfrm>
            <a:off x="9144000" y="6359849"/>
            <a:ext cx="6816808" cy="21800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Integrantes:</a:t>
            </a:r>
            <a:endParaRPr/>
          </a:p>
          <a:p>
            <a:pPr indent="0" lvl="0" marL="0" marR="0" rtl="0" algn="l">
              <a:lnSpc>
                <a:spcPct val="113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Benjamin Caceres</a:t>
            </a:r>
            <a:endParaRPr/>
          </a:p>
          <a:p>
            <a:pPr indent="0" lvl="0" marL="0" marR="0" rtl="0" algn="l">
              <a:lnSpc>
                <a:spcPct val="113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Cristobal Silva</a:t>
            </a:r>
            <a:endParaRPr/>
          </a:p>
          <a:p>
            <a:pPr indent="0" lvl="0" marL="0" marR="0" rtl="0" algn="l">
              <a:lnSpc>
                <a:spcPct val="113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Ricardo Barrera</a:t>
            </a: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3988" y="138400"/>
            <a:ext cx="7099074" cy="57432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1853025" y="2537674"/>
            <a:ext cx="6407490" cy="7749336"/>
          </a:xfrm>
          <a:custGeom>
            <a:rect b="b" l="l" r="r" t="t"/>
            <a:pathLst>
              <a:path extrusionOk="0" h="2287627" w="1783574">
                <a:moveTo>
                  <a:pt x="0" y="0"/>
                </a:moveTo>
                <a:lnTo>
                  <a:pt x="1783573" y="0"/>
                </a:lnTo>
                <a:lnTo>
                  <a:pt x="1783573" y="2287627"/>
                </a:lnTo>
                <a:lnTo>
                  <a:pt x="0" y="22876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g318e880eb2e_0_239" title="Vídeo client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300" y="1519799"/>
            <a:ext cx="12884349" cy="72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g3188984976f_0_1" title="Vídeo emprendedo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450" y="186690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g3188984976f_0_10" title="Vídeo independient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8225" y="158780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 txBox="1"/>
          <p:nvPr/>
        </p:nvSpPr>
        <p:spPr>
          <a:xfrm>
            <a:off x="1597422" y="952500"/>
            <a:ext cx="1509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999">
                <a:latin typeface="Quicksand"/>
                <a:ea typeface="Quicksand"/>
                <a:cs typeface="Quicksand"/>
                <a:sym typeface="Quicksand"/>
              </a:rPr>
              <a:t>Conclusiones</a:t>
            </a:r>
            <a:r>
              <a:rPr b="1" i="0" lang="es-CL" sz="3999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finales</a:t>
            </a:r>
            <a:endParaRPr/>
          </a:p>
        </p:txBody>
      </p:sp>
      <p:sp>
        <p:nvSpPr>
          <p:cNvPr id="310" name="Google Shape;310;p14"/>
          <p:cNvSpPr txBox="1"/>
          <p:nvPr/>
        </p:nvSpPr>
        <p:spPr>
          <a:xfrm>
            <a:off x="1597422" y="1773771"/>
            <a:ext cx="7359600" cy="5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700">
                <a:solidFill>
                  <a:schemeClr val="dk1"/>
                </a:solidFill>
              </a:rPr>
              <a:t>ServiTrade es una plataforma innovadora que conecta microemprendedores, profesionales independientes y clientes, resolviendo problemas clave como la falta de visibilidad digital, herramientas de gestión y acceso a tecnologías avanzadas en Chile. A través de funcionalidades como publicación y gestión de productos y servicios, geolocalización, chat integrado, recomendaciones personalizadas basadas en inteligencia artificial y una sección de e-learning, ServiTrade impulsa el comercio local y fomenta la digitalización de pequeños negocios.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700">
                <a:solidFill>
                  <a:schemeClr val="dk1"/>
                </a:solidFill>
              </a:rPr>
              <a:t>El desarrollo del proyecto permitió aplicar y fortalecer habilidades técnicas, como el desarrollo de aplicaciones móviles con React Native, integración de herramientas avanzadas como Firebase y WebPay, y diseño de experiencias centradas en el usuario. Además, resaltó el impacto social que puede tener la tecnología, promoviendo la inclusión digital y empoderando a emprendedores y profesionales para mejorar su alcance y competitividad en el mercado.</a:t>
            </a:r>
            <a:endParaRPr sz="1700">
              <a:solidFill>
                <a:schemeClr val="dk1"/>
              </a:solidFill>
            </a:endParaRPr>
          </a:p>
          <a:p>
            <a:pPr indent="0" lvl="1" marL="0" marR="0" rtl="0" algn="l">
              <a:lnSpc>
                <a:spcPct val="14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1" name="Google Shape;311;p14"/>
          <p:cNvSpPr txBox="1"/>
          <p:nvPr/>
        </p:nvSpPr>
        <p:spPr>
          <a:xfrm>
            <a:off x="9742257" y="2006871"/>
            <a:ext cx="6826500" cy="24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</a:rPr>
              <a:t>ServiTrade no solo es una herramienta tecnológica, sino una solución que reduce brechas digitales y económicas, promoviendo igualdad de oportunidades y contribuyendo al desarrollo social y económico del país. Es un ejemplo de cómo la tecnología puede transformar realidades y ofrecer nuevas oportunidades en sectores vulnerables o desatendidos.</a:t>
            </a:r>
            <a:endParaRPr sz="2000"/>
          </a:p>
        </p:txBody>
      </p:sp>
      <p:sp>
        <p:nvSpPr>
          <p:cNvPr id="312" name="Google Shape;312;p14"/>
          <p:cNvSpPr/>
          <p:nvPr/>
        </p:nvSpPr>
        <p:spPr>
          <a:xfrm>
            <a:off x="1210474" y="6350394"/>
            <a:ext cx="8668132" cy="8668132"/>
          </a:xfrm>
          <a:custGeom>
            <a:rect b="b" l="l" r="r" t="t"/>
            <a:pathLst>
              <a:path extrusionOk="0" h="8668132" w="8668132">
                <a:moveTo>
                  <a:pt x="0" y="0"/>
                </a:moveTo>
                <a:lnTo>
                  <a:pt x="8668133" y="0"/>
                </a:lnTo>
                <a:lnTo>
                  <a:pt x="8668133" y="8668132"/>
                </a:lnTo>
                <a:lnTo>
                  <a:pt x="0" y="8668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3" name="Google Shape;313;p14"/>
          <p:cNvSpPr/>
          <p:nvPr/>
        </p:nvSpPr>
        <p:spPr>
          <a:xfrm>
            <a:off x="9742259" y="8043205"/>
            <a:ext cx="5166909" cy="5166909"/>
          </a:xfrm>
          <a:custGeom>
            <a:rect b="b" l="l" r="r" t="t"/>
            <a:pathLst>
              <a:path extrusionOk="0" h="5166909" w="5166909">
                <a:moveTo>
                  <a:pt x="0" y="0"/>
                </a:moveTo>
                <a:lnTo>
                  <a:pt x="5166909" y="0"/>
                </a:lnTo>
                <a:lnTo>
                  <a:pt x="5166909" y="5166909"/>
                </a:lnTo>
                <a:lnTo>
                  <a:pt x="0" y="51669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4" name="Google Shape;314;p14"/>
          <p:cNvSpPr/>
          <p:nvPr/>
        </p:nvSpPr>
        <p:spPr>
          <a:xfrm>
            <a:off x="7482733" y="6177002"/>
            <a:ext cx="3322685" cy="5961094"/>
          </a:xfrm>
          <a:custGeom>
            <a:rect b="b" l="l" r="r" t="t"/>
            <a:pathLst>
              <a:path extrusionOk="0" h="5961094" w="3322685">
                <a:moveTo>
                  <a:pt x="0" y="0"/>
                </a:moveTo>
                <a:lnTo>
                  <a:pt x="3322685" y="0"/>
                </a:lnTo>
                <a:lnTo>
                  <a:pt x="3322685" y="5961094"/>
                </a:lnTo>
                <a:lnTo>
                  <a:pt x="0" y="59610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"/>
          <p:cNvSpPr txBox="1"/>
          <p:nvPr/>
        </p:nvSpPr>
        <p:spPr>
          <a:xfrm>
            <a:off x="6443988" y="4006941"/>
            <a:ext cx="5400000" cy="22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999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¡Gracias por su atencion!</a:t>
            </a:r>
            <a:endParaRPr/>
          </a:p>
        </p:txBody>
      </p:sp>
      <p:sp>
        <p:nvSpPr>
          <p:cNvPr id="320" name="Google Shape;320;p15"/>
          <p:cNvSpPr/>
          <p:nvPr/>
        </p:nvSpPr>
        <p:spPr>
          <a:xfrm>
            <a:off x="10376133" y="7673678"/>
            <a:ext cx="8668132" cy="8668132"/>
          </a:xfrm>
          <a:custGeom>
            <a:rect b="b" l="l" r="r" t="t"/>
            <a:pathLst>
              <a:path extrusionOk="0" h="8668132" w="8668132">
                <a:moveTo>
                  <a:pt x="0" y="0"/>
                </a:moveTo>
                <a:lnTo>
                  <a:pt x="8668133" y="0"/>
                </a:lnTo>
                <a:lnTo>
                  <a:pt x="8668133" y="8668132"/>
                </a:lnTo>
                <a:lnTo>
                  <a:pt x="0" y="8668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1" name="Google Shape;321;p15"/>
          <p:cNvSpPr/>
          <p:nvPr/>
        </p:nvSpPr>
        <p:spPr>
          <a:xfrm>
            <a:off x="-3542097" y="-2753305"/>
            <a:ext cx="8668132" cy="8668132"/>
          </a:xfrm>
          <a:custGeom>
            <a:rect b="b" l="l" r="r" t="t"/>
            <a:pathLst>
              <a:path extrusionOk="0" h="8668132" w="8668132">
                <a:moveTo>
                  <a:pt x="0" y="0"/>
                </a:moveTo>
                <a:lnTo>
                  <a:pt x="8668133" y="0"/>
                </a:lnTo>
                <a:lnTo>
                  <a:pt x="8668133" y="8668132"/>
                </a:lnTo>
                <a:lnTo>
                  <a:pt x="0" y="8668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2" name="Google Shape;322;p15"/>
          <p:cNvSpPr/>
          <p:nvPr/>
        </p:nvSpPr>
        <p:spPr>
          <a:xfrm rot="682449">
            <a:off x="-350043" y="2990608"/>
            <a:ext cx="5456996" cy="8563123"/>
          </a:xfrm>
          <a:custGeom>
            <a:rect b="b" l="l" r="r" t="t"/>
            <a:pathLst>
              <a:path extrusionOk="0" h="8563123" w="5456996">
                <a:moveTo>
                  <a:pt x="0" y="0"/>
                </a:moveTo>
                <a:lnTo>
                  <a:pt x="5456997" y="0"/>
                </a:lnTo>
                <a:lnTo>
                  <a:pt x="5456997" y="8563124"/>
                </a:lnTo>
                <a:lnTo>
                  <a:pt x="0" y="85631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3" name="Google Shape;323;p15"/>
          <p:cNvSpPr/>
          <p:nvPr/>
        </p:nvSpPr>
        <p:spPr>
          <a:xfrm rot="-461931">
            <a:off x="13411608" y="2870751"/>
            <a:ext cx="5524680" cy="7966588"/>
          </a:xfrm>
          <a:custGeom>
            <a:rect b="b" l="l" r="r" t="t"/>
            <a:pathLst>
              <a:path extrusionOk="0" h="7966588" w="5524680">
                <a:moveTo>
                  <a:pt x="0" y="0"/>
                </a:moveTo>
                <a:lnTo>
                  <a:pt x="5524680" y="0"/>
                </a:lnTo>
                <a:lnTo>
                  <a:pt x="5524680" y="7966588"/>
                </a:lnTo>
                <a:lnTo>
                  <a:pt x="0" y="79665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p2"/>
          <p:cNvGraphicFramePr/>
          <p:nvPr/>
        </p:nvGraphicFramePr>
        <p:xfrm>
          <a:off x="1798450" y="125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{B41B9BD4-E0ED-436E-9707-B0DD81201761}</a:tableStyleId>
              </a:tblPr>
              <a:tblGrid>
                <a:gridCol w="1280050"/>
                <a:gridCol w="4884125"/>
              </a:tblGrid>
              <a:tr h="797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400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01</a:t>
                      </a:r>
                      <a:endParaRPr sz="11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99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Contexto</a:t>
                      </a:r>
                      <a:endParaRPr sz="11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016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400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02</a:t>
                      </a:r>
                      <a:endParaRPr sz="11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99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Problema y solución</a:t>
                      </a:r>
                      <a:endParaRPr sz="11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016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400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r>
                        <a:rPr b="1" lang="es-CL" sz="24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1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99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Objetivos a lograr</a:t>
                      </a:r>
                      <a:endParaRPr sz="11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016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400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r>
                        <a:rPr b="1" lang="es-CL" sz="24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11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99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Flujo de uso del sistema</a:t>
                      </a:r>
                      <a:endParaRPr sz="11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016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400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r>
                        <a:rPr b="1" lang="es-CL" sz="24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11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99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Roles del sistema</a:t>
                      </a:r>
                      <a:endParaRPr sz="11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97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400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r>
                        <a:rPr b="1" lang="es-CL" sz="24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11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99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Alcance</a:t>
                      </a:r>
                      <a:endParaRPr sz="11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66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400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r>
                        <a:rPr b="1" lang="es-CL" sz="24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11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99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Mockups</a:t>
                      </a:r>
                      <a:endParaRPr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66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400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r>
                        <a:rPr b="1" lang="es-CL" sz="24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</a:t>
                      </a:r>
                      <a:endParaRPr sz="11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99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Mejoras Futuras</a:t>
                      </a:r>
                      <a:endParaRPr sz="11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66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4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09</a:t>
                      </a:r>
                      <a:endParaRPr sz="11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99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Conclusión</a:t>
                      </a:r>
                      <a:endParaRPr sz="11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94;p2"/>
          <p:cNvSpPr txBox="1"/>
          <p:nvPr/>
        </p:nvSpPr>
        <p:spPr>
          <a:xfrm>
            <a:off x="2049233" y="503331"/>
            <a:ext cx="616417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3999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Contenidos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10140950" y="-2623694"/>
            <a:ext cx="9935031" cy="9935031"/>
          </a:xfrm>
          <a:custGeom>
            <a:rect b="b" l="l" r="r" t="t"/>
            <a:pathLst>
              <a:path extrusionOk="0" h="9935031" w="9935031">
                <a:moveTo>
                  <a:pt x="0" y="0"/>
                </a:moveTo>
                <a:lnTo>
                  <a:pt x="9935032" y="0"/>
                </a:lnTo>
                <a:lnTo>
                  <a:pt x="9935032" y="9935031"/>
                </a:lnTo>
                <a:lnTo>
                  <a:pt x="0" y="9935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2"/>
          <p:cNvSpPr/>
          <p:nvPr/>
        </p:nvSpPr>
        <p:spPr>
          <a:xfrm>
            <a:off x="-1191286" y="-1213808"/>
            <a:ext cx="2989736" cy="2989736"/>
          </a:xfrm>
          <a:custGeom>
            <a:rect b="b" l="l" r="r" t="t"/>
            <a:pathLst>
              <a:path extrusionOk="0" h="2989736" w="2989736">
                <a:moveTo>
                  <a:pt x="0" y="0"/>
                </a:moveTo>
                <a:lnTo>
                  <a:pt x="2989736" y="0"/>
                </a:lnTo>
                <a:lnTo>
                  <a:pt x="2989736" y="2989735"/>
                </a:lnTo>
                <a:lnTo>
                  <a:pt x="0" y="29897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2"/>
          <p:cNvSpPr/>
          <p:nvPr/>
        </p:nvSpPr>
        <p:spPr>
          <a:xfrm rot="1019507">
            <a:off x="9927923" y="1447190"/>
            <a:ext cx="6090847" cy="10927341"/>
          </a:xfrm>
          <a:custGeom>
            <a:rect b="b" l="l" r="r" t="t"/>
            <a:pathLst>
              <a:path extrusionOk="0" h="10927341" w="6090847">
                <a:moveTo>
                  <a:pt x="0" y="0"/>
                </a:moveTo>
                <a:lnTo>
                  <a:pt x="6090847" y="0"/>
                </a:lnTo>
                <a:lnTo>
                  <a:pt x="6090847" y="10927341"/>
                </a:lnTo>
                <a:lnTo>
                  <a:pt x="0" y="109273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3208132" y="1108195"/>
            <a:ext cx="11871736" cy="684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3999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Contexto</a:t>
            </a:r>
            <a:endParaRPr/>
          </a:p>
        </p:txBody>
      </p:sp>
      <p:grpSp>
        <p:nvGrpSpPr>
          <p:cNvPr id="103" name="Google Shape;103;p3"/>
          <p:cNvGrpSpPr/>
          <p:nvPr/>
        </p:nvGrpSpPr>
        <p:grpSpPr>
          <a:xfrm>
            <a:off x="457199" y="2315614"/>
            <a:ext cx="17373579" cy="1747800"/>
            <a:chOff x="0" y="-38100"/>
            <a:chExt cx="18083232" cy="2330400"/>
          </a:xfrm>
        </p:grpSpPr>
        <p:sp>
          <p:nvSpPr>
            <p:cNvPr id="104" name="Google Shape;104;p3"/>
            <p:cNvSpPr txBox="1"/>
            <p:nvPr/>
          </p:nvSpPr>
          <p:spPr>
            <a:xfrm>
              <a:off x="0" y="-38100"/>
              <a:ext cx="8729700" cy="233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6096" lvl="0" marL="77190" marR="58820" rtl="0" algn="just">
                <a:lnSpc>
                  <a:spcPct val="116937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indent="6096" lvl="0" marL="77190" marR="58820" rtl="0" algn="just">
                <a:lnSpc>
                  <a:spcPct val="116937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CL" sz="2000">
                  <a:latin typeface="Calibri"/>
                  <a:ea typeface="Calibri"/>
                  <a:cs typeface="Calibri"/>
                  <a:sym typeface="Calibri"/>
                </a:rPr>
                <a:t>En Chile, según la Encuesta de Microemprendimiento 2022, existen 1.977.426 microemprendedores, de los cuales el 78,8% trabaja de forma independiente y el 20,8% comenzó sus actividades debido a la pandemia de COVID-19.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indent="6096" lvl="0" marL="77190" marR="58820" rtl="0" algn="just">
                <a:lnSpc>
                  <a:spcPct val="1169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 txBox="1"/>
            <p:nvPr/>
          </p:nvSpPr>
          <p:spPr>
            <a:xfrm>
              <a:off x="9353532" y="-38100"/>
              <a:ext cx="8729700" cy="233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6096" lvl="0" marL="77190" marR="60210" rtl="0" algn="just">
                <a:lnSpc>
                  <a:spcPct val="1169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 emprendimiento sigue creciendo como opción para muchas personas, pero los negocios emergentes enfrentan dificultades para competir en el mercado digital. Este proyecto busca abordar esta problemática ofreciendo una plataforma accesible y sencilla con herramientas de e-commerce y marketing digital.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3"/>
          <p:cNvSpPr/>
          <p:nvPr/>
        </p:nvSpPr>
        <p:spPr>
          <a:xfrm>
            <a:off x="4176484" y="6830327"/>
            <a:ext cx="9935031" cy="9935031"/>
          </a:xfrm>
          <a:custGeom>
            <a:rect b="b" l="l" r="r" t="t"/>
            <a:pathLst>
              <a:path extrusionOk="0" h="9935031" w="9935031">
                <a:moveTo>
                  <a:pt x="0" y="0"/>
                </a:moveTo>
                <a:lnTo>
                  <a:pt x="9935032" y="0"/>
                </a:lnTo>
                <a:lnTo>
                  <a:pt x="9935032" y="9935031"/>
                </a:lnTo>
                <a:lnTo>
                  <a:pt x="0" y="9935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" name="Google Shape;107;p3"/>
          <p:cNvSpPr/>
          <p:nvPr/>
        </p:nvSpPr>
        <p:spPr>
          <a:xfrm>
            <a:off x="15645893" y="5615115"/>
            <a:ext cx="3927246" cy="3927246"/>
          </a:xfrm>
          <a:custGeom>
            <a:rect b="b" l="l" r="r" t="t"/>
            <a:pathLst>
              <a:path extrusionOk="0" h="3927246" w="3927246">
                <a:moveTo>
                  <a:pt x="0" y="0"/>
                </a:moveTo>
                <a:lnTo>
                  <a:pt x="3927246" y="0"/>
                </a:lnTo>
                <a:lnTo>
                  <a:pt x="3927246" y="3927246"/>
                </a:lnTo>
                <a:lnTo>
                  <a:pt x="0" y="39272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p3"/>
          <p:cNvSpPr/>
          <p:nvPr/>
        </p:nvSpPr>
        <p:spPr>
          <a:xfrm>
            <a:off x="3041811" y="6534150"/>
            <a:ext cx="1578748" cy="1578748"/>
          </a:xfrm>
          <a:custGeom>
            <a:rect b="b" l="l" r="r" t="t"/>
            <a:pathLst>
              <a:path extrusionOk="0" h="1578748" w="1578748">
                <a:moveTo>
                  <a:pt x="0" y="0"/>
                </a:moveTo>
                <a:lnTo>
                  <a:pt x="1578748" y="0"/>
                </a:lnTo>
                <a:lnTo>
                  <a:pt x="1578748" y="1578748"/>
                </a:lnTo>
                <a:lnTo>
                  <a:pt x="0" y="15787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p3"/>
          <p:cNvSpPr/>
          <p:nvPr/>
        </p:nvSpPr>
        <p:spPr>
          <a:xfrm>
            <a:off x="7117173" y="6104215"/>
            <a:ext cx="4053653" cy="3581955"/>
          </a:xfrm>
          <a:custGeom>
            <a:rect b="b" l="l" r="r" t="t"/>
            <a:pathLst>
              <a:path extrusionOk="0" h="3581955" w="4053653">
                <a:moveTo>
                  <a:pt x="0" y="0"/>
                </a:moveTo>
                <a:lnTo>
                  <a:pt x="4053654" y="0"/>
                </a:lnTo>
                <a:lnTo>
                  <a:pt x="4053654" y="3581956"/>
                </a:lnTo>
                <a:lnTo>
                  <a:pt x="0" y="3581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/>
        </p:nvSpPr>
        <p:spPr>
          <a:xfrm>
            <a:off x="3208132" y="1108195"/>
            <a:ext cx="11871736" cy="684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3999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Problema y solución</a:t>
            </a:r>
            <a:endParaRPr/>
          </a:p>
        </p:txBody>
      </p:sp>
      <p:grpSp>
        <p:nvGrpSpPr>
          <p:cNvPr id="115" name="Google Shape;115;p4"/>
          <p:cNvGrpSpPr/>
          <p:nvPr/>
        </p:nvGrpSpPr>
        <p:grpSpPr>
          <a:xfrm>
            <a:off x="457199" y="2315614"/>
            <a:ext cx="17373579" cy="3547801"/>
            <a:chOff x="0" y="-38100"/>
            <a:chExt cx="18083232" cy="4730400"/>
          </a:xfrm>
        </p:grpSpPr>
        <p:sp>
          <p:nvSpPr>
            <p:cNvPr id="116" name="Google Shape;116;p4"/>
            <p:cNvSpPr txBox="1"/>
            <p:nvPr/>
          </p:nvSpPr>
          <p:spPr>
            <a:xfrm>
              <a:off x="0" y="-38100"/>
              <a:ext cx="8729700" cy="37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21437" lvl="0" marL="533781" marR="90101" rtl="0" algn="l">
                <a:lnSpc>
                  <a:spcPct val="116937"/>
                </a:lnSpc>
                <a:spcBef>
                  <a:spcPts val="81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indent="-221437" lvl="0" marL="533781" marR="90101" rtl="0" algn="just">
                <a:lnSpc>
                  <a:spcPct val="116937"/>
                </a:lnSpc>
                <a:spcBef>
                  <a:spcPts val="81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CL" sz="2000">
                  <a:latin typeface="Calibri"/>
                  <a:ea typeface="Calibri"/>
                  <a:cs typeface="Calibri"/>
                  <a:sym typeface="Calibri"/>
                </a:rPr>
                <a:t>Los emprendedores y profesionales independientes en Chile enfrentan desafíos como la falta de visibilidad, altos costos, competencia digital, dificultad para conectar con su público objetivo, carencia de herramientas de gestión, y limitaciones para promocionar y administrar sus servicios, lo que dificulta establecer y hacer crecer sus negocios en un entorno competitivo.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indent="-221437" lvl="0" marL="533781" marR="90102" rtl="0" algn="l">
                <a:lnSpc>
                  <a:spcPct val="116937"/>
                </a:lnSpc>
                <a:spcBef>
                  <a:spcPts val="81"/>
                </a:spcBef>
                <a:spcAft>
                  <a:spcPts val="0"/>
                </a:spcAft>
                <a:buNone/>
              </a:pPr>
              <a:r>
                <a:rPr b="0" i="0" lang="es-CL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117" name="Google Shape;117;p4"/>
            <p:cNvSpPr txBox="1"/>
            <p:nvPr/>
          </p:nvSpPr>
          <p:spPr>
            <a:xfrm>
              <a:off x="9353532" y="-38100"/>
              <a:ext cx="8729700" cy="473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22503" lvl="0" marL="534847" marR="154627" rtl="0" algn="just">
                <a:lnSpc>
                  <a:spcPct val="116937"/>
                </a:lnSpc>
                <a:spcBef>
                  <a:spcPts val="81"/>
                </a:spcBef>
                <a:spcAft>
                  <a:spcPts val="0"/>
                </a:spcAft>
                <a:buNone/>
              </a:pPr>
              <a:r>
                <a:rPr lang="es-CL" sz="2000">
                  <a:latin typeface="Calibri"/>
                  <a:ea typeface="Calibri"/>
                  <a:cs typeface="Calibri"/>
                  <a:sym typeface="Calibri"/>
                </a:rPr>
                <a:t>La solución propuesta es una aplicación móvil para Android que integra e-commerce y marketplace, ofreciendo funcionalidades específicas para emprendedores, profesionales independientes y clientes. Los emprendedores y profesionales pueden publicar productos y servicios, acceder a estadísticas de ventas, y gestionar su oferta mediante un panel de control. Los clientes pueden explorar un catálogo de productos y servicios con búsqueda avanzada, perfiles detallados de vendedores, geolocalización, y un sistema de compra y contratación seguro. Además, incluye chat integrado, recomendaciones personalizadas mediante IA, y una sección de e-learning para mejorar las habilidades de negocio.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4"/>
          <p:cNvSpPr/>
          <p:nvPr/>
        </p:nvSpPr>
        <p:spPr>
          <a:xfrm>
            <a:off x="4176872" y="7028852"/>
            <a:ext cx="9935031" cy="9935031"/>
          </a:xfrm>
          <a:custGeom>
            <a:rect b="b" l="l" r="r" t="t"/>
            <a:pathLst>
              <a:path extrusionOk="0" h="9935031" w="9935031">
                <a:moveTo>
                  <a:pt x="0" y="0"/>
                </a:moveTo>
                <a:lnTo>
                  <a:pt x="9935032" y="0"/>
                </a:lnTo>
                <a:lnTo>
                  <a:pt x="9935032" y="9935031"/>
                </a:lnTo>
                <a:lnTo>
                  <a:pt x="0" y="9935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9" name="Google Shape;119;p4"/>
          <p:cNvSpPr/>
          <p:nvPr/>
        </p:nvSpPr>
        <p:spPr>
          <a:xfrm>
            <a:off x="15692018" y="-2134547"/>
            <a:ext cx="3927246" cy="3927246"/>
          </a:xfrm>
          <a:custGeom>
            <a:rect b="b" l="l" r="r" t="t"/>
            <a:pathLst>
              <a:path extrusionOk="0" h="3927246" w="3927246">
                <a:moveTo>
                  <a:pt x="0" y="0"/>
                </a:moveTo>
                <a:lnTo>
                  <a:pt x="3927246" y="0"/>
                </a:lnTo>
                <a:lnTo>
                  <a:pt x="3927246" y="3927246"/>
                </a:lnTo>
                <a:lnTo>
                  <a:pt x="0" y="39272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p4"/>
          <p:cNvSpPr/>
          <p:nvPr/>
        </p:nvSpPr>
        <p:spPr>
          <a:xfrm>
            <a:off x="-683289" y="-632000"/>
            <a:ext cx="1578748" cy="1578748"/>
          </a:xfrm>
          <a:custGeom>
            <a:rect b="b" l="l" r="r" t="t"/>
            <a:pathLst>
              <a:path extrusionOk="0" h="1578748" w="1578748">
                <a:moveTo>
                  <a:pt x="0" y="0"/>
                </a:moveTo>
                <a:lnTo>
                  <a:pt x="1578748" y="0"/>
                </a:lnTo>
                <a:lnTo>
                  <a:pt x="1578748" y="1578748"/>
                </a:lnTo>
                <a:lnTo>
                  <a:pt x="0" y="15787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7563038" y="6513548"/>
            <a:ext cx="3161922" cy="3230712"/>
          </a:xfrm>
          <a:custGeom>
            <a:rect b="b" l="l" r="r" t="t"/>
            <a:pathLst>
              <a:path extrusionOk="0" h="2324253" w="2714096">
                <a:moveTo>
                  <a:pt x="0" y="0"/>
                </a:moveTo>
                <a:lnTo>
                  <a:pt x="2714096" y="0"/>
                </a:lnTo>
                <a:lnTo>
                  <a:pt x="2714096" y="2324253"/>
                </a:lnTo>
                <a:lnTo>
                  <a:pt x="0" y="23242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-1785621" y="6201351"/>
            <a:ext cx="5890202" cy="5890202"/>
          </a:xfrm>
          <a:custGeom>
            <a:rect b="b" l="l" r="r" t="t"/>
            <a:pathLst>
              <a:path extrusionOk="0" h="5890202" w="5890202">
                <a:moveTo>
                  <a:pt x="0" y="0"/>
                </a:moveTo>
                <a:lnTo>
                  <a:pt x="5890202" y="0"/>
                </a:lnTo>
                <a:lnTo>
                  <a:pt x="5890202" y="5890203"/>
                </a:lnTo>
                <a:lnTo>
                  <a:pt x="0" y="58902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7" name="Google Shape;127;p5"/>
          <p:cNvGrpSpPr/>
          <p:nvPr/>
        </p:nvGrpSpPr>
        <p:grpSpPr>
          <a:xfrm>
            <a:off x="1028700" y="3624407"/>
            <a:ext cx="7904447" cy="2576944"/>
            <a:chOff x="0" y="-38100"/>
            <a:chExt cx="2081830" cy="678701"/>
          </a:xfrm>
        </p:grpSpPr>
        <p:sp>
          <p:nvSpPr>
            <p:cNvPr id="128" name="Google Shape;128;p5"/>
            <p:cNvSpPr/>
            <p:nvPr/>
          </p:nvSpPr>
          <p:spPr>
            <a:xfrm>
              <a:off x="0" y="0"/>
              <a:ext cx="2081830" cy="640601"/>
            </a:xfrm>
            <a:custGeom>
              <a:rect b="b" l="l" r="r" t="t"/>
              <a:pathLst>
                <a:path extrusionOk="0" h="640601" w="2081830">
                  <a:moveTo>
                    <a:pt x="58766" y="0"/>
                  </a:moveTo>
                  <a:lnTo>
                    <a:pt x="2023063" y="0"/>
                  </a:lnTo>
                  <a:cubicBezTo>
                    <a:pt x="2055519" y="0"/>
                    <a:pt x="2081830" y="26311"/>
                    <a:pt x="2081830" y="58766"/>
                  </a:cubicBezTo>
                  <a:lnTo>
                    <a:pt x="2081830" y="581835"/>
                  </a:lnTo>
                  <a:cubicBezTo>
                    <a:pt x="2081830" y="614291"/>
                    <a:pt x="2055519" y="640601"/>
                    <a:pt x="2023063" y="640601"/>
                  </a:cubicBezTo>
                  <a:lnTo>
                    <a:pt x="58766" y="640601"/>
                  </a:lnTo>
                  <a:cubicBezTo>
                    <a:pt x="43181" y="640601"/>
                    <a:pt x="28233" y="634410"/>
                    <a:pt x="17212" y="623389"/>
                  </a:cubicBezTo>
                  <a:cubicBezTo>
                    <a:pt x="6191" y="612368"/>
                    <a:pt x="0" y="597421"/>
                    <a:pt x="0" y="581835"/>
                  </a:cubicBezTo>
                  <a:lnTo>
                    <a:pt x="0" y="58766"/>
                  </a:lnTo>
                  <a:cubicBezTo>
                    <a:pt x="0" y="26311"/>
                    <a:pt x="26311" y="0"/>
                    <a:pt x="58766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 txBox="1"/>
            <p:nvPr/>
          </p:nvSpPr>
          <p:spPr>
            <a:xfrm>
              <a:off x="0" y="-38100"/>
              <a:ext cx="2081830" cy="678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5"/>
          <p:cNvGrpSpPr/>
          <p:nvPr/>
        </p:nvGrpSpPr>
        <p:grpSpPr>
          <a:xfrm>
            <a:off x="1028700" y="6329120"/>
            <a:ext cx="7904447" cy="2576944"/>
            <a:chOff x="0" y="-38100"/>
            <a:chExt cx="2081830" cy="678701"/>
          </a:xfrm>
        </p:grpSpPr>
        <p:sp>
          <p:nvSpPr>
            <p:cNvPr id="131" name="Google Shape;131;p5"/>
            <p:cNvSpPr/>
            <p:nvPr/>
          </p:nvSpPr>
          <p:spPr>
            <a:xfrm>
              <a:off x="0" y="0"/>
              <a:ext cx="2081830" cy="640601"/>
            </a:xfrm>
            <a:custGeom>
              <a:rect b="b" l="l" r="r" t="t"/>
              <a:pathLst>
                <a:path extrusionOk="0" h="640601" w="2081830">
                  <a:moveTo>
                    <a:pt x="58766" y="0"/>
                  </a:moveTo>
                  <a:lnTo>
                    <a:pt x="2023063" y="0"/>
                  </a:lnTo>
                  <a:cubicBezTo>
                    <a:pt x="2055519" y="0"/>
                    <a:pt x="2081830" y="26311"/>
                    <a:pt x="2081830" y="58766"/>
                  </a:cubicBezTo>
                  <a:lnTo>
                    <a:pt x="2081830" y="581835"/>
                  </a:lnTo>
                  <a:cubicBezTo>
                    <a:pt x="2081830" y="614291"/>
                    <a:pt x="2055519" y="640601"/>
                    <a:pt x="2023063" y="640601"/>
                  </a:cubicBezTo>
                  <a:lnTo>
                    <a:pt x="58766" y="640601"/>
                  </a:lnTo>
                  <a:cubicBezTo>
                    <a:pt x="43181" y="640601"/>
                    <a:pt x="28233" y="634410"/>
                    <a:pt x="17212" y="623389"/>
                  </a:cubicBezTo>
                  <a:cubicBezTo>
                    <a:pt x="6191" y="612368"/>
                    <a:pt x="0" y="597421"/>
                    <a:pt x="0" y="581835"/>
                  </a:cubicBezTo>
                  <a:lnTo>
                    <a:pt x="0" y="58766"/>
                  </a:lnTo>
                  <a:cubicBezTo>
                    <a:pt x="0" y="26311"/>
                    <a:pt x="26311" y="0"/>
                    <a:pt x="58766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 txBox="1"/>
            <p:nvPr/>
          </p:nvSpPr>
          <p:spPr>
            <a:xfrm>
              <a:off x="0" y="-38100"/>
              <a:ext cx="2081830" cy="678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5"/>
          <p:cNvSpPr/>
          <p:nvPr/>
        </p:nvSpPr>
        <p:spPr>
          <a:xfrm>
            <a:off x="13655088" y="-2114554"/>
            <a:ext cx="9935031" cy="9935031"/>
          </a:xfrm>
          <a:custGeom>
            <a:rect b="b" l="l" r="r" t="t"/>
            <a:pathLst>
              <a:path extrusionOk="0" h="9935031" w="9935031">
                <a:moveTo>
                  <a:pt x="0" y="0"/>
                </a:moveTo>
                <a:lnTo>
                  <a:pt x="9935031" y="0"/>
                </a:lnTo>
                <a:lnTo>
                  <a:pt x="9935031" y="9935032"/>
                </a:lnTo>
                <a:lnTo>
                  <a:pt x="0" y="9935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4" name="Google Shape;134;p5"/>
          <p:cNvGrpSpPr/>
          <p:nvPr/>
        </p:nvGrpSpPr>
        <p:grpSpPr>
          <a:xfrm>
            <a:off x="9144000" y="3624407"/>
            <a:ext cx="7904447" cy="2576944"/>
            <a:chOff x="0" y="-38100"/>
            <a:chExt cx="2081830" cy="678701"/>
          </a:xfrm>
        </p:grpSpPr>
        <p:sp>
          <p:nvSpPr>
            <p:cNvPr id="135" name="Google Shape;135;p5"/>
            <p:cNvSpPr/>
            <p:nvPr/>
          </p:nvSpPr>
          <p:spPr>
            <a:xfrm>
              <a:off x="0" y="0"/>
              <a:ext cx="2081830" cy="640601"/>
            </a:xfrm>
            <a:custGeom>
              <a:rect b="b" l="l" r="r" t="t"/>
              <a:pathLst>
                <a:path extrusionOk="0" h="640601" w="2081830">
                  <a:moveTo>
                    <a:pt x="58766" y="0"/>
                  </a:moveTo>
                  <a:lnTo>
                    <a:pt x="2023063" y="0"/>
                  </a:lnTo>
                  <a:cubicBezTo>
                    <a:pt x="2055519" y="0"/>
                    <a:pt x="2081830" y="26311"/>
                    <a:pt x="2081830" y="58766"/>
                  </a:cubicBezTo>
                  <a:lnTo>
                    <a:pt x="2081830" y="581835"/>
                  </a:lnTo>
                  <a:cubicBezTo>
                    <a:pt x="2081830" y="614291"/>
                    <a:pt x="2055519" y="640601"/>
                    <a:pt x="2023063" y="640601"/>
                  </a:cubicBezTo>
                  <a:lnTo>
                    <a:pt x="58766" y="640601"/>
                  </a:lnTo>
                  <a:cubicBezTo>
                    <a:pt x="43181" y="640601"/>
                    <a:pt x="28233" y="634410"/>
                    <a:pt x="17212" y="623389"/>
                  </a:cubicBezTo>
                  <a:cubicBezTo>
                    <a:pt x="6191" y="612368"/>
                    <a:pt x="0" y="597421"/>
                    <a:pt x="0" y="581835"/>
                  </a:cubicBezTo>
                  <a:lnTo>
                    <a:pt x="0" y="58766"/>
                  </a:lnTo>
                  <a:cubicBezTo>
                    <a:pt x="0" y="26311"/>
                    <a:pt x="26311" y="0"/>
                    <a:pt x="58766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 txBox="1"/>
            <p:nvPr/>
          </p:nvSpPr>
          <p:spPr>
            <a:xfrm>
              <a:off x="0" y="-38100"/>
              <a:ext cx="2081830" cy="678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5"/>
          <p:cNvGrpSpPr/>
          <p:nvPr/>
        </p:nvGrpSpPr>
        <p:grpSpPr>
          <a:xfrm>
            <a:off x="9144000" y="6329120"/>
            <a:ext cx="7904447" cy="2576944"/>
            <a:chOff x="0" y="-38100"/>
            <a:chExt cx="2081830" cy="678701"/>
          </a:xfrm>
        </p:grpSpPr>
        <p:sp>
          <p:nvSpPr>
            <p:cNvPr id="138" name="Google Shape;138;p5"/>
            <p:cNvSpPr/>
            <p:nvPr/>
          </p:nvSpPr>
          <p:spPr>
            <a:xfrm>
              <a:off x="0" y="0"/>
              <a:ext cx="2081830" cy="640601"/>
            </a:xfrm>
            <a:custGeom>
              <a:rect b="b" l="l" r="r" t="t"/>
              <a:pathLst>
                <a:path extrusionOk="0" h="640601" w="2081830">
                  <a:moveTo>
                    <a:pt x="58766" y="0"/>
                  </a:moveTo>
                  <a:lnTo>
                    <a:pt x="2023063" y="0"/>
                  </a:lnTo>
                  <a:cubicBezTo>
                    <a:pt x="2055519" y="0"/>
                    <a:pt x="2081830" y="26311"/>
                    <a:pt x="2081830" y="58766"/>
                  </a:cubicBezTo>
                  <a:lnTo>
                    <a:pt x="2081830" y="581835"/>
                  </a:lnTo>
                  <a:cubicBezTo>
                    <a:pt x="2081830" y="614291"/>
                    <a:pt x="2055519" y="640601"/>
                    <a:pt x="2023063" y="640601"/>
                  </a:cubicBezTo>
                  <a:lnTo>
                    <a:pt x="58766" y="640601"/>
                  </a:lnTo>
                  <a:cubicBezTo>
                    <a:pt x="43181" y="640601"/>
                    <a:pt x="28233" y="634410"/>
                    <a:pt x="17212" y="623389"/>
                  </a:cubicBezTo>
                  <a:cubicBezTo>
                    <a:pt x="6191" y="612368"/>
                    <a:pt x="0" y="597421"/>
                    <a:pt x="0" y="581835"/>
                  </a:cubicBezTo>
                  <a:lnTo>
                    <a:pt x="0" y="58766"/>
                  </a:lnTo>
                  <a:cubicBezTo>
                    <a:pt x="0" y="26311"/>
                    <a:pt x="26311" y="0"/>
                    <a:pt x="58766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 txBox="1"/>
            <p:nvPr/>
          </p:nvSpPr>
          <p:spPr>
            <a:xfrm>
              <a:off x="0" y="-38100"/>
              <a:ext cx="2081830" cy="678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5"/>
          <p:cNvSpPr txBox="1"/>
          <p:nvPr/>
        </p:nvSpPr>
        <p:spPr>
          <a:xfrm>
            <a:off x="9603081" y="4216457"/>
            <a:ext cx="873322" cy="1306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572" u="none" cap="none" strike="noStrike">
                <a:solidFill>
                  <a:srgbClr val="2B62E1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9603081" y="6884506"/>
            <a:ext cx="873322" cy="1306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572" u="none" cap="none" strike="noStrike">
                <a:solidFill>
                  <a:srgbClr val="2B62E1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3172461" y="4477362"/>
            <a:ext cx="3616923" cy="1016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2400" u="none" cap="none" strike="noStrike">
                <a:solidFill>
                  <a:srgbClr val="000000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Registro y gestión de perfiles.</a:t>
            </a:r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2795042" y="7109376"/>
            <a:ext cx="4743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latin typeface="Quicksand SemiBold"/>
                <a:ea typeface="Quicksand SemiBold"/>
                <a:cs typeface="Quicksand SemiBold"/>
                <a:sym typeface="Quicksand SemiBold"/>
              </a:rPr>
              <a:t>Publicación</a:t>
            </a:r>
            <a:r>
              <a:rPr b="1" lang="es-CL" sz="2400">
                <a:latin typeface="Quicksand SemiBold"/>
                <a:ea typeface="Quicksand SemiBold"/>
                <a:cs typeface="Quicksand SemiBold"/>
                <a:sym typeface="Quicksand SemiBold"/>
              </a:rPr>
              <a:t> y </a:t>
            </a:r>
            <a:r>
              <a:rPr b="1" lang="es-CL" sz="2400">
                <a:latin typeface="Quicksand SemiBold"/>
                <a:ea typeface="Quicksand SemiBold"/>
                <a:cs typeface="Quicksand SemiBold"/>
                <a:sym typeface="Quicksand SemiBold"/>
              </a:rPr>
              <a:t>Visualización</a:t>
            </a:r>
            <a:r>
              <a:rPr b="1" lang="es-CL" sz="2400">
                <a:latin typeface="Quicksand SemiBold"/>
                <a:ea typeface="Quicksand SemiBold"/>
                <a:cs typeface="Quicksand SemiBold"/>
                <a:sym typeface="Quicksand SemiBold"/>
              </a:rPr>
              <a:t> de productos y servicios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11854845" y="4395429"/>
            <a:ext cx="3600486" cy="1034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2400" u="none" cap="none" strike="noStrike">
                <a:solidFill>
                  <a:srgbClr val="000000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Implementación de búsqueda avanzada.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11234321" y="7179968"/>
            <a:ext cx="5583685" cy="1028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2400" u="none" cap="none" strike="noStrike">
                <a:solidFill>
                  <a:srgbClr val="000000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Desarrollo de recomendaciones personalizadas basadas en IA.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925190" y="1756786"/>
            <a:ext cx="790444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92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de e-commerce que permita a pequeños emprendedores y profesionales independientes mejorar su presencia digital y gestionar eficientemente sus negocios.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1132586" y="854213"/>
            <a:ext cx="83383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3999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Objetivos a lograr</a:t>
            </a:r>
            <a:endParaRPr b="1" i="0" sz="3999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1537663" y="4216457"/>
            <a:ext cx="666756" cy="1306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572" u="none" cap="none" strike="noStrike">
                <a:solidFill>
                  <a:srgbClr val="2B62E1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1537663" y="6884506"/>
            <a:ext cx="789473" cy="1306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572" u="none" cap="none" strike="noStrike">
                <a:solidFill>
                  <a:srgbClr val="2B62E1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88eb2c32e_2_0"/>
          <p:cNvSpPr/>
          <p:nvPr/>
        </p:nvSpPr>
        <p:spPr>
          <a:xfrm>
            <a:off x="13655088" y="-5859154"/>
            <a:ext cx="9935031" cy="9935031"/>
          </a:xfrm>
          <a:custGeom>
            <a:rect b="b" l="l" r="r" t="t"/>
            <a:pathLst>
              <a:path extrusionOk="0" h="9935031" w="9935031">
                <a:moveTo>
                  <a:pt x="0" y="0"/>
                </a:moveTo>
                <a:lnTo>
                  <a:pt x="9935031" y="0"/>
                </a:lnTo>
                <a:lnTo>
                  <a:pt x="9935031" y="9935032"/>
                </a:lnTo>
                <a:lnTo>
                  <a:pt x="0" y="9935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g3188eb2c32e_2_0"/>
          <p:cNvSpPr/>
          <p:nvPr/>
        </p:nvSpPr>
        <p:spPr>
          <a:xfrm>
            <a:off x="-1507296" y="6598526"/>
            <a:ext cx="5890202" cy="5890202"/>
          </a:xfrm>
          <a:custGeom>
            <a:rect b="b" l="l" r="r" t="t"/>
            <a:pathLst>
              <a:path extrusionOk="0" h="5890202" w="5890202">
                <a:moveTo>
                  <a:pt x="0" y="0"/>
                </a:moveTo>
                <a:lnTo>
                  <a:pt x="5890202" y="0"/>
                </a:lnTo>
                <a:lnTo>
                  <a:pt x="5890202" y="5890203"/>
                </a:lnTo>
                <a:lnTo>
                  <a:pt x="0" y="58902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6" name="Google Shape;156;g3188eb2c32e_2_0"/>
          <p:cNvSpPr txBox="1"/>
          <p:nvPr/>
        </p:nvSpPr>
        <p:spPr>
          <a:xfrm>
            <a:off x="1132586" y="854213"/>
            <a:ext cx="833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999">
                <a:latin typeface="Quicksand"/>
                <a:ea typeface="Quicksand"/>
                <a:cs typeface="Quicksand"/>
                <a:sym typeface="Quicksand"/>
              </a:rPr>
              <a:t>Arquitectura</a:t>
            </a:r>
            <a:endParaRPr b="1" i="0" sz="3999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57" name="Google Shape;157;g3188eb2c32e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45772" y="3597725"/>
            <a:ext cx="3875050" cy="23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3188eb2c32e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6126" y="3547774"/>
            <a:ext cx="3075325" cy="246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3188eb2c32e_2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2539" y="2964184"/>
            <a:ext cx="3729813" cy="3729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3188eb2c32e_2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27706" y="7443446"/>
            <a:ext cx="53149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3188eb2c32e_2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710925" y="6475575"/>
            <a:ext cx="3875050" cy="2225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6"/>
          <p:cNvGrpSpPr/>
          <p:nvPr/>
        </p:nvGrpSpPr>
        <p:grpSpPr>
          <a:xfrm>
            <a:off x="15075052" y="1100675"/>
            <a:ext cx="2619248" cy="2213974"/>
            <a:chOff x="0" y="-75"/>
            <a:chExt cx="812800" cy="609675"/>
          </a:xfrm>
        </p:grpSpPr>
        <p:sp>
          <p:nvSpPr>
            <p:cNvPr id="167" name="Google Shape;167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6"/>
          <p:cNvGrpSpPr/>
          <p:nvPr/>
        </p:nvGrpSpPr>
        <p:grpSpPr>
          <a:xfrm>
            <a:off x="7723433" y="1100675"/>
            <a:ext cx="2619248" cy="2213974"/>
            <a:chOff x="0" y="-75"/>
            <a:chExt cx="812800" cy="609675"/>
          </a:xfrm>
        </p:grpSpPr>
        <p:sp>
          <p:nvSpPr>
            <p:cNvPr id="170" name="Google Shape;170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" name="Google Shape;172;p6"/>
          <p:cNvGrpSpPr/>
          <p:nvPr/>
        </p:nvGrpSpPr>
        <p:grpSpPr>
          <a:xfrm>
            <a:off x="3947368" y="1100675"/>
            <a:ext cx="2619248" cy="2213974"/>
            <a:chOff x="0" y="-75"/>
            <a:chExt cx="812800" cy="609675"/>
          </a:xfrm>
        </p:grpSpPr>
        <p:sp>
          <p:nvSpPr>
            <p:cNvPr id="173" name="Google Shape;173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6"/>
          <p:cNvSpPr txBox="1"/>
          <p:nvPr/>
        </p:nvSpPr>
        <p:spPr>
          <a:xfrm>
            <a:off x="2427525" y="9462149"/>
            <a:ext cx="3269700" cy="215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"/>
          <p:cNvSpPr txBox="1"/>
          <p:nvPr/>
        </p:nvSpPr>
        <p:spPr>
          <a:xfrm>
            <a:off x="972100" y="203676"/>
            <a:ext cx="764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3999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Flujo de uso del sistema</a:t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15715900" y="-4649648"/>
            <a:ext cx="5495543" cy="5495543"/>
          </a:xfrm>
          <a:custGeom>
            <a:rect b="b" l="l" r="r" t="t"/>
            <a:pathLst>
              <a:path extrusionOk="0" h="5495543" w="5495543">
                <a:moveTo>
                  <a:pt x="0" y="0"/>
                </a:moveTo>
                <a:lnTo>
                  <a:pt x="5495544" y="0"/>
                </a:lnTo>
                <a:lnTo>
                  <a:pt x="5495544" y="5495543"/>
                </a:lnTo>
                <a:lnTo>
                  <a:pt x="0" y="54955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6"/>
          <p:cNvSpPr/>
          <p:nvPr/>
        </p:nvSpPr>
        <p:spPr>
          <a:xfrm>
            <a:off x="-4789081" y="-2236300"/>
            <a:ext cx="5495543" cy="5495543"/>
          </a:xfrm>
          <a:custGeom>
            <a:rect b="b" l="l" r="r" t="t"/>
            <a:pathLst>
              <a:path extrusionOk="0" h="5495543" w="5495543">
                <a:moveTo>
                  <a:pt x="0" y="0"/>
                </a:moveTo>
                <a:lnTo>
                  <a:pt x="5495544" y="0"/>
                </a:lnTo>
                <a:lnTo>
                  <a:pt x="5495544" y="5495543"/>
                </a:lnTo>
                <a:lnTo>
                  <a:pt x="0" y="54955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79" name="Google Shape;17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5814" y="1425300"/>
            <a:ext cx="1402305" cy="156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180" name="Google Shape;180;p6"/>
          <p:cNvGrpSpPr/>
          <p:nvPr/>
        </p:nvGrpSpPr>
        <p:grpSpPr>
          <a:xfrm>
            <a:off x="14930350" y="4154738"/>
            <a:ext cx="2619248" cy="2213974"/>
            <a:chOff x="0" y="-75"/>
            <a:chExt cx="812800" cy="609675"/>
          </a:xfrm>
        </p:grpSpPr>
        <p:sp>
          <p:nvSpPr>
            <p:cNvPr id="181" name="Google Shape;181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6"/>
          <p:cNvGrpSpPr/>
          <p:nvPr/>
        </p:nvGrpSpPr>
        <p:grpSpPr>
          <a:xfrm>
            <a:off x="7697770" y="4154738"/>
            <a:ext cx="2619248" cy="2213974"/>
            <a:chOff x="0" y="-75"/>
            <a:chExt cx="812800" cy="609675"/>
          </a:xfrm>
        </p:grpSpPr>
        <p:sp>
          <p:nvSpPr>
            <p:cNvPr id="184" name="Google Shape;184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6"/>
          <p:cNvGrpSpPr/>
          <p:nvPr/>
        </p:nvGrpSpPr>
        <p:grpSpPr>
          <a:xfrm>
            <a:off x="3802667" y="4154738"/>
            <a:ext cx="2619248" cy="2213974"/>
            <a:chOff x="0" y="-75"/>
            <a:chExt cx="812800" cy="609675"/>
          </a:xfrm>
        </p:grpSpPr>
        <p:sp>
          <p:nvSpPr>
            <p:cNvPr id="187" name="Google Shape;187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9" name="Google Shape;18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1113" y="4479363"/>
            <a:ext cx="1402305" cy="156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190" name="Google Shape;190;p6"/>
          <p:cNvGrpSpPr/>
          <p:nvPr/>
        </p:nvGrpSpPr>
        <p:grpSpPr>
          <a:xfrm>
            <a:off x="15051663" y="7411851"/>
            <a:ext cx="2619248" cy="2213974"/>
            <a:chOff x="0" y="-75"/>
            <a:chExt cx="812800" cy="609675"/>
          </a:xfrm>
        </p:grpSpPr>
        <p:sp>
          <p:nvSpPr>
            <p:cNvPr id="191" name="Google Shape;191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7819082" y="7411851"/>
            <a:ext cx="2619248" cy="2213974"/>
            <a:chOff x="0" y="-75"/>
            <a:chExt cx="812800" cy="609675"/>
          </a:xfrm>
        </p:grpSpPr>
        <p:sp>
          <p:nvSpPr>
            <p:cNvPr id="194" name="Google Shape;194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" name="Google Shape;196;p6"/>
          <p:cNvGrpSpPr/>
          <p:nvPr/>
        </p:nvGrpSpPr>
        <p:grpSpPr>
          <a:xfrm>
            <a:off x="3923979" y="7411851"/>
            <a:ext cx="2619248" cy="2213974"/>
            <a:chOff x="0" y="-75"/>
            <a:chExt cx="812800" cy="609675"/>
          </a:xfrm>
        </p:grpSpPr>
        <p:sp>
          <p:nvSpPr>
            <p:cNvPr id="197" name="Google Shape;197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9" name="Google Shape;19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425" y="7736476"/>
            <a:ext cx="1402305" cy="156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0" name="Google Shape;200;p6"/>
          <p:cNvSpPr txBox="1"/>
          <p:nvPr/>
        </p:nvSpPr>
        <p:spPr>
          <a:xfrm>
            <a:off x="1253211" y="2267400"/>
            <a:ext cx="36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latin typeface="Quicksand SemiBold"/>
                <a:ea typeface="Quicksand SemiBold"/>
                <a:cs typeface="Quicksand SemiBold"/>
                <a:sym typeface="Quicksand SemiBold"/>
              </a:rPr>
              <a:t>Cliente</a:t>
            </a:r>
            <a:endParaRPr/>
          </a:p>
        </p:txBody>
      </p:sp>
      <p:sp>
        <p:nvSpPr>
          <p:cNvPr id="201" name="Google Shape;201;p6"/>
          <p:cNvSpPr txBox="1"/>
          <p:nvPr/>
        </p:nvSpPr>
        <p:spPr>
          <a:xfrm>
            <a:off x="850786" y="4989375"/>
            <a:ext cx="36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latin typeface="Quicksand SemiBold"/>
                <a:ea typeface="Quicksand SemiBold"/>
                <a:cs typeface="Quicksand SemiBold"/>
                <a:sym typeface="Quicksand SemiBold"/>
              </a:rPr>
              <a:t>Emprendedor</a:t>
            </a:r>
            <a:endParaRPr/>
          </a:p>
        </p:txBody>
      </p:sp>
      <p:sp>
        <p:nvSpPr>
          <p:cNvPr id="202" name="Google Shape;202;p6"/>
          <p:cNvSpPr txBox="1"/>
          <p:nvPr/>
        </p:nvSpPr>
        <p:spPr>
          <a:xfrm>
            <a:off x="972099" y="8526112"/>
            <a:ext cx="36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latin typeface="Quicksand SemiBold"/>
                <a:ea typeface="Quicksand SemiBold"/>
                <a:cs typeface="Quicksand SemiBold"/>
                <a:sym typeface="Quicksand SemiBold"/>
              </a:rPr>
              <a:t>Independiente</a:t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11448658" y="1100675"/>
            <a:ext cx="2619248" cy="2213974"/>
            <a:chOff x="0" y="-75"/>
            <a:chExt cx="812800" cy="609675"/>
          </a:xfrm>
        </p:grpSpPr>
        <p:sp>
          <p:nvSpPr>
            <p:cNvPr id="204" name="Google Shape;204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6" name="Google Shape;206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56522" y="1424663"/>
            <a:ext cx="1403469" cy="15659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207" name="Google Shape;207;p6"/>
          <p:cNvGrpSpPr/>
          <p:nvPr/>
        </p:nvGrpSpPr>
        <p:grpSpPr>
          <a:xfrm>
            <a:off x="11303957" y="4154738"/>
            <a:ext cx="2619248" cy="2213974"/>
            <a:chOff x="0" y="-75"/>
            <a:chExt cx="812800" cy="609675"/>
          </a:xfrm>
        </p:grpSpPr>
        <p:sp>
          <p:nvSpPr>
            <p:cNvPr id="208" name="Google Shape;208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6"/>
          <p:cNvGrpSpPr/>
          <p:nvPr/>
        </p:nvGrpSpPr>
        <p:grpSpPr>
          <a:xfrm>
            <a:off x="11425270" y="7411851"/>
            <a:ext cx="2619248" cy="2213974"/>
            <a:chOff x="0" y="-75"/>
            <a:chExt cx="812800" cy="609675"/>
          </a:xfrm>
        </p:grpSpPr>
        <p:sp>
          <p:nvSpPr>
            <p:cNvPr id="211" name="Google Shape;211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3" name="Google Shape;213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38940" y="4391663"/>
            <a:ext cx="1404000" cy="15702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4" name="Google Shape;214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40048" y="7736475"/>
            <a:ext cx="1404000" cy="15702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5" name="Google Shape;215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31050" y="1424650"/>
            <a:ext cx="1404000" cy="156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18238" y="4553012"/>
            <a:ext cx="1404000" cy="1570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5188" y="7735850"/>
            <a:ext cx="1404000" cy="157026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6"/>
          <p:cNvSpPr txBox="1"/>
          <p:nvPr/>
        </p:nvSpPr>
        <p:spPr>
          <a:xfrm>
            <a:off x="4072450" y="3426900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Ingresar al sistema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6"/>
          <p:cNvSpPr txBox="1"/>
          <p:nvPr/>
        </p:nvSpPr>
        <p:spPr>
          <a:xfrm>
            <a:off x="7798863" y="3345300"/>
            <a:ext cx="261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Novedades cercanas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6"/>
          <p:cNvSpPr txBox="1"/>
          <p:nvPr/>
        </p:nvSpPr>
        <p:spPr>
          <a:xfrm>
            <a:off x="11630363" y="3345638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compras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6"/>
          <p:cNvSpPr txBox="1"/>
          <p:nvPr/>
        </p:nvSpPr>
        <p:spPr>
          <a:xfrm>
            <a:off x="15233338" y="3308163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Completar el pago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715900" y="1425950"/>
            <a:ext cx="1404000" cy="15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6"/>
          <p:cNvSpPr txBox="1"/>
          <p:nvPr/>
        </p:nvSpPr>
        <p:spPr>
          <a:xfrm>
            <a:off x="4072438" y="6582475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Ingresar al sistema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6"/>
          <p:cNvSpPr txBox="1"/>
          <p:nvPr/>
        </p:nvSpPr>
        <p:spPr>
          <a:xfrm>
            <a:off x="7834350" y="6582475"/>
            <a:ext cx="261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Revisar estadísticas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6"/>
          <p:cNvSpPr txBox="1"/>
          <p:nvPr/>
        </p:nvSpPr>
        <p:spPr>
          <a:xfrm>
            <a:off x="11452400" y="6565275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Publicar Productos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6"/>
          <p:cNvSpPr txBox="1"/>
          <p:nvPr/>
        </p:nvSpPr>
        <p:spPr>
          <a:xfrm>
            <a:off x="14973913" y="6497813"/>
            <a:ext cx="261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Productos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6"/>
          <p:cNvSpPr txBox="1"/>
          <p:nvPr/>
        </p:nvSpPr>
        <p:spPr>
          <a:xfrm>
            <a:off x="4072450" y="9738050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Ingresar al sistema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6"/>
          <p:cNvSpPr txBox="1"/>
          <p:nvPr/>
        </p:nvSpPr>
        <p:spPr>
          <a:xfrm>
            <a:off x="7912338" y="9677550"/>
            <a:ext cx="261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Revisar </a:t>
            </a: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estadísticas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6"/>
          <p:cNvSpPr txBox="1"/>
          <p:nvPr/>
        </p:nvSpPr>
        <p:spPr>
          <a:xfrm>
            <a:off x="11573713" y="9677550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Publicar Servicios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6"/>
          <p:cNvSpPr txBox="1"/>
          <p:nvPr/>
        </p:nvSpPr>
        <p:spPr>
          <a:xfrm>
            <a:off x="15233338" y="9677550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servicios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011813" y="4476590"/>
            <a:ext cx="1404000" cy="15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112925" y="7736465"/>
            <a:ext cx="1404000" cy="15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970087" y="2033373"/>
            <a:ext cx="349870" cy="3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68962" y="5086810"/>
            <a:ext cx="349870" cy="3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970074" y="8346685"/>
            <a:ext cx="349870" cy="3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736674" y="2033385"/>
            <a:ext cx="349870" cy="3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635549" y="5086823"/>
            <a:ext cx="349870" cy="3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736662" y="8346698"/>
            <a:ext cx="349870" cy="3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396549" y="2033373"/>
            <a:ext cx="349870" cy="3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295424" y="5086810"/>
            <a:ext cx="349870" cy="3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396536" y="8346685"/>
            <a:ext cx="349870" cy="34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/>
          <p:nvPr/>
        </p:nvSpPr>
        <p:spPr>
          <a:xfrm>
            <a:off x="15313864" y="-1779726"/>
            <a:ext cx="9935031" cy="9935031"/>
          </a:xfrm>
          <a:custGeom>
            <a:rect b="b" l="l" r="r" t="t"/>
            <a:pathLst>
              <a:path extrusionOk="0" h="9935031" w="9935031">
                <a:moveTo>
                  <a:pt x="0" y="0"/>
                </a:moveTo>
                <a:lnTo>
                  <a:pt x="9935031" y="0"/>
                </a:lnTo>
                <a:lnTo>
                  <a:pt x="9935031" y="9935032"/>
                </a:lnTo>
                <a:lnTo>
                  <a:pt x="0" y="9935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7" name="Google Shape;247;p7"/>
          <p:cNvSpPr/>
          <p:nvPr/>
        </p:nvSpPr>
        <p:spPr>
          <a:xfrm>
            <a:off x="-3284879" y="2125258"/>
            <a:ext cx="4746489" cy="4746489"/>
          </a:xfrm>
          <a:custGeom>
            <a:rect b="b" l="l" r="r" t="t"/>
            <a:pathLst>
              <a:path extrusionOk="0" h="4746489" w="4746489">
                <a:moveTo>
                  <a:pt x="0" y="0"/>
                </a:moveTo>
                <a:lnTo>
                  <a:pt x="4746490" y="0"/>
                </a:lnTo>
                <a:lnTo>
                  <a:pt x="4746490" y="4746489"/>
                </a:lnTo>
                <a:lnTo>
                  <a:pt x="0" y="47464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8" name="Google Shape;248;p7"/>
          <p:cNvSpPr/>
          <p:nvPr/>
        </p:nvSpPr>
        <p:spPr>
          <a:xfrm>
            <a:off x="3638730" y="-1050178"/>
            <a:ext cx="2272029" cy="2272029"/>
          </a:xfrm>
          <a:custGeom>
            <a:rect b="b" l="l" r="r" t="t"/>
            <a:pathLst>
              <a:path extrusionOk="0" h="2272029" w="2272029">
                <a:moveTo>
                  <a:pt x="0" y="0"/>
                </a:moveTo>
                <a:lnTo>
                  <a:pt x="2272029" y="0"/>
                </a:lnTo>
                <a:lnTo>
                  <a:pt x="2272029" y="2272029"/>
                </a:lnTo>
                <a:lnTo>
                  <a:pt x="0" y="22720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9" name="Google Shape;249;p7"/>
          <p:cNvSpPr txBox="1"/>
          <p:nvPr/>
        </p:nvSpPr>
        <p:spPr>
          <a:xfrm>
            <a:off x="3386202" y="6678363"/>
            <a:ext cx="277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7"/>
          <p:cNvSpPr txBox="1"/>
          <p:nvPr/>
        </p:nvSpPr>
        <p:spPr>
          <a:xfrm>
            <a:off x="3386202" y="6256235"/>
            <a:ext cx="277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300">
                <a:latin typeface="Quicksand"/>
                <a:ea typeface="Quicksand"/>
                <a:cs typeface="Quicksand"/>
                <a:sym typeface="Quicksand"/>
              </a:rPr>
              <a:t>Cliente</a:t>
            </a:r>
            <a:endParaRPr/>
          </a:p>
        </p:txBody>
      </p:sp>
      <p:sp>
        <p:nvSpPr>
          <p:cNvPr id="251" name="Google Shape;251;p7"/>
          <p:cNvSpPr txBox="1"/>
          <p:nvPr/>
        </p:nvSpPr>
        <p:spPr>
          <a:xfrm>
            <a:off x="3386202" y="7150937"/>
            <a:ext cx="27771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500">
                <a:latin typeface="Quicksand"/>
                <a:ea typeface="Quicksand"/>
                <a:cs typeface="Quicksand"/>
                <a:sym typeface="Quicksand"/>
              </a:rPr>
              <a:t>Visualización</a:t>
            </a:r>
            <a:r>
              <a:rPr lang="es-CL" sz="1500">
                <a:latin typeface="Quicksand"/>
                <a:ea typeface="Quicksand"/>
                <a:cs typeface="Quicksand"/>
                <a:sym typeface="Quicksand"/>
              </a:rPr>
              <a:t> de novedades cercanas, compras de productos o servicios, </a:t>
            </a:r>
            <a:endParaRPr/>
          </a:p>
        </p:txBody>
      </p:sp>
      <p:sp>
        <p:nvSpPr>
          <p:cNvPr id="252" name="Google Shape;252;p7"/>
          <p:cNvSpPr txBox="1"/>
          <p:nvPr/>
        </p:nvSpPr>
        <p:spPr>
          <a:xfrm>
            <a:off x="3942811" y="1284473"/>
            <a:ext cx="1040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999">
                <a:latin typeface="Quicksand"/>
                <a:ea typeface="Quicksand"/>
                <a:cs typeface="Quicksand"/>
                <a:sym typeface="Quicksand"/>
              </a:rPr>
              <a:t>Roles del Sistema</a:t>
            </a:r>
            <a:endParaRPr/>
          </a:p>
        </p:txBody>
      </p:sp>
      <p:sp>
        <p:nvSpPr>
          <p:cNvPr id="253" name="Google Shape;253;p7"/>
          <p:cNvSpPr txBox="1"/>
          <p:nvPr/>
        </p:nvSpPr>
        <p:spPr>
          <a:xfrm>
            <a:off x="5582730" y="2125251"/>
            <a:ext cx="7126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6300" y="2688683"/>
            <a:ext cx="2667599" cy="266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8925" y="2851695"/>
            <a:ext cx="2669375" cy="26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81900" y="2688669"/>
            <a:ext cx="2667601" cy="266760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7"/>
          <p:cNvSpPr txBox="1"/>
          <p:nvPr/>
        </p:nvSpPr>
        <p:spPr>
          <a:xfrm>
            <a:off x="7591539" y="6678363"/>
            <a:ext cx="277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7"/>
          <p:cNvSpPr txBox="1"/>
          <p:nvPr/>
        </p:nvSpPr>
        <p:spPr>
          <a:xfrm>
            <a:off x="7591539" y="6256235"/>
            <a:ext cx="277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300">
                <a:latin typeface="Quicksand"/>
                <a:ea typeface="Quicksand"/>
                <a:cs typeface="Quicksand"/>
                <a:sym typeface="Quicksand"/>
              </a:rPr>
              <a:t>Emprendedor</a:t>
            </a:r>
            <a:endParaRPr/>
          </a:p>
        </p:txBody>
      </p:sp>
      <p:sp>
        <p:nvSpPr>
          <p:cNvPr id="259" name="Google Shape;259;p7"/>
          <p:cNvSpPr txBox="1"/>
          <p:nvPr/>
        </p:nvSpPr>
        <p:spPr>
          <a:xfrm>
            <a:off x="7591539" y="7150937"/>
            <a:ext cx="27771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5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Lorem ipsum dolor sit amet, consectetur adipiscing elit. Ut a enim nec nisl ullamcorper eleifend. Praesent risus leo, fringilla et ipsum.</a:t>
            </a:r>
            <a:endParaRPr/>
          </a:p>
        </p:txBody>
      </p:sp>
      <p:sp>
        <p:nvSpPr>
          <p:cNvPr id="260" name="Google Shape;260;p7"/>
          <p:cNvSpPr txBox="1"/>
          <p:nvPr/>
        </p:nvSpPr>
        <p:spPr>
          <a:xfrm>
            <a:off x="11627139" y="6678363"/>
            <a:ext cx="2777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9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/>
          </a:p>
        </p:txBody>
      </p:sp>
      <p:sp>
        <p:nvSpPr>
          <p:cNvPr id="261" name="Google Shape;261;p7"/>
          <p:cNvSpPr txBox="1"/>
          <p:nvPr/>
        </p:nvSpPr>
        <p:spPr>
          <a:xfrm>
            <a:off x="11627139" y="6256235"/>
            <a:ext cx="277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300">
                <a:latin typeface="Quicksand"/>
                <a:ea typeface="Quicksand"/>
                <a:cs typeface="Quicksand"/>
                <a:sym typeface="Quicksand"/>
              </a:rPr>
              <a:t>Independiente</a:t>
            </a:r>
            <a:endParaRPr/>
          </a:p>
        </p:txBody>
      </p:sp>
      <p:sp>
        <p:nvSpPr>
          <p:cNvPr id="262" name="Google Shape;262;p7"/>
          <p:cNvSpPr txBox="1"/>
          <p:nvPr/>
        </p:nvSpPr>
        <p:spPr>
          <a:xfrm>
            <a:off x="11627139" y="7150937"/>
            <a:ext cx="27771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5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Lorem ipsum dolor sit amet, consectetur adipiscing elit. Ut a enim nec nisl ullamcorper eleifend. Praesent risus leo, fringilla et ipsum.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/>
          <p:nvPr/>
        </p:nvSpPr>
        <p:spPr>
          <a:xfrm>
            <a:off x="5651610" y="1003025"/>
            <a:ext cx="655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1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999">
                <a:latin typeface="Quicksand"/>
                <a:ea typeface="Quicksand"/>
                <a:cs typeface="Quicksand"/>
                <a:sym typeface="Quicksand"/>
              </a:rPr>
              <a:t>Alcance</a:t>
            </a:r>
            <a:endParaRPr/>
          </a:p>
        </p:txBody>
      </p:sp>
      <p:grpSp>
        <p:nvGrpSpPr>
          <p:cNvPr id="268" name="Google Shape;268;p13"/>
          <p:cNvGrpSpPr/>
          <p:nvPr/>
        </p:nvGrpSpPr>
        <p:grpSpPr>
          <a:xfrm>
            <a:off x="12188980" y="2705100"/>
            <a:ext cx="3993545" cy="1609938"/>
            <a:chOff x="0" y="-28575"/>
            <a:chExt cx="5324727" cy="2146584"/>
          </a:xfrm>
        </p:grpSpPr>
        <p:sp>
          <p:nvSpPr>
            <p:cNvPr id="269" name="Google Shape;269;p13"/>
            <p:cNvSpPr txBox="1"/>
            <p:nvPr/>
          </p:nvSpPr>
          <p:spPr>
            <a:xfrm>
              <a:off x="27" y="936609"/>
              <a:ext cx="5324700" cy="118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3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599">
                  <a:latin typeface="Quicksand"/>
                  <a:ea typeface="Quicksand"/>
                  <a:cs typeface="Quicksand"/>
                  <a:sym typeface="Quicksand"/>
                </a:rPr>
                <a:t>La gestión del inventario, como el control de cantidades disponibles, es responsabilidad exclusiva de los usuarios.</a:t>
              </a:r>
              <a:endParaRPr/>
            </a:p>
          </p:txBody>
        </p:sp>
        <p:sp>
          <p:nvSpPr>
            <p:cNvPr id="270" name="Google Shape;270;p13"/>
            <p:cNvSpPr txBox="1"/>
            <p:nvPr/>
          </p:nvSpPr>
          <p:spPr>
            <a:xfrm>
              <a:off x="0" y="-28575"/>
              <a:ext cx="5324700" cy="94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2000">
                  <a:solidFill>
                    <a:srgbClr val="FF0000"/>
                  </a:solidFill>
                  <a:latin typeface="Quicksand"/>
                  <a:ea typeface="Quicksand"/>
                  <a:cs typeface="Quicksand"/>
                  <a:sym typeface="Quicksand"/>
                </a:rPr>
                <a:t>No se hace cargo del stock de los productos.</a:t>
              </a: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271" name="Google Shape;271;p13"/>
          <p:cNvGrpSpPr/>
          <p:nvPr/>
        </p:nvGrpSpPr>
        <p:grpSpPr>
          <a:xfrm>
            <a:off x="1941262" y="2059775"/>
            <a:ext cx="3993527" cy="2534700"/>
            <a:chOff x="-3" y="-361708"/>
            <a:chExt cx="5324703" cy="3379600"/>
          </a:xfrm>
        </p:grpSpPr>
        <p:sp>
          <p:nvSpPr>
            <p:cNvPr id="272" name="Google Shape;272;p13"/>
            <p:cNvSpPr txBox="1"/>
            <p:nvPr/>
          </p:nvSpPr>
          <p:spPr>
            <a:xfrm>
              <a:off x="-3" y="556392"/>
              <a:ext cx="5324700" cy="24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3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599">
                  <a:latin typeface="Quicksand"/>
                  <a:ea typeface="Quicksand"/>
                  <a:cs typeface="Quicksand"/>
                  <a:sym typeface="Quicksand"/>
                </a:rPr>
                <a:t>Permite a los emprendedores publicar productos y a los profesionales independientes ofrecer servicios, </a:t>
              </a:r>
              <a:r>
                <a:rPr lang="es-CL" sz="1599">
                  <a:latin typeface="Quicksand"/>
                  <a:ea typeface="Quicksand"/>
                  <a:cs typeface="Quicksand"/>
                  <a:sym typeface="Quicksand"/>
                </a:rPr>
                <a:t>conectándonos</a:t>
              </a:r>
              <a:r>
                <a:rPr lang="es-CL" sz="1599">
                  <a:latin typeface="Quicksand"/>
                  <a:ea typeface="Quicksand"/>
                  <a:cs typeface="Quicksand"/>
                  <a:sym typeface="Quicksand"/>
                </a:rPr>
                <a:t> con potenciales clientes a través de una plataforma intuitiva y accesible.</a:t>
              </a:r>
              <a:r>
                <a:rPr b="0" i="0" lang="es-CL" sz="1599" u="none" cap="none" strike="noStrik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/>
            </a:p>
          </p:txBody>
        </p:sp>
        <p:sp>
          <p:nvSpPr>
            <p:cNvPr id="273" name="Google Shape;273;p13"/>
            <p:cNvSpPr txBox="1"/>
            <p:nvPr/>
          </p:nvSpPr>
          <p:spPr>
            <a:xfrm>
              <a:off x="0" y="-361708"/>
              <a:ext cx="5324700" cy="94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2000">
                  <a:solidFill>
                    <a:srgbClr val="00FF00"/>
                  </a:solidFill>
                  <a:latin typeface="Quicksand"/>
                  <a:ea typeface="Quicksand"/>
                  <a:cs typeface="Quicksand"/>
                  <a:sym typeface="Quicksand"/>
                </a:rPr>
                <a:t>Facilita la venta de productos y servicios</a:t>
              </a:r>
              <a:endParaRPr>
                <a:solidFill>
                  <a:srgbClr val="00FF00"/>
                </a:solidFill>
              </a:endParaRPr>
            </a:p>
          </p:txBody>
        </p:sp>
      </p:grpSp>
      <p:grpSp>
        <p:nvGrpSpPr>
          <p:cNvPr id="274" name="Google Shape;274;p13"/>
          <p:cNvGrpSpPr/>
          <p:nvPr/>
        </p:nvGrpSpPr>
        <p:grpSpPr>
          <a:xfrm>
            <a:off x="13221950" y="5019486"/>
            <a:ext cx="3993525" cy="1324762"/>
            <a:chOff x="0" y="-28575"/>
            <a:chExt cx="5324700" cy="1766348"/>
          </a:xfrm>
        </p:grpSpPr>
        <p:sp>
          <p:nvSpPr>
            <p:cNvPr id="275" name="Google Shape;275;p13"/>
            <p:cNvSpPr txBox="1"/>
            <p:nvPr/>
          </p:nvSpPr>
          <p:spPr>
            <a:xfrm>
              <a:off x="0" y="556373"/>
              <a:ext cx="5324700" cy="118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3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599">
                  <a:latin typeface="Quicksand"/>
                  <a:ea typeface="Quicksand"/>
                  <a:cs typeface="Quicksand"/>
                  <a:sym typeface="Quicksand"/>
                </a:rPr>
                <a:t>La plataforma no gestiona envíos ni entrega de productos; esa responsabilidad recae en los usuarios.</a:t>
              </a:r>
              <a:endParaRPr/>
            </a:p>
          </p:txBody>
        </p:sp>
        <p:sp>
          <p:nvSpPr>
            <p:cNvPr id="276" name="Google Shape;276;p13"/>
            <p:cNvSpPr txBox="1"/>
            <p:nvPr/>
          </p:nvSpPr>
          <p:spPr>
            <a:xfrm>
              <a:off x="0" y="-28575"/>
              <a:ext cx="53247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2000">
                  <a:solidFill>
                    <a:srgbClr val="FF0000"/>
                  </a:solidFill>
                  <a:latin typeface="Quicksand"/>
                  <a:ea typeface="Quicksand"/>
                  <a:cs typeface="Quicksand"/>
                  <a:sym typeface="Quicksand"/>
                </a:rPr>
                <a:t>No realiza entregas físicas.</a:t>
              </a: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277" name="Google Shape;277;p13"/>
          <p:cNvGrpSpPr/>
          <p:nvPr/>
        </p:nvGrpSpPr>
        <p:grpSpPr>
          <a:xfrm>
            <a:off x="959491" y="5019486"/>
            <a:ext cx="3993534" cy="1644937"/>
            <a:chOff x="0" y="-28575"/>
            <a:chExt cx="5324712" cy="2193250"/>
          </a:xfrm>
        </p:grpSpPr>
        <p:sp>
          <p:nvSpPr>
            <p:cNvPr id="278" name="Google Shape;278;p13"/>
            <p:cNvSpPr txBox="1"/>
            <p:nvPr/>
          </p:nvSpPr>
          <p:spPr>
            <a:xfrm>
              <a:off x="12" y="556375"/>
              <a:ext cx="5324700" cy="16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r">
                <a:lnSpc>
                  <a:spcPct val="13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599">
                  <a:latin typeface="Quicksand"/>
                  <a:ea typeface="Quicksand"/>
                  <a:cs typeface="Quicksand"/>
                  <a:sym typeface="Quicksand"/>
                </a:rPr>
                <a:t>Incluye funcionalidades como estadísticas de ventas, inventarios, paneles de control y un sistema de chat integrado para una comunicación directa con los clientes.</a:t>
              </a:r>
              <a:r>
                <a:rPr b="0" i="0" lang="es-CL" sz="1599" u="none" cap="none" strike="noStrik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/>
            </a:p>
          </p:txBody>
        </p:sp>
        <p:sp>
          <p:nvSpPr>
            <p:cNvPr id="279" name="Google Shape;279;p13"/>
            <p:cNvSpPr txBox="1"/>
            <p:nvPr/>
          </p:nvSpPr>
          <p:spPr>
            <a:xfrm>
              <a:off x="0" y="-28575"/>
              <a:ext cx="53247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2000">
                  <a:solidFill>
                    <a:srgbClr val="00FF00"/>
                  </a:solidFill>
                  <a:latin typeface="Quicksand"/>
                  <a:ea typeface="Quicksand"/>
                  <a:cs typeface="Quicksand"/>
                  <a:sym typeface="Quicksand"/>
                </a:rPr>
                <a:t>Ofrece herramientas de gestión</a:t>
              </a:r>
              <a:endParaRPr>
                <a:solidFill>
                  <a:srgbClr val="00FF00"/>
                </a:solidFill>
              </a:endParaRPr>
            </a:p>
          </p:txBody>
        </p:sp>
      </p:grpSp>
      <p:grpSp>
        <p:nvGrpSpPr>
          <p:cNvPr id="280" name="Google Shape;280;p13"/>
          <p:cNvGrpSpPr/>
          <p:nvPr/>
        </p:nvGrpSpPr>
        <p:grpSpPr>
          <a:xfrm>
            <a:off x="12188975" y="7048672"/>
            <a:ext cx="3993543" cy="1930154"/>
            <a:chOff x="-7" y="-408842"/>
            <a:chExt cx="5324723" cy="2573538"/>
          </a:xfrm>
        </p:grpSpPr>
        <p:sp>
          <p:nvSpPr>
            <p:cNvPr id="281" name="Google Shape;281;p13"/>
            <p:cNvSpPr txBox="1"/>
            <p:nvPr/>
          </p:nvSpPr>
          <p:spPr>
            <a:xfrm>
              <a:off x="-7" y="556396"/>
              <a:ext cx="5324700" cy="16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3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599">
                  <a:latin typeface="Quicksand"/>
                  <a:ea typeface="Quicksand"/>
                  <a:cs typeface="Quicksand"/>
                  <a:sym typeface="Quicksand"/>
                </a:rPr>
                <a:t>Aunque facilita la compra, cualquier disputa sobre devoluciones o reembolsos debe ser resuelta directamente entre el comprador y el vendedor.</a:t>
              </a:r>
              <a:endParaRPr/>
            </a:p>
          </p:txBody>
        </p:sp>
        <p:sp>
          <p:nvSpPr>
            <p:cNvPr id="282" name="Google Shape;282;p13"/>
            <p:cNvSpPr txBox="1"/>
            <p:nvPr/>
          </p:nvSpPr>
          <p:spPr>
            <a:xfrm>
              <a:off x="17" y="-408842"/>
              <a:ext cx="5324700" cy="94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2000">
                  <a:solidFill>
                    <a:srgbClr val="FF0000"/>
                  </a:solidFill>
                  <a:latin typeface="Quicksand"/>
                  <a:ea typeface="Quicksand"/>
                  <a:cs typeface="Quicksand"/>
                  <a:sym typeface="Quicksand"/>
                </a:rPr>
                <a:t>No gestiona devoluciones o reembolsos</a:t>
              </a: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283" name="Google Shape;283;p13"/>
          <p:cNvGrpSpPr/>
          <p:nvPr/>
        </p:nvGrpSpPr>
        <p:grpSpPr>
          <a:xfrm>
            <a:off x="1941263" y="7355400"/>
            <a:ext cx="3993525" cy="2250100"/>
            <a:chOff x="15" y="-408837"/>
            <a:chExt cx="5324700" cy="3000134"/>
          </a:xfrm>
        </p:grpSpPr>
        <p:sp>
          <p:nvSpPr>
            <p:cNvPr id="284" name="Google Shape;284;p13"/>
            <p:cNvSpPr txBox="1"/>
            <p:nvPr/>
          </p:nvSpPr>
          <p:spPr>
            <a:xfrm>
              <a:off x="15" y="556396"/>
              <a:ext cx="5324700" cy="20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r">
                <a:lnSpc>
                  <a:spcPct val="13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599">
                  <a:latin typeface="Quicksand"/>
                  <a:ea typeface="Quicksand"/>
                  <a:cs typeface="Quicksand"/>
                  <a:sym typeface="Quicksand"/>
                </a:rPr>
                <a:t>Mediante inteligencia artificial y geolocalización, sugiere productos y servicios relevantes, mejorando la visibilidad de los emprendedores y la satisfacción del cliente.</a:t>
              </a:r>
              <a:endParaRPr/>
            </a:p>
          </p:txBody>
        </p:sp>
        <p:sp>
          <p:nvSpPr>
            <p:cNvPr id="285" name="Google Shape;285;p13"/>
            <p:cNvSpPr txBox="1"/>
            <p:nvPr/>
          </p:nvSpPr>
          <p:spPr>
            <a:xfrm>
              <a:off x="15" y="-408837"/>
              <a:ext cx="5324700" cy="94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2000">
                  <a:solidFill>
                    <a:srgbClr val="00FF00"/>
                  </a:solidFill>
                  <a:latin typeface="Quicksand"/>
                  <a:ea typeface="Quicksand"/>
                  <a:cs typeface="Quicksand"/>
                  <a:sym typeface="Quicksand"/>
                </a:rPr>
                <a:t>Personaliza la experiencia del usuario</a:t>
              </a:r>
              <a:endParaRPr>
                <a:solidFill>
                  <a:srgbClr val="00FF00"/>
                </a:solidFill>
              </a:endParaRPr>
            </a:p>
          </p:txBody>
        </p:sp>
      </p:grpSp>
      <p:sp>
        <p:nvSpPr>
          <p:cNvPr id="286" name="Google Shape;286;p13"/>
          <p:cNvSpPr/>
          <p:nvPr/>
        </p:nvSpPr>
        <p:spPr>
          <a:xfrm>
            <a:off x="16110741" y="-1440118"/>
            <a:ext cx="3637064" cy="3637064"/>
          </a:xfrm>
          <a:custGeom>
            <a:rect b="b" l="l" r="r" t="t"/>
            <a:pathLst>
              <a:path extrusionOk="0" h="3637064" w="3637064">
                <a:moveTo>
                  <a:pt x="0" y="0"/>
                </a:moveTo>
                <a:lnTo>
                  <a:pt x="3637063" y="0"/>
                </a:lnTo>
                <a:lnTo>
                  <a:pt x="3637063" y="3637064"/>
                </a:lnTo>
                <a:lnTo>
                  <a:pt x="0" y="3637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7" name="Google Shape;287;p13"/>
          <p:cNvSpPr/>
          <p:nvPr/>
        </p:nvSpPr>
        <p:spPr>
          <a:xfrm>
            <a:off x="-3210995" y="-3453258"/>
            <a:ext cx="5827814" cy="5827814"/>
          </a:xfrm>
          <a:custGeom>
            <a:rect b="b" l="l" r="r" t="t"/>
            <a:pathLst>
              <a:path extrusionOk="0" h="5827814" w="5827814">
                <a:moveTo>
                  <a:pt x="0" y="0"/>
                </a:moveTo>
                <a:lnTo>
                  <a:pt x="5827813" y="0"/>
                </a:lnTo>
                <a:lnTo>
                  <a:pt x="5827813" y="5827814"/>
                </a:lnTo>
                <a:lnTo>
                  <a:pt x="0" y="58278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8" name="Google Shape;288;p13"/>
          <p:cNvSpPr/>
          <p:nvPr/>
        </p:nvSpPr>
        <p:spPr>
          <a:xfrm>
            <a:off x="6617925" y="2612175"/>
            <a:ext cx="4887928" cy="7674823"/>
          </a:xfrm>
          <a:custGeom>
            <a:rect b="b" l="l" r="r" t="t"/>
            <a:pathLst>
              <a:path extrusionOk="0" h="2788310" w="1554190">
                <a:moveTo>
                  <a:pt x="0" y="0"/>
                </a:moveTo>
                <a:lnTo>
                  <a:pt x="1554190" y="0"/>
                </a:lnTo>
                <a:lnTo>
                  <a:pt x="1554190" y="2788309"/>
                </a:lnTo>
                <a:lnTo>
                  <a:pt x="0" y="27883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89" name="Google Shape;28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3875" y="3897175"/>
            <a:ext cx="1195351" cy="10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