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embeddedFontLst>
    <p:embeddedFont>
      <p:font typeface="Quicksand"/>
      <p:regular r:id="rId21"/>
      <p:bold r:id="rId22"/>
    </p:embeddedFont>
    <p:embeddedFont>
      <p:font typeface="Quicksand SemiBo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FtEOggjD+I5Gw6Rx/AEoEOg22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2AC065-1525-42B1-A46B-30A922E4387E}">
  <a:tblStyle styleId="{0D2AC065-1525-42B1-A46B-30A922E4387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Quicksand-bold.fntdata"/><Relationship Id="rId21" Type="http://schemas.openxmlformats.org/officeDocument/2006/relationships/font" Target="fonts/Quicksand-regular.fntdata"/><Relationship Id="rId24" Type="http://schemas.openxmlformats.org/officeDocument/2006/relationships/font" Target="fonts/QuicksandSemiBold-bold.fntdata"/><Relationship Id="rId23" Type="http://schemas.openxmlformats.org/officeDocument/2006/relationships/font" Target="fonts/Quicksand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8e880eb2e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8e880eb2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88984976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8898497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88984976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8898497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88eb2c32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88eb2c32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JVpTvTD7il5uLTuWS1YItWAfxVcGlpw1/view" TargetMode="External"/><Relationship Id="rId4" Type="http://schemas.openxmlformats.org/officeDocument/2006/relationships/image" Target="../media/image31.jp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MrxR30MRHjQ-NcVeytWLRCC1Em2Syq5y/view" TargetMode="External"/><Relationship Id="rId4" Type="http://schemas.openxmlformats.org/officeDocument/2006/relationships/image" Target="../media/image35.jp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GP3EA6LSY1sosuNknAtqwU_9g2R7nHyt/view" TargetMode="External"/><Relationship Id="rId4" Type="http://schemas.openxmlformats.org/officeDocument/2006/relationships/image" Target="../media/image34.jp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0" Type="http://schemas.openxmlformats.org/officeDocument/2006/relationships/image" Target="../media/image17.png"/><Relationship Id="rId9" Type="http://schemas.openxmlformats.org/officeDocument/2006/relationships/image" Target="../media/image15.png"/><Relationship Id="rId5" Type="http://schemas.openxmlformats.org/officeDocument/2006/relationships/image" Target="../media/image38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0" Type="http://schemas.openxmlformats.org/officeDocument/2006/relationships/image" Target="../media/image17.png"/><Relationship Id="rId9" Type="http://schemas.openxmlformats.org/officeDocument/2006/relationships/image" Target="../media/image15.png"/><Relationship Id="rId5" Type="http://schemas.openxmlformats.org/officeDocument/2006/relationships/image" Target="../media/image38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19.png"/><Relationship Id="rId8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11" Type="http://schemas.openxmlformats.org/officeDocument/2006/relationships/image" Target="../media/image37.png"/><Relationship Id="rId10" Type="http://schemas.openxmlformats.org/officeDocument/2006/relationships/image" Target="../media/image29.png"/><Relationship Id="rId9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3158102" y="-4494797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2996120" y="6996036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1" y="0"/>
                </a:lnTo>
                <a:lnTo>
                  <a:pt x="9935031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9144000" y="6359849"/>
            <a:ext cx="68169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Integrantes:</a:t>
            </a:r>
            <a:endParaRPr sz="3600"/>
          </a:p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Benjamin </a:t>
            </a:r>
            <a:r>
              <a:rPr lang="es-CL" sz="3600">
                <a:latin typeface="Quicksand"/>
                <a:ea typeface="Quicksand"/>
                <a:cs typeface="Quicksand"/>
                <a:sym typeface="Quicksand"/>
              </a:rPr>
              <a:t>Cáceres</a:t>
            </a:r>
            <a:endParaRPr sz="3600"/>
          </a:p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Cristobal Silva</a:t>
            </a:r>
            <a:endParaRPr sz="3600"/>
          </a:p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Ricardo Barrera</a:t>
            </a:r>
            <a:endParaRPr sz="3600"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3988" y="138400"/>
            <a:ext cx="7099074" cy="57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1853025" y="2537674"/>
            <a:ext cx="6407490" cy="7749336"/>
          </a:xfrm>
          <a:custGeom>
            <a:rect b="b" l="l" r="r" t="t"/>
            <a:pathLst>
              <a:path extrusionOk="0" h="2287627" w="1783574">
                <a:moveTo>
                  <a:pt x="0" y="0"/>
                </a:moveTo>
                <a:lnTo>
                  <a:pt x="1783573" y="0"/>
                </a:lnTo>
                <a:lnTo>
                  <a:pt x="1783573" y="2287627"/>
                </a:lnTo>
                <a:lnTo>
                  <a:pt x="0" y="22876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318e880eb2e_0_239" title="Vídeo cliente final ‐ Hecho con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2000" y="304800"/>
            <a:ext cx="5614988" cy="998220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318e880eb2e_0_239"/>
          <p:cNvSpPr txBox="1"/>
          <p:nvPr/>
        </p:nvSpPr>
        <p:spPr>
          <a:xfrm>
            <a:off x="1220263" y="931950"/>
            <a:ext cx="53922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Video de </a:t>
            </a: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Demostración</a:t>
            </a:r>
            <a:endParaRPr b="1" sz="6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Cliente</a:t>
            </a:r>
            <a:endParaRPr b="1" sz="6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93" name="Google Shape;293;g318e880eb2e_0_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1675" y="6122845"/>
            <a:ext cx="2669375" cy="26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3188984976f_0_1" title="Emprendedor final ‐ Hecho con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2325" y="304800"/>
            <a:ext cx="5614988" cy="998220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188984976f_0_1"/>
          <p:cNvSpPr txBox="1"/>
          <p:nvPr/>
        </p:nvSpPr>
        <p:spPr>
          <a:xfrm>
            <a:off x="1220263" y="931950"/>
            <a:ext cx="53922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Video de Demostración</a:t>
            </a:r>
            <a:endParaRPr b="1" sz="6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Emprendedor</a:t>
            </a:r>
            <a:endParaRPr b="1" sz="6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0" name="Google Shape;300;g3188984976f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1200" y="6123600"/>
            <a:ext cx="2667599" cy="26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g3188984976f_0_10" title="Vídeo inde final ‐ Hecho con Clipchamp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2000" y="306000"/>
            <a:ext cx="5614988" cy="998220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3188984976f_0_10"/>
          <p:cNvSpPr txBox="1"/>
          <p:nvPr/>
        </p:nvSpPr>
        <p:spPr>
          <a:xfrm>
            <a:off x="1220263" y="931950"/>
            <a:ext cx="53922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Video de Demostración</a:t>
            </a:r>
            <a:endParaRPr b="1" sz="6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Independiente</a:t>
            </a:r>
            <a:endParaRPr b="1" sz="6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7" name="Google Shape;307;g3188984976f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1200" y="6123600"/>
            <a:ext cx="2667601" cy="26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/>
          <p:nvPr/>
        </p:nvSpPr>
        <p:spPr>
          <a:xfrm>
            <a:off x="4335550" y="344275"/>
            <a:ext cx="91818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7000">
                <a:latin typeface="Quicksand"/>
                <a:ea typeface="Quicksand"/>
                <a:cs typeface="Quicksand"/>
                <a:sym typeface="Quicksand"/>
              </a:rPr>
              <a:t>Conclusiones</a:t>
            </a:r>
            <a:r>
              <a:rPr b="1" i="0" lang="es-CL" sz="7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finales</a:t>
            </a:r>
            <a:endParaRPr sz="7000"/>
          </a:p>
        </p:txBody>
      </p:sp>
      <p:sp>
        <p:nvSpPr>
          <p:cNvPr id="313" name="Google Shape;313;p14"/>
          <p:cNvSpPr/>
          <p:nvPr/>
        </p:nvSpPr>
        <p:spPr>
          <a:xfrm>
            <a:off x="-4756676" y="7611794"/>
            <a:ext cx="8668132" cy="8668132"/>
          </a:xfrm>
          <a:custGeom>
            <a:rect b="b" l="l" r="r" t="t"/>
            <a:pathLst>
              <a:path extrusionOk="0" h="8668132" w="8668132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p14"/>
          <p:cNvSpPr/>
          <p:nvPr/>
        </p:nvSpPr>
        <p:spPr>
          <a:xfrm>
            <a:off x="15667184" y="8342780"/>
            <a:ext cx="5166909" cy="5166909"/>
          </a:xfrm>
          <a:custGeom>
            <a:rect b="b" l="l" r="r" t="t"/>
            <a:pathLst>
              <a:path extrusionOk="0" h="5166909" w="5166909">
                <a:moveTo>
                  <a:pt x="0" y="0"/>
                </a:moveTo>
                <a:lnTo>
                  <a:pt x="5166909" y="0"/>
                </a:lnTo>
                <a:lnTo>
                  <a:pt x="5166909" y="5166909"/>
                </a:lnTo>
                <a:lnTo>
                  <a:pt x="0" y="51669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15" name="Google Shape;31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894" y="2800850"/>
            <a:ext cx="5362219" cy="41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51875" y="2211660"/>
            <a:ext cx="1358625" cy="13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2975" y="4005935"/>
            <a:ext cx="2076425" cy="20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24975" y="3378788"/>
            <a:ext cx="1119174" cy="11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18225" y="3330850"/>
            <a:ext cx="1215050" cy="12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48850" y="6439638"/>
            <a:ext cx="1215050" cy="12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507225" y="6439637"/>
            <a:ext cx="1358625" cy="13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/>
          <p:nvPr/>
        </p:nvSpPr>
        <p:spPr>
          <a:xfrm>
            <a:off x="6506143" y="6727997"/>
            <a:ext cx="5275800" cy="22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999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¡Gracias por su atencion!</a:t>
            </a: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13195925" y="7699969"/>
            <a:ext cx="6652791" cy="7042857"/>
          </a:xfrm>
          <a:custGeom>
            <a:rect b="b" l="l" r="r" t="t"/>
            <a:pathLst>
              <a:path extrusionOk="0" h="8668132" w="8668132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p15"/>
          <p:cNvSpPr/>
          <p:nvPr/>
        </p:nvSpPr>
        <p:spPr>
          <a:xfrm>
            <a:off x="-4409150" y="-1090775"/>
            <a:ext cx="7476264" cy="7714637"/>
          </a:xfrm>
          <a:custGeom>
            <a:rect b="b" l="l" r="r" t="t"/>
            <a:pathLst>
              <a:path extrusionOk="0" h="8668132" w="8668132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9" name="Google Shape;329;p15"/>
          <p:cNvSpPr/>
          <p:nvPr/>
        </p:nvSpPr>
        <p:spPr>
          <a:xfrm rot="702035">
            <a:off x="-460475" y="4257533"/>
            <a:ext cx="4709011" cy="7611823"/>
          </a:xfrm>
          <a:custGeom>
            <a:rect b="b" l="l" r="r" t="t"/>
            <a:pathLst>
              <a:path extrusionOk="0" h="8563123" w="5456996">
                <a:moveTo>
                  <a:pt x="0" y="0"/>
                </a:moveTo>
                <a:lnTo>
                  <a:pt x="5456997" y="0"/>
                </a:lnTo>
                <a:lnTo>
                  <a:pt x="5456997" y="8563124"/>
                </a:lnTo>
                <a:lnTo>
                  <a:pt x="0" y="85631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0" name="Google Shape;330;p15"/>
          <p:cNvSpPr/>
          <p:nvPr/>
        </p:nvSpPr>
        <p:spPr>
          <a:xfrm rot="-500768">
            <a:off x="14872573" y="3739560"/>
            <a:ext cx="4662487" cy="6926838"/>
          </a:xfrm>
          <a:custGeom>
            <a:rect b="b" l="l" r="r" t="t"/>
            <a:pathLst>
              <a:path extrusionOk="0" h="7966588" w="5524680">
                <a:moveTo>
                  <a:pt x="0" y="0"/>
                </a:moveTo>
                <a:lnTo>
                  <a:pt x="5524680" y="0"/>
                </a:lnTo>
                <a:lnTo>
                  <a:pt x="5524680" y="7966588"/>
                </a:lnTo>
                <a:lnTo>
                  <a:pt x="0" y="7966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31" name="Google Shape;33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175" y="481200"/>
            <a:ext cx="6935650" cy="532065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5"/>
          <p:cNvSpPr/>
          <p:nvPr/>
        </p:nvSpPr>
        <p:spPr>
          <a:xfrm>
            <a:off x="16545876" y="-1090775"/>
            <a:ext cx="3142198" cy="2773802"/>
          </a:xfrm>
          <a:custGeom>
            <a:rect b="b" l="l" r="r" t="t"/>
            <a:pathLst>
              <a:path extrusionOk="0" h="8668132" w="8668132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3" name="Google Shape;333;p15"/>
          <p:cNvSpPr/>
          <p:nvPr/>
        </p:nvSpPr>
        <p:spPr>
          <a:xfrm>
            <a:off x="17758326" y="-124125"/>
            <a:ext cx="3142198" cy="2773802"/>
          </a:xfrm>
          <a:custGeom>
            <a:rect b="b" l="l" r="r" t="t"/>
            <a:pathLst>
              <a:path extrusionOk="0" h="8668132" w="8668132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2"/>
          <p:cNvGraphicFramePr/>
          <p:nvPr/>
        </p:nvGraphicFramePr>
        <p:xfrm>
          <a:off x="179845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{0D2AC065-1525-42B1-A46B-30A922E4387E}</a:tableStyleId>
              </a:tblPr>
              <a:tblGrid>
                <a:gridCol w="1280050"/>
                <a:gridCol w="4884125"/>
              </a:tblGrid>
              <a:tr h="797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01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Contexto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02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Problema y solución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Objetivos a lograr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Alcance</a:t>
                      </a:r>
                      <a:endParaRPr sz="30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Arquitectura</a:t>
                      </a:r>
                      <a:endParaRPr sz="30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97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Roles</a:t>
                      </a: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del sistema</a:t>
                      </a:r>
                      <a:endParaRPr sz="30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66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30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66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Cronograma</a:t>
                      </a:r>
                      <a:endParaRPr sz="3000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66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09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Videos</a:t>
                      </a:r>
                      <a:endParaRPr sz="3000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66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 sz="3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Conclusión</a:t>
                      </a:r>
                      <a:endParaRPr sz="3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2"/>
          <p:cNvSpPr txBox="1"/>
          <p:nvPr/>
        </p:nvSpPr>
        <p:spPr>
          <a:xfrm>
            <a:off x="2142458" y="333906"/>
            <a:ext cx="616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Contenidos</a:t>
            </a:r>
            <a:endParaRPr sz="6000"/>
          </a:p>
        </p:txBody>
      </p:sp>
      <p:sp>
        <p:nvSpPr>
          <p:cNvPr id="95" name="Google Shape;95;p2"/>
          <p:cNvSpPr/>
          <p:nvPr/>
        </p:nvSpPr>
        <p:spPr>
          <a:xfrm>
            <a:off x="10140950" y="-2623694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/>
          <p:nvPr/>
        </p:nvSpPr>
        <p:spPr>
          <a:xfrm>
            <a:off x="-1191286" y="-1213808"/>
            <a:ext cx="2989736" cy="2989736"/>
          </a:xfrm>
          <a:custGeom>
            <a:rect b="b" l="l" r="r" t="t"/>
            <a:pathLst>
              <a:path extrusionOk="0" h="2989736" w="2989736">
                <a:moveTo>
                  <a:pt x="0" y="0"/>
                </a:moveTo>
                <a:lnTo>
                  <a:pt x="2989736" y="0"/>
                </a:lnTo>
                <a:lnTo>
                  <a:pt x="2989736" y="2989735"/>
                </a:lnTo>
                <a:lnTo>
                  <a:pt x="0" y="2989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2"/>
          <p:cNvSpPr/>
          <p:nvPr/>
        </p:nvSpPr>
        <p:spPr>
          <a:xfrm rot="1019507">
            <a:off x="9927923" y="1447190"/>
            <a:ext cx="6090847" cy="10927341"/>
          </a:xfrm>
          <a:custGeom>
            <a:rect b="b" l="l" r="r" t="t"/>
            <a:pathLst>
              <a:path extrusionOk="0" h="10927341" w="6090847">
                <a:moveTo>
                  <a:pt x="0" y="0"/>
                </a:moveTo>
                <a:lnTo>
                  <a:pt x="6090847" y="0"/>
                </a:lnTo>
                <a:lnTo>
                  <a:pt x="6090847" y="10927341"/>
                </a:lnTo>
                <a:lnTo>
                  <a:pt x="0" y="10927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3208132" y="269070"/>
            <a:ext cx="1187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Contexto</a:t>
            </a:r>
            <a:endParaRPr sz="6000"/>
          </a:p>
        </p:txBody>
      </p:sp>
      <p:sp>
        <p:nvSpPr>
          <p:cNvPr id="103" name="Google Shape;103;p3"/>
          <p:cNvSpPr txBox="1"/>
          <p:nvPr/>
        </p:nvSpPr>
        <p:spPr>
          <a:xfrm>
            <a:off x="1876725" y="1192463"/>
            <a:ext cx="145344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6096" lvl="0" marL="77190" marR="58820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6096" lvl="0" marL="77190" marR="58820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En Chile, según la </a:t>
            </a:r>
            <a:r>
              <a:rPr b="1" lang="es-CL" sz="3000">
                <a:latin typeface="Calibri"/>
                <a:ea typeface="Calibri"/>
                <a:cs typeface="Calibri"/>
                <a:sym typeface="Calibri"/>
              </a:rPr>
              <a:t>Encuesta de Microemprendimiento 2022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, existen 1.977.426 microemprendedores, de los cuales el </a:t>
            </a:r>
            <a:r>
              <a:rPr b="1" lang="es-CL" sz="3000">
                <a:latin typeface="Calibri"/>
                <a:ea typeface="Calibri"/>
                <a:cs typeface="Calibri"/>
                <a:sym typeface="Calibri"/>
              </a:rPr>
              <a:t>78,8%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 trabaja de forma independiente y el </a:t>
            </a:r>
            <a:r>
              <a:rPr b="1" lang="es-CL" sz="3000">
                <a:latin typeface="Calibri"/>
                <a:ea typeface="Calibri"/>
                <a:cs typeface="Calibri"/>
                <a:sym typeface="Calibri"/>
              </a:rPr>
              <a:t>20,8%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 comenzó sus actividades debido a la pandemia de COVID-19.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6096" lvl="0" marL="77190" marR="58820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176409" y="7652927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3"/>
          <p:cNvSpPr/>
          <p:nvPr/>
        </p:nvSpPr>
        <p:spPr>
          <a:xfrm>
            <a:off x="15211018" y="8068040"/>
            <a:ext cx="3927246" cy="3927246"/>
          </a:xfrm>
          <a:custGeom>
            <a:rect b="b" l="l" r="r" t="t"/>
            <a:pathLst>
              <a:path extrusionOk="0" h="3927246" w="3927246">
                <a:moveTo>
                  <a:pt x="0" y="0"/>
                </a:moveTo>
                <a:lnTo>
                  <a:pt x="3927246" y="0"/>
                </a:lnTo>
                <a:lnTo>
                  <a:pt x="3927246" y="3927246"/>
                </a:lnTo>
                <a:lnTo>
                  <a:pt x="0" y="3927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3"/>
          <p:cNvSpPr/>
          <p:nvPr/>
        </p:nvSpPr>
        <p:spPr>
          <a:xfrm>
            <a:off x="-143489" y="9810675"/>
            <a:ext cx="1578748" cy="1578748"/>
          </a:xfrm>
          <a:custGeom>
            <a:rect b="b" l="l" r="r" t="t"/>
            <a:pathLst>
              <a:path extrusionOk="0" h="1578748" w="1578748">
                <a:moveTo>
                  <a:pt x="0" y="0"/>
                </a:moveTo>
                <a:lnTo>
                  <a:pt x="1578748" y="0"/>
                </a:lnTo>
                <a:lnTo>
                  <a:pt x="1578748" y="1578748"/>
                </a:lnTo>
                <a:lnTo>
                  <a:pt x="0" y="1578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3"/>
          <p:cNvSpPr/>
          <p:nvPr/>
        </p:nvSpPr>
        <p:spPr>
          <a:xfrm>
            <a:off x="7233638" y="6794600"/>
            <a:ext cx="3820568" cy="3492406"/>
          </a:xfrm>
          <a:custGeom>
            <a:rect b="b" l="l" r="r" t="t"/>
            <a:pathLst>
              <a:path extrusionOk="0" h="3581955" w="4053653">
                <a:moveTo>
                  <a:pt x="0" y="0"/>
                </a:moveTo>
                <a:lnTo>
                  <a:pt x="4053654" y="0"/>
                </a:lnTo>
                <a:lnTo>
                  <a:pt x="4053654" y="3581956"/>
                </a:lnTo>
                <a:lnTo>
                  <a:pt x="0" y="3581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08" name="Google Shape;10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45" y="3849130"/>
            <a:ext cx="17212993" cy="266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3"/>
          <p:cNvCxnSpPr/>
          <p:nvPr/>
        </p:nvCxnSpPr>
        <p:spPr>
          <a:xfrm flipH="1">
            <a:off x="440225" y="3739800"/>
            <a:ext cx="7800" cy="1310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3"/>
          <p:cNvCxnSpPr/>
          <p:nvPr/>
        </p:nvCxnSpPr>
        <p:spPr>
          <a:xfrm flipH="1" rot="-5400000">
            <a:off x="1091375" y="3108075"/>
            <a:ext cx="7800" cy="1310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3"/>
          <p:cNvCxnSpPr/>
          <p:nvPr/>
        </p:nvCxnSpPr>
        <p:spPr>
          <a:xfrm flipH="1">
            <a:off x="227212" y="3536550"/>
            <a:ext cx="10200" cy="1578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3"/>
          <p:cNvCxnSpPr/>
          <p:nvPr/>
        </p:nvCxnSpPr>
        <p:spPr>
          <a:xfrm flipH="1" rot="-5400000">
            <a:off x="1090625" y="2696408"/>
            <a:ext cx="9300" cy="1736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3"/>
          <p:cNvCxnSpPr/>
          <p:nvPr/>
        </p:nvCxnSpPr>
        <p:spPr>
          <a:xfrm flipH="1" rot="10800000">
            <a:off x="17856050" y="5115150"/>
            <a:ext cx="7800" cy="1310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3"/>
          <p:cNvCxnSpPr/>
          <p:nvPr/>
        </p:nvCxnSpPr>
        <p:spPr>
          <a:xfrm flipH="1" rot="5400000">
            <a:off x="17204900" y="5746875"/>
            <a:ext cx="7800" cy="1310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3"/>
          <p:cNvCxnSpPr/>
          <p:nvPr/>
        </p:nvCxnSpPr>
        <p:spPr>
          <a:xfrm flipH="1" rot="10800000">
            <a:off x="18066663" y="5049900"/>
            <a:ext cx="10200" cy="1578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3"/>
          <p:cNvCxnSpPr/>
          <p:nvPr/>
        </p:nvCxnSpPr>
        <p:spPr>
          <a:xfrm flipH="1" rot="5400000">
            <a:off x="17204150" y="5732242"/>
            <a:ext cx="9300" cy="1736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3208207" y="946745"/>
            <a:ext cx="1187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Problema y solución</a:t>
            </a:r>
            <a:endParaRPr sz="6000"/>
          </a:p>
        </p:txBody>
      </p:sp>
      <p:sp>
        <p:nvSpPr>
          <p:cNvPr id="122" name="Google Shape;122;p4"/>
          <p:cNvSpPr txBox="1"/>
          <p:nvPr/>
        </p:nvSpPr>
        <p:spPr>
          <a:xfrm>
            <a:off x="457199" y="2315614"/>
            <a:ext cx="8387114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1437" lvl="0" marL="533781" marR="90101" rtl="0" algn="l">
              <a:lnSpc>
                <a:spcPct val="116937"/>
              </a:lnSpc>
              <a:spcBef>
                <a:spcPts val="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1437" lvl="0" marL="533781" marR="90101" rtl="0" algn="just">
              <a:lnSpc>
                <a:spcPct val="116937"/>
              </a:lnSpc>
              <a:spcBef>
                <a:spcPts val="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1437" lvl="0" marL="533781" marR="90102" rtl="0" algn="l">
              <a:lnSpc>
                <a:spcPct val="116937"/>
              </a:lnSpc>
              <a:spcBef>
                <a:spcPts val="81"/>
              </a:spcBef>
              <a:spcAft>
                <a:spcPts val="0"/>
              </a:spcAft>
              <a:buNone/>
            </a:pPr>
            <a:r>
              <a:rPr b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4751822" y="7805802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4"/>
          <p:cNvSpPr/>
          <p:nvPr/>
        </p:nvSpPr>
        <p:spPr>
          <a:xfrm>
            <a:off x="15692018" y="-2134547"/>
            <a:ext cx="3927246" cy="3927246"/>
          </a:xfrm>
          <a:custGeom>
            <a:rect b="b" l="l" r="r" t="t"/>
            <a:pathLst>
              <a:path extrusionOk="0" h="3927246" w="3927246">
                <a:moveTo>
                  <a:pt x="0" y="0"/>
                </a:moveTo>
                <a:lnTo>
                  <a:pt x="3927246" y="0"/>
                </a:lnTo>
                <a:lnTo>
                  <a:pt x="3927246" y="3927246"/>
                </a:lnTo>
                <a:lnTo>
                  <a:pt x="0" y="3927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4"/>
          <p:cNvSpPr/>
          <p:nvPr/>
        </p:nvSpPr>
        <p:spPr>
          <a:xfrm>
            <a:off x="-683289" y="-632000"/>
            <a:ext cx="1578748" cy="1578748"/>
          </a:xfrm>
          <a:custGeom>
            <a:rect b="b" l="l" r="r" t="t"/>
            <a:pathLst>
              <a:path extrusionOk="0" h="1578748" w="1578748">
                <a:moveTo>
                  <a:pt x="0" y="0"/>
                </a:moveTo>
                <a:lnTo>
                  <a:pt x="1578748" y="0"/>
                </a:lnTo>
                <a:lnTo>
                  <a:pt x="1578748" y="1578748"/>
                </a:lnTo>
                <a:lnTo>
                  <a:pt x="0" y="1578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4"/>
          <p:cNvSpPr/>
          <p:nvPr/>
        </p:nvSpPr>
        <p:spPr>
          <a:xfrm>
            <a:off x="8138376" y="6959948"/>
            <a:ext cx="3161922" cy="3230712"/>
          </a:xfrm>
          <a:custGeom>
            <a:rect b="b" l="l" r="r" t="t"/>
            <a:pathLst>
              <a:path extrusionOk="0" h="2324253" w="2714096">
                <a:moveTo>
                  <a:pt x="0" y="0"/>
                </a:moveTo>
                <a:lnTo>
                  <a:pt x="2714096" y="0"/>
                </a:lnTo>
                <a:lnTo>
                  <a:pt x="2714096" y="2324253"/>
                </a:lnTo>
                <a:lnTo>
                  <a:pt x="0" y="2324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4"/>
          <p:cNvSpPr txBox="1"/>
          <p:nvPr/>
        </p:nvSpPr>
        <p:spPr>
          <a:xfrm>
            <a:off x="643700" y="2412025"/>
            <a:ext cx="9658800" cy="3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1437" lvl="0" marL="533781" marR="90101" rtl="0" algn="l">
              <a:lnSpc>
                <a:spcPct val="116937"/>
              </a:lnSpc>
              <a:spcBef>
                <a:spcPts val="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90101" rtl="0" algn="just">
              <a:lnSpc>
                <a:spcPct val="116937"/>
              </a:lnSpc>
              <a:spcBef>
                <a:spcPts val="81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Falta de Visibilidad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90101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Altos costos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90101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Competencia digital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90101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Dificultad para conectar con 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público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 objetivo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90101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Carencia de herramientas de 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gestión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90101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Limitaciones para promocionar y administrar sus 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servicios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21437" lvl="0" marL="533781" marR="90101" rtl="0" algn="l">
              <a:lnSpc>
                <a:spcPct val="116937"/>
              </a:lnSpc>
              <a:spcBef>
                <a:spcPts val="81"/>
              </a:spcBef>
              <a:spcAft>
                <a:spcPts val="0"/>
              </a:spcAft>
              <a:buNone/>
            </a:pPr>
            <a:r>
              <a:rPr b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0900" y="2005497"/>
            <a:ext cx="1358625" cy="13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82000" y="3799773"/>
            <a:ext cx="2076425" cy="20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14000" y="3172625"/>
            <a:ext cx="1119174" cy="11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07250" y="3124688"/>
            <a:ext cx="1215050" cy="12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437875" y="6233475"/>
            <a:ext cx="1215050" cy="12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496250" y="6233475"/>
            <a:ext cx="1358625" cy="13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1192900" y="1960436"/>
            <a:ext cx="7082802" cy="1468573"/>
            <a:chOff x="0" y="-38100"/>
            <a:chExt cx="2081830" cy="678701"/>
          </a:xfrm>
        </p:grpSpPr>
        <p:sp>
          <p:nvSpPr>
            <p:cNvPr id="139" name="Google Shape;139;p5"/>
            <p:cNvSpPr/>
            <p:nvPr/>
          </p:nvSpPr>
          <p:spPr>
            <a:xfrm>
              <a:off x="0" y="0"/>
              <a:ext cx="2081830" cy="640601"/>
            </a:xfrm>
            <a:custGeom>
              <a:rect b="b" l="l" r="r" t="t"/>
              <a:pathLst>
                <a:path extrusionOk="0" h="640601" w="208183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5"/>
          <p:cNvGrpSpPr/>
          <p:nvPr/>
        </p:nvGrpSpPr>
        <p:grpSpPr>
          <a:xfrm>
            <a:off x="1193738" y="7571995"/>
            <a:ext cx="7081137" cy="1468777"/>
            <a:chOff x="0" y="-38100"/>
            <a:chExt cx="2081830" cy="678701"/>
          </a:xfrm>
        </p:grpSpPr>
        <p:sp>
          <p:nvSpPr>
            <p:cNvPr id="142" name="Google Shape;142;p5"/>
            <p:cNvSpPr/>
            <p:nvPr/>
          </p:nvSpPr>
          <p:spPr>
            <a:xfrm>
              <a:off x="0" y="0"/>
              <a:ext cx="2081830" cy="640601"/>
            </a:xfrm>
            <a:custGeom>
              <a:rect b="b" l="l" r="r" t="t"/>
              <a:pathLst>
                <a:path extrusionOk="0" h="640601" w="208183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5"/>
          <p:cNvGrpSpPr/>
          <p:nvPr/>
        </p:nvGrpSpPr>
        <p:grpSpPr>
          <a:xfrm>
            <a:off x="9812150" y="1979907"/>
            <a:ext cx="7081137" cy="1468777"/>
            <a:chOff x="0" y="-38100"/>
            <a:chExt cx="2081830" cy="678701"/>
          </a:xfrm>
        </p:grpSpPr>
        <p:sp>
          <p:nvSpPr>
            <p:cNvPr id="145" name="Google Shape;145;p5"/>
            <p:cNvSpPr/>
            <p:nvPr/>
          </p:nvSpPr>
          <p:spPr>
            <a:xfrm>
              <a:off x="0" y="0"/>
              <a:ext cx="2081830" cy="640601"/>
            </a:xfrm>
            <a:custGeom>
              <a:rect b="b" l="l" r="r" t="t"/>
              <a:pathLst>
                <a:path extrusionOk="0" h="640601" w="208183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5"/>
          <p:cNvGrpSpPr/>
          <p:nvPr/>
        </p:nvGrpSpPr>
        <p:grpSpPr>
          <a:xfrm>
            <a:off x="9812150" y="7565270"/>
            <a:ext cx="7081137" cy="1468777"/>
            <a:chOff x="0" y="-38100"/>
            <a:chExt cx="2081830" cy="678701"/>
          </a:xfrm>
        </p:grpSpPr>
        <p:sp>
          <p:nvSpPr>
            <p:cNvPr id="148" name="Google Shape;148;p5"/>
            <p:cNvSpPr/>
            <p:nvPr/>
          </p:nvSpPr>
          <p:spPr>
            <a:xfrm>
              <a:off x="0" y="0"/>
              <a:ext cx="2081830" cy="640601"/>
            </a:xfrm>
            <a:custGeom>
              <a:rect b="b" l="l" r="r" t="t"/>
              <a:pathLst>
                <a:path extrusionOk="0" h="640601" w="208183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/>
          <p:cNvSpPr txBox="1"/>
          <p:nvPr/>
        </p:nvSpPr>
        <p:spPr>
          <a:xfrm>
            <a:off x="10205619" y="2208482"/>
            <a:ext cx="8733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572" u="none" cap="none" strike="noStrik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10100281" y="7787406"/>
            <a:ext cx="8733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572" u="none" cap="none" strike="noStrik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3336661" y="2296700"/>
            <a:ext cx="361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rgbClr val="000000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Registro y gestión de perfiles.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2670942" y="7791751"/>
            <a:ext cx="474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Publicación</a:t>
            </a: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 y </a:t>
            </a: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Visualización</a:t>
            </a: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 de productos y servicios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11964108" y="2206379"/>
            <a:ext cx="360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Geolocalización</a:t>
            </a: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 y novedades cercanas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11309596" y="7785293"/>
            <a:ext cx="558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rgbClr val="000000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Desarrollo de recomendaciones personalizadas basadas en IA.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2012675" y="4586788"/>
            <a:ext cx="14262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de </a:t>
            </a:r>
            <a:r>
              <a:rPr b="1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e-commerce</a:t>
            </a:r>
            <a:r>
              <a:rPr b="0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permita a pequeños </a:t>
            </a:r>
            <a:r>
              <a:rPr b="1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emprendedores</a:t>
            </a:r>
            <a:r>
              <a:rPr b="0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profesionales </a:t>
            </a:r>
            <a:r>
              <a:rPr b="1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b="0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mejorar su presencia digital y gestionar eficientemente sus negocios.</a:t>
            </a:r>
            <a:r>
              <a:rPr lang="es-C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4000"/>
          </a:p>
        </p:txBody>
      </p:sp>
      <p:sp>
        <p:nvSpPr>
          <p:cNvPr id="157" name="Google Shape;157;p5"/>
          <p:cNvSpPr txBox="1"/>
          <p:nvPr/>
        </p:nvSpPr>
        <p:spPr>
          <a:xfrm>
            <a:off x="5765677" y="263750"/>
            <a:ext cx="675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Objetivos a lograr</a:t>
            </a:r>
            <a:endParaRPr b="1" i="0" sz="6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1701875" y="2188923"/>
            <a:ext cx="6669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572" u="none" cap="none" strike="noStrik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1302175" y="7793844"/>
            <a:ext cx="7896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572" u="none" cap="none" strike="noStrik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/>
        </p:nvSpPr>
        <p:spPr>
          <a:xfrm>
            <a:off x="5568647" y="459125"/>
            <a:ext cx="655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7200">
                <a:latin typeface="Quicksand"/>
                <a:ea typeface="Quicksand"/>
                <a:cs typeface="Quicksand"/>
                <a:sym typeface="Quicksand"/>
              </a:rPr>
              <a:t>Alcance</a:t>
            </a:r>
            <a:endParaRPr sz="7200"/>
          </a:p>
        </p:txBody>
      </p:sp>
      <p:sp>
        <p:nvSpPr>
          <p:cNvPr id="165" name="Google Shape;165;p13"/>
          <p:cNvSpPr txBox="1"/>
          <p:nvPr/>
        </p:nvSpPr>
        <p:spPr>
          <a:xfrm>
            <a:off x="1941263" y="2748350"/>
            <a:ext cx="3993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1941263" y="8079325"/>
            <a:ext cx="3993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r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16110741" y="-1440118"/>
            <a:ext cx="3637064" cy="3637064"/>
          </a:xfrm>
          <a:custGeom>
            <a:rect b="b" l="l" r="r" t="t"/>
            <a:pathLst>
              <a:path extrusionOk="0" h="3637064" w="3637064">
                <a:moveTo>
                  <a:pt x="0" y="0"/>
                </a:moveTo>
                <a:lnTo>
                  <a:pt x="3637063" y="0"/>
                </a:lnTo>
                <a:lnTo>
                  <a:pt x="3637063" y="3637064"/>
                </a:lnTo>
                <a:lnTo>
                  <a:pt x="0" y="3637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13"/>
          <p:cNvSpPr/>
          <p:nvPr/>
        </p:nvSpPr>
        <p:spPr>
          <a:xfrm>
            <a:off x="-3210995" y="-3453258"/>
            <a:ext cx="5827814" cy="5827814"/>
          </a:xfrm>
          <a:custGeom>
            <a:rect b="b" l="l" r="r" t="t"/>
            <a:pathLst>
              <a:path extrusionOk="0" h="5827814" w="5827814">
                <a:moveTo>
                  <a:pt x="0" y="0"/>
                </a:moveTo>
                <a:lnTo>
                  <a:pt x="5827813" y="0"/>
                </a:lnTo>
                <a:lnTo>
                  <a:pt x="5827813" y="5827814"/>
                </a:lnTo>
                <a:lnTo>
                  <a:pt x="0" y="58278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13"/>
          <p:cNvSpPr/>
          <p:nvPr/>
        </p:nvSpPr>
        <p:spPr>
          <a:xfrm>
            <a:off x="6703438" y="3520975"/>
            <a:ext cx="4281793" cy="6859243"/>
          </a:xfrm>
          <a:custGeom>
            <a:rect b="b" l="l" r="r" t="t"/>
            <a:pathLst>
              <a:path extrusionOk="0" h="2788310" w="1554190">
                <a:moveTo>
                  <a:pt x="0" y="0"/>
                </a:moveTo>
                <a:lnTo>
                  <a:pt x="1554190" y="0"/>
                </a:lnTo>
                <a:lnTo>
                  <a:pt x="1554190" y="2788309"/>
                </a:lnTo>
                <a:lnTo>
                  <a:pt x="0" y="27883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70" name="Google Shape;1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225" y="4626888"/>
            <a:ext cx="1195351" cy="10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/>
        </p:nvSpPr>
        <p:spPr>
          <a:xfrm>
            <a:off x="594597" y="2612175"/>
            <a:ext cx="6119400" cy="7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Que hace:</a:t>
            </a:r>
            <a:endParaRPr b="1" sz="36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Char char="➢"/>
            </a:pPr>
            <a:r>
              <a:rPr b="1" lang="es-CL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Facilita la venta de productos y servicios</a:t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Char char="➢"/>
            </a:pPr>
            <a:r>
              <a:rPr b="1" lang="es-CL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Personaliza la experiencia del usuario</a:t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Char char="➢"/>
            </a:pPr>
            <a:r>
              <a:rPr b="1" lang="es-CL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Ofrece herramientas de gestión</a:t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2" name="Google Shape;172;p13"/>
          <p:cNvSpPr txBox="1"/>
          <p:nvPr/>
        </p:nvSpPr>
        <p:spPr>
          <a:xfrm>
            <a:off x="11753800" y="2612175"/>
            <a:ext cx="6354600" cy="6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Que no hace:</a:t>
            </a:r>
            <a:endParaRPr b="1" sz="36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Char char="➢"/>
            </a:pPr>
            <a:r>
              <a:rPr b="1" lang="es-CL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 se hace cargo del stock de los productos</a:t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Char char="➢"/>
            </a:pPr>
            <a:r>
              <a:rPr b="1" lang="es-CL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 realiza entregas </a:t>
            </a:r>
            <a:r>
              <a:rPr b="1" lang="es-CL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físicas</a:t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Char char="➢"/>
            </a:pPr>
            <a:r>
              <a:rPr b="1" lang="es-CL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 gestiona devoluciones o reembolsos</a:t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3" name="Google Shape;1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8286" y="1901575"/>
            <a:ext cx="1527425" cy="15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02622" y="1902075"/>
            <a:ext cx="1526400" cy="15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>
            <a:off x="16498589" y="-1904026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1" y="0"/>
                </a:lnTo>
                <a:lnTo>
                  <a:pt x="9935031" y="9935032"/>
                </a:lnTo>
                <a:lnTo>
                  <a:pt x="0" y="9935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7"/>
          <p:cNvSpPr/>
          <p:nvPr/>
        </p:nvSpPr>
        <p:spPr>
          <a:xfrm>
            <a:off x="-810419" y="-1078878"/>
            <a:ext cx="2272029" cy="2272029"/>
          </a:xfrm>
          <a:custGeom>
            <a:rect b="b" l="l" r="r" t="t"/>
            <a:pathLst>
              <a:path extrusionOk="0" h="2272029" w="2272029">
                <a:moveTo>
                  <a:pt x="0" y="0"/>
                </a:moveTo>
                <a:lnTo>
                  <a:pt x="2272029" y="0"/>
                </a:lnTo>
                <a:lnTo>
                  <a:pt x="2272029" y="2272029"/>
                </a:lnTo>
                <a:lnTo>
                  <a:pt x="0" y="22720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7"/>
          <p:cNvSpPr txBox="1"/>
          <p:nvPr/>
        </p:nvSpPr>
        <p:spPr>
          <a:xfrm>
            <a:off x="2918377" y="6515338"/>
            <a:ext cx="277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3087227" y="5882423"/>
            <a:ext cx="277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latin typeface="Quicksand"/>
                <a:ea typeface="Quicksand"/>
                <a:cs typeface="Quicksand"/>
                <a:sym typeface="Quicksand"/>
              </a:rPr>
              <a:t>Cliente</a:t>
            </a:r>
            <a:endParaRPr sz="3600"/>
          </a:p>
        </p:txBody>
      </p:sp>
      <p:sp>
        <p:nvSpPr>
          <p:cNvPr id="183" name="Google Shape;183;p7"/>
          <p:cNvSpPr txBox="1"/>
          <p:nvPr/>
        </p:nvSpPr>
        <p:spPr>
          <a:xfrm>
            <a:off x="2585862" y="6678375"/>
            <a:ext cx="3972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Quicksand"/>
                <a:ea typeface="Quicksand"/>
                <a:cs typeface="Quicksand"/>
                <a:sym typeface="Quicksand"/>
              </a:rPr>
              <a:t>Visualización</a:t>
            </a:r>
            <a:r>
              <a:rPr lang="es-CL" sz="3000">
                <a:latin typeface="Quicksand"/>
                <a:ea typeface="Quicksand"/>
                <a:cs typeface="Quicksand"/>
                <a:sym typeface="Quicksand"/>
              </a:rPr>
              <a:t> de novedades cercanas, compras de productos o servicios, </a:t>
            </a:r>
            <a:endParaRPr sz="3000"/>
          </a:p>
        </p:txBody>
      </p:sp>
      <p:sp>
        <p:nvSpPr>
          <p:cNvPr id="184" name="Google Shape;184;p7"/>
          <p:cNvSpPr txBox="1"/>
          <p:nvPr/>
        </p:nvSpPr>
        <p:spPr>
          <a:xfrm>
            <a:off x="3776761" y="633723"/>
            <a:ext cx="1040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Roles del Sistema</a:t>
            </a:r>
            <a:endParaRPr sz="6000"/>
          </a:p>
        </p:txBody>
      </p:sp>
      <p:sp>
        <p:nvSpPr>
          <p:cNvPr id="185" name="Google Shape;185;p7"/>
          <p:cNvSpPr txBox="1"/>
          <p:nvPr/>
        </p:nvSpPr>
        <p:spPr>
          <a:xfrm>
            <a:off x="5582730" y="2125251"/>
            <a:ext cx="712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6300" y="2688683"/>
            <a:ext cx="2667599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1100" y="2688670"/>
            <a:ext cx="2669375" cy="26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64850" y="2688669"/>
            <a:ext cx="2667601" cy="266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/>
        </p:nvSpPr>
        <p:spPr>
          <a:xfrm>
            <a:off x="7591539" y="6678363"/>
            <a:ext cx="277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7461501" y="5882425"/>
            <a:ext cx="303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latin typeface="Quicksand"/>
                <a:ea typeface="Quicksand"/>
                <a:cs typeface="Quicksand"/>
                <a:sym typeface="Quicksand"/>
              </a:rPr>
              <a:t>Emprendedor</a:t>
            </a:r>
            <a:endParaRPr sz="3600"/>
          </a:p>
        </p:txBody>
      </p:sp>
      <p:sp>
        <p:nvSpPr>
          <p:cNvPr id="191" name="Google Shape;191;p7"/>
          <p:cNvSpPr txBox="1"/>
          <p:nvPr/>
        </p:nvSpPr>
        <p:spPr>
          <a:xfrm>
            <a:off x="7356153" y="6678375"/>
            <a:ext cx="3655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Quicksand"/>
                <a:ea typeface="Quicksand"/>
                <a:cs typeface="Quicksand"/>
                <a:sym typeface="Quicksand"/>
              </a:rPr>
              <a:t>Publicar productos, gestionar productos y sus estados, </a:t>
            </a:r>
            <a:r>
              <a:rPr lang="es-CL" sz="3000">
                <a:latin typeface="Quicksand"/>
                <a:ea typeface="Quicksand"/>
                <a:cs typeface="Quicksand"/>
                <a:sym typeface="Quicksand"/>
              </a:rPr>
              <a:t>estadísticas</a:t>
            </a:r>
            <a:r>
              <a:rPr lang="es-CL" sz="3000">
                <a:latin typeface="Quicksand"/>
                <a:ea typeface="Quicksand"/>
                <a:cs typeface="Quicksand"/>
                <a:sym typeface="Quicksand"/>
              </a:rPr>
              <a:t> de ventas.</a:t>
            </a:r>
            <a:endParaRPr sz="3000"/>
          </a:p>
        </p:txBody>
      </p:sp>
      <p:sp>
        <p:nvSpPr>
          <p:cNvPr id="192" name="Google Shape;192;p7"/>
          <p:cNvSpPr txBox="1"/>
          <p:nvPr/>
        </p:nvSpPr>
        <p:spPr>
          <a:xfrm>
            <a:off x="12110089" y="6678363"/>
            <a:ext cx="2777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>
            <a:off x="11760150" y="5882425"/>
            <a:ext cx="347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latin typeface="Quicksand"/>
                <a:ea typeface="Quicksand"/>
                <a:cs typeface="Quicksand"/>
                <a:sym typeface="Quicksand"/>
              </a:rPr>
              <a:t>Independiente</a:t>
            </a:r>
            <a:endParaRPr sz="3600"/>
          </a:p>
        </p:txBody>
      </p:sp>
      <p:sp>
        <p:nvSpPr>
          <p:cNvPr id="194" name="Google Shape;194;p7"/>
          <p:cNvSpPr txBox="1"/>
          <p:nvPr/>
        </p:nvSpPr>
        <p:spPr>
          <a:xfrm>
            <a:off x="11809950" y="6730750"/>
            <a:ext cx="36867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Publicar servicios, gestionar servicios y sus estados, estadísticas de ventas.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88eb2c32e_2_0"/>
          <p:cNvSpPr/>
          <p:nvPr/>
        </p:nvSpPr>
        <p:spPr>
          <a:xfrm>
            <a:off x="14012513" y="-6201004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1" y="0"/>
                </a:lnTo>
                <a:lnTo>
                  <a:pt x="9935031" y="9935032"/>
                </a:lnTo>
                <a:lnTo>
                  <a:pt x="0" y="9935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g3188eb2c32e_2_0"/>
          <p:cNvSpPr/>
          <p:nvPr/>
        </p:nvSpPr>
        <p:spPr>
          <a:xfrm>
            <a:off x="-1740396" y="6878226"/>
            <a:ext cx="5890202" cy="5890202"/>
          </a:xfrm>
          <a:custGeom>
            <a:rect b="b" l="l" r="r" t="t"/>
            <a:pathLst>
              <a:path extrusionOk="0" h="5890202" w="5890202">
                <a:moveTo>
                  <a:pt x="0" y="0"/>
                </a:moveTo>
                <a:lnTo>
                  <a:pt x="5890202" y="0"/>
                </a:lnTo>
                <a:lnTo>
                  <a:pt x="5890202" y="5890203"/>
                </a:lnTo>
                <a:lnTo>
                  <a:pt x="0" y="5890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g3188eb2c32e_2_0"/>
          <p:cNvSpPr txBox="1"/>
          <p:nvPr/>
        </p:nvSpPr>
        <p:spPr>
          <a:xfrm>
            <a:off x="1132586" y="854213"/>
            <a:ext cx="83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999">
                <a:latin typeface="Quicksand"/>
                <a:ea typeface="Quicksand"/>
                <a:cs typeface="Quicksand"/>
                <a:sym typeface="Quicksand"/>
              </a:rPr>
              <a:t>Arquitectura</a:t>
            </a:r>
            <a:endParaRPr b="1" i="0" sz="3999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2" name="Google Shape;202;g3188eb2c32e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5772" y="3597725"/>
            <a:ext cx="3875050" cy="23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188eb2c32e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6126" y="3547774"/>
            <a:ext cx="3075325" cy="24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188eb2c32e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2539" y="2964184"/>
            <a:ext cx="3729813" cy="372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188eb2c32e_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7706" y="7443446"/>
            <a:ext cx="53149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3188eb2c32e_2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10925" y="6475575"/>
            <a:ext cx="3875050" cy="222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6"/>
          <p:cNvGrpSpPr/>
          <p:nvPr/>
        </p:nvGrpSpPr>
        <p:grpSpPr>
          <a:xfrm>
            <a:off x="15075052" y="1100675"/>
            <a:ext cx="2619248" cy="2213974"/>
            <a:chOff x="0" y="-75"/>
            <a:chExt cx="812800" cy="609675"/>
          </a:xfrm>
        </p:grpSpPr>
        <p:sp>
          <p:nvSpPr>
            <p:cNvPr id="212" name="Google Shape;212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6"/>
          <p:cNvGrpSpPr/>
          <p:nvPr/>
        </p:nvGrpSpPr>
        <p:grpSpPr>
          <a:xfrm>
            <a:off x="7723433" y="1100675"/>
            <a:ext cx="2619248" cy="2213974"/>
            <a:chOff x="0" y="-75"/>
            <a:chExt cx="812800" cy="609675"/>
          </a:xfrm>
        </p:grpSpPr>
        <p:sp>
          <p:nvSpPr>
            <p:cNvPr id="215" name="Google Shape;215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3947368" y="1100675"/>
            <a:ext cx="2619248" cy="2213974"/>
            <a:chOff x="0" y="-75"/>
            <a:chExt cx="812800" cy="609675"/>
          </a:xfrm>
        </p:grpSpPr>
        <p:sp>
          <p:nvSpPr>
            <p:cNvPr id="218" name="Google Shape;218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6"/>
          <p:cNvSpPr txBox="1"/>
          <p:nvPr/>
        </p:nvSpPr>
        <p:spPr>
          <a:xfrm>
            <a:off x="2427525" y="9462149"/>
            <a:ext cx="3269700" cy="215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972100" y="65000"/>
            <a:ext cx="1184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Flujo de uso del sistema</a:t>
            </a:r>
            <a:endParaRPr sz="6000"/>
          </a:p>
        </p:txBody>
      </p:sp>
      <p:sp>
        <p:nvSpPr>
          <p:cNvPr id="222" name="Google Shape;222;p6"/>
          <p:cNvSpPr/>
          <p:nvPr/>
        </p:nvSpPr>
        <p:spPr>
          <a:xfrm>
            <a:off x="15715900" y="-4649648"/>
            <a:ext cx="5495543" cy="5495543"/>
          </a:xfrm>
          <a:custGeom>
            <a:rect b="b" l="l" r="r" t="t"/>
            <a:pathLst>
              <a:path extrusionOk="0" h="5495543" w="5495543">
                <a:moveTo>
                  <a:pt x="0" y="0"/>
                </a:moveTo>
                <a:lnTo>
                  <a:pt x="5495544" y="0"/>
                </a:lnTo>
                <a:lnTo>
                  <a:pt x="5495544" y="5495543"/>
                </a:lnTo>
                <a:lnTo>
                  <a:pt x="0" y="5495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6"/>
          <p:cNvSpPr/>
          <p:nvPr/>
        </p:nvSpPr>
        <p:spPr>
          <a:xfrm>
            <a:off x="-4789081" y="-2236300"/>
            <a:ext cx="5495543" cy="5495543"/>
          </a:xfrm>
          <a:custGeom>
            <a:rect b="b" l="l" r="r" t="t"/>
            <a:pathLst>
              <a:path extrusionOk="0" h="5495543" w="5495543">
                <a:moveTo>
                  <a:pt x="0" y="0"/>
                </a:moveTo>
                <a:lnTo>
                  <a:pt x="5495544" y="0"/>
                </a:lnTo>
                <a:lnTo>
                  <a:pt x="5495544" y="5495543"/>
                </a:lnTo>
                <a:lnTo>
                  <a:pt x="0" y="5495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24" name="Google Shape;22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414" y="1323800"/>
            <a:ext cx="1402305" cy="156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25" name="Google Shape;225;p6"/>
          <p:cNvGrpSpPr/>
          <p:nvPr/>
        </p:nvGrpSpPr>
        <p:grpSpPr>
          <a:xfrm>
            <a:off x="14930350" y="4154738"/>
            <a:ext cx="2619248" cy="2213974"/>
            <a:chOff x="0" y="-75"/>
            <a:chExt cx="812800" cy="609675"/>
          </a:xfrm>
        </p:grpSpPr>
        <p:sp>
          <p:nvSpPr>
            <p:cNvPr id="226" name="Google Shape;226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6"/>
          <p:cNvGrpSpPr/>
          <p:nvPr/>
        </p:nvGrpSpPr>
        <p:grpSpPr>
          <a:xfrm>
            <a:off x="7697770" y="4154738"/>
            <a:ext cx="2619248" cy="2213974"/>
            <a:chOff x="0" y="-75"/>
            <a:chExt cx="812800" cy="609675"/>
          </a:xfrm>
        </p:grpSpPr>
        <p:sp>
          <p:nvSpPr>
            <p:cNvPr id="229" name="Google Shape;229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6"/>
          <p:cNvGrpSpPr/>
          <p:nvPr/>
        </p:nvGrpSpPr>
        <p:grpSpPr>
          <a:xfrm>
            <a:off x="3947367" y="4205500"/>
            <a:ext cx="2619248" cy="2213974"/>
            <a:chOff x="0" y="-75"/>
            <a:chExt cx="812800" cy="609675"/>
          </a:xfrm>
        </p:grpSpPr>
        <p:sp>
          <p:nvSpPr>
            <p:cNvPr id="232" name="Google Shape;232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4" name="Google Shape;23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413" y="4418563"/>
            <a:ext cx="1402305" cy="156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35" name="Google Shape;235;p6"/>
          <p:cNvGrpSpPr/>
          <p:nvPr/>
        </p:nvGrpSpPr>
        <p:grpSpPr>
          <a:xfrm>
            <a:off x="15051663" y="7411851"/>
            <a:ext cx="2619248" cy="2213974"/>
            <a:chOff x="0" y="-75"/>
            <a:chExt cx="812800" cy="609675"/>
          </a:xfrm>
        </p:grpSpPr>
        <p:sp>
          <p:nvSpPr>
            <p:cNvPr id="236" name="Google Shape;236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6"/>
          <p:cNvGrpSpPr/>
          <p:nvPr/>
        </p:nvGrpSpPr>
        <p:grpSpPr>
          <a:xfrm>
            <a:off x="7819082" y="7411851"/>
            <a:ext cx="2619248" cy="2213974"/>
            <a:chOff x="0" y="-75"/>
            <a:chExt cx="812800" cy="609675"/>
          </a:xfrm>
        </p:grpSpPr>
        <p:sp>
          <p:nvSpPr>
            <p:cNvPr id="239" name="Google Shape;239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6"/>
          <p:cNvGrpSpPr/>
          <p:nvPr/>
        </p:nvGrpSpPr>
        <p:grpSpPr>
          <a:xfrm>
            <a:off x="3923979" y="7411851"/>
            <a:ext cx="2619248" cy="2213974"/>
            <a:chOff x="0" y="-75"/>
            <a:chExt cx="812800" cy="609675"/>
          </a:xfrm>
        </p:grpSpPr>
        <p:sp>
          <p:nvSpPr>
            <p:cNvPr id="242" name="Google Shape;242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4" name="Google Shape;24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425" y="7736476"/>
            <a:ext cx="1402305" cy="156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5" name="Google Shape;245;p6"/>
          <p:cNvSpPr txBox="1"/>
          <p:nvPr/>
        </p:nvSpPr>
        <p:spPr>
          <a:xfrm>
            <a:off x="1253211" y="2267400"/>
            <a:ext cx="36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Cliente</a:t>
            </a:r>
            <a:endParaRPr/>
          </a:p>
        </p:txBody>
      </p:sp>
      <p:sp>
        <p:nvSpPr>
          <p:cNvPr id="246" name="Google Shape;246;p6"/>
          <p:cNvSpPr txBox="1"/>
          <p:nvPr/>
        </p:nvSpPr>
        <p:spPr>
          <a:xfrm>
            <a:off x="972105" y="4956063"/>
            <a:ext cx="21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Emprendedor</a:t>
            </a:r>
            <a:endParaRPr/>
          </a:p>
        </p:txBody>
      </p:sp>
      <p:sp>
        <p:nvSpPr>
          <p:cNvPr id="247" name="Google Shape;247;p6"/>
          <p:cNvSpPr txBox="1"/>
          <p:nvPr/>
        </p:nvSpPr>
        <p:spPr>
          <a:xfrm>
            <a:off x="972099" y="8526112"/>
            <a:ext cx="36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Independiente</a:t>
            </a:r>
            <a:endParaRPr/>
          </a:p>
        </p:txBody>
      </p:sp>
      <p:grpSp>
        <p:nvGrpSpPr>
          <p:cNvPr id="248" name="Google Shape;248;p6"/>
          <p:cNvGrpSpPr/>
          <p:nvPr/>
        </p:nvGrpSpPr>
        <p:grpSpPr>
          <a:xfrm>
            <a:off x="11448658" y="1100675"/>
            <a:ext cx="2619248" cy="2213974"/>
            <a:chOff x="0" y="-75"/>
            <a:chExt cx="812800" cy="609675"/>
          </a:xfrm>
        </p:grpSpPr>
        <p:sp>
          <p:nvSpPr>
            <p:cNvPr id="249" name="Google Shape;249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1" name="Google Shape;25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35209" y="1384025"/>
            <a:ext cx="1403469" cy="1565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52" name="Google Shape;252;p6"/>
          <p:cNvGrpSpPr/>
          <p:nvPr/>
        </p:nvGrpSpPr>
        <p:grpSpPr>
          <a:xfrm>
            <a:off x="11303957" y="4154738"/>
            <a:ext cx="2619248" cy="2213974"/>
            <a:chOff x="0" y="-75"/>
            <a:chExt cx="812800" cy="609675"/>
          </a:xfrm>
        </p:grpSpPr>
        <p:sp>
          <p:nvSpPr>
            <p:cNvPr id="253" name="Google Shape;253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6"/>
          <p:cNvGrpSpPr/>
          <p:nvPr/>
        </p:nvGrpSpPr>
        <p:grpSpPr>
          <a:xfrm>
            <a:off x="11425270" y="7411851"/>
            <a:ext cx="2619248" cy="2213974"/>
            <a:chOff x="0" y="-75"/>
            <a:chExt cx="812800" cy="609675"/>
          </a:xfrm>
        </p:grpSpPr>
        <p:sp>
          <p:nvSpPr>
            <p:cNvPr id="256" name="Google Shape;256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8" name="Google Shape;25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38940" y="4391663"/>
            <a:ext cx="1404000" cy="15702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9" name="Google Shape;259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40048" y="7736475"/>
            <a:ext cx="1404000" cy="15702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0" name="Google Shape;260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1050" y="1424650"/>
            <a:ext cx="1404000" cy="156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18238" y="4553012"/>
            <a:ext cx="1404000" cy="1570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188" y="7735850"/>
            <a:ext cx="1404000" cy="157026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6"/>
          <p:cNvSpPr txBox="1"/>
          <p:nvPr/>
        </p:nvSpPr>
        <p:spPr>
          <a:xfrm>
            <a:off x="4072450" y="342690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al sistema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7798863" y="3345300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Novedades cercanas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11630363" y="3345638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compras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6"/>
          <p:cNvSpPr txBox="1"/>
          <p:nvPr/>
        </p:nvSpPr>
        <p:spPr>
          <a:xfrm>
            <a:off x="15233338" y="3308163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 el pago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715900" y="1425950"/>
            <a:ext cx="1404000" cy="15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6"/>
          <p:cNvSpPr txBox="1"/>
          <p:nvPr/>
        </p:nvSpPr>
        <p:spPr>
          <a:xfrm>
            <a:off x="4072438" y="6582475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al sistema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7834350" y="6582475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estadísticas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6"/>
          <p:cNvSpPr txBox="1"/>
          <p:nvPr/>
        </p:nvSpPr>
        <p:spPr>
          <a:xfrm>
            <a:off x="11452400" y="6565275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Publicar Productos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6"/>
          <p:cNvSpPr txBox="1"/>
          <p:nvPr/>
        </p:nvSpPr>
        <p:spPr>
          <a:xfrm>
            <a:off x="14973913" y="6497813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Productos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6"/>
          <p:cNvSpPr txBox="1"/>
          <p:nvPr/>
        </p:nvSpPr>
        <p:spPr>
          <a:xfrm>
            <a:off x="4072450" y="973805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al sistema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6"/>
          <p:cNvSpPr txBox="1"/>
          <p:nvPr/>
        </p:nvSpPr>
        <p:spPr>
          <a:xfrm>
            <a:off x="7912338" y="9677550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</a:t>
            </a: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estadísticas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6"/>
          <p:cNvSpPr txBox="1"/>
          <p:nvPr/>
        </p:nvSpPr>
        <p:spPr>
          <a:xfrm>
            <a:off x="11573713" y="967755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Publicar Servicios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6"/>
          <p:cNvSpPr txBox="1"/>
          <p:nvPr/>
        </p:nvSpPr>
        <p:spPr>
          <a:xfrm>
            <a:off x="15233338" y="967755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servicios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11813" y="4476590"/>
            <a:ext cx="1404000" cy="15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39525" y="7699265"/>
            <a:ext cx="1404000" cy="15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70087" y="2033373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68962" y="5086810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70074" y="8346685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736674" y="2033385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35549" y="5086823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736662" y="8346698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396549" y="2033373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295424" y="5086810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396536" y="8346685"/>
            <a:ext cx="349870" cy="34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