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Quicksand" panose="020B0604020202020204" charset="0"/>
      <p:regular r:id="rId17"/>
      <p:bold r:id="rId18"/>
    </p:embeddedFont>
    <p:embeddedFont>
      <p:font typeface="Quicksand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x+9AGtQfXHFOO2LaiTshORT7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1FF9A-3981-49AD-869D-21A8555DBFDB}">
  <a:tblStyle styleId="{56C1FF9A-3981-49AD-869D-21A8555DB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8e880eb2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8e880eb2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8898497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8898497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898497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898497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8eb2c3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88eb2c3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0s0KZJerhiUKQ1OzELWl27N6M8feBYWT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8etJkXtacQltrb-5GCVrp0E4TSWuSDG2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ZhFftwgGePp45QHn3s2sUT1LgoOoowKn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3158102" y="-4494797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996120" y="6996036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1" y="0"/>
                </a:lnTo>
                <a:lnTo>
                  <a:pt x="9935031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6359849"/>
            <a:ext cx="6816808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Integrantes:</a:t>
            </a:r>
            <a:endParaRPr/>
          </a:p>
          <a:p>
            <a:pPr marL="0" marR="0" lvl="0" indent="0" algn="l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Benjamin Caceres</a:t>
            </a:r>
            <a:endParaRPr/>
          </a:p>
          <a:p>
            <a:pPr marL="0" marR="0" lvl="0" indent="0" algn="l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Cristobal Silva</a:t>
            </a:r>
            <a:endParaRPr/>
          </a:p>
          <a:p>
            <a:pPr marL="0" marR="0" lvl="0" indent="0" algn="l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Ricardo Barrera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88" y="138400"/>
            <a:ext cx="7099074" cy="5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853025" y="2537674"/>
            <a:ext cx="6407490" cy="7749336"/>
          </a:xfrm>
          <a:custGeom>
            <a:avLst/>
            <a:gdLst/>
            <a:ahLst/>
            <a:cxnLst/>
            <a:rect l="l" t="t" r="r" b="b"/>
            <a:pathLst>
              <a:path w="1783574" h="2287627" extrusionOk="0">
                <a:moveTo>
                  <a:pt x="0" y="0"/>
                </a:moveTo>
                <a:lnTo>
                  <a:pt x="1783573" y="0"/>
                </a:lnTo>
                <a:lnTo>
                  <a:pt x="1783573" y="2287627"/>
                </a:lnTo>
                <a:lnTo>
                  <a:pt x="0" y="2287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18e880eb2e_0_239" title="Vídeo clie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3188984976f_0_1" title="Vídeo emprendedo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450" y="18669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3188984976f_0_10" title="Vídeo independie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225" y="15878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1597422" y="952500"/>
            <a:ext cx="1509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>
                <a:latin typeface="Quicksand"/>
                <a:ea typeface="Quicksand"/>
                <a:cs typeface="Quicksand"/>
                <a:sym typeface="Quicksand"/>
              </a:rPr>
              <a:t>Conclusiones</a:t>
            </a: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finales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1597422" y="1773771"/>
            <a:ext cx="7359600" cy="50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ServiTrade es una plataforma innovadora que conecta microemprendedores, profesionales independientes y clientes, resolviendo problemas clave como la falta de visibilidad digital, herramientas de gestión y acceso a tecnologías avanzadas en Chile. A través de funcionalidades como publicación y gestión de productos y servicios, geolocalización, chat integrado, recomendaciones personalizadas basadas en inteligencia artificial y una sección de e-learning, ServiTrade impulsa el comercio local y fomenta la digitalización de pequeños negocios.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El desarrollo del proyecto permitió aplicar y fortalecer habilidades técnicas, como el desarrollo de aplicaciones móviles con React Native, integración de herramientas avanzadas como Firebase y WebPay, y diseño de experiencias centradas en el usuario. Además, resaltó el impacto social que puede tener la tecnología, promoviendo la inclusión digital y empoderando a emprendedores y profesionales para mejorar su alcance y competitividad en el mercado.</a:t>
            </a:r>
            <a:endParaRPr sz="17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42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9742257" y="2006871"/>
            <a:ext cx="6826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0" indent="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ServiTrade no solo es una herramienta tecnológica, sino una solución que reduce brechas digitales y económicas, promoviendo igualdad de oportunidades y contribuyendo al desarrollo social y económico del país. Es un ejemplo de cómo la tecnología puede transformar realidades y ofrecer nuevas oportunidades en sectores vulnerables o desatendidos.</a:t>
            </a:r>
            <a:endParaRPr sz="2000"/>
          </a:p>
        </p:txBody>
      </p:sp>
      <p:sp>
        <p:nvSpPr>
          <p:cNvPr id="312" name="Google Shape;312;p14"/>
          <p:cNvSpPr/>
          <p:nvPr/>
        </p:nvSpPr>
        <p:spPr>
          <a:xfrm>
            <a:off x="1210474" y="6350394"/>
            <a:ext cx="8668132" cy="8668132"/>
          </a:xfrm>
          <a:custGeom>
            <a:avLst/>
            <a:gdLst/>
            <a:ahLst/>
            <a:cxnLst/>
            <a:rect l="l" t="t" r="r" b="b"/>
            <a:pathLst>
              <a:path w="8668132" h="8668132" extrusionOk="0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3" name="Google Shape;313;p14"/>
          <p:cNvSpPr/>
          <p:nvPr/>
        </p:nvSpPr>
        <p:spPr>
          <a:xfrm>
            <a:off x="9742259" y="8043205"/>
            <a:ext cx="5166909" cy="5166909"/>
          </a:xfrm>
          <a:custGeom>
            <a:avLst/>
            <a:gdLst/>
            <a:ahLst/>
            <a:cxnLst/>
            <a:rect l="l" t="t" r="r" b="b"/>
            <a:pathLst>
              <a:path w="5166909" h="5166909" extrusionOk="0">
                <a:moveTo>
                  <a:pt x="0" y="0"/>
                </a:moveTo>
                <a:lnTo>
                  <a:pt x="5166909" y="0"/>
                </a:lnTo>
                <a:lnTo>
                  <a:pt x="5166909" y="5166909"/>
                </a:lnTo>
                <a:lnTo>
                  <a:pt x="0" y="516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4" name="Google Shape;314;p14"/>
          <p:cNvSpPr/>
          <p:nvPr/>
        </p:nvSpPr>
        <p:spPr>
          <a:xfrm>
            <a:off x="7482733" y="6177002"/>
            <a:ext cx="3322685" cy="5961094"/>
          </a:xfrm>
          <a:custGeom>
            <a:avLst/>
            <a:gdLst/>
            <a:ahLst/>
            <a:cxnLst/>
            <a:rect l="l" t="t" r="r" b="b"/>
            <a:pathLst>
              <a:path w="3322685" h="5961094" extrusionOk="0">
                <a:moveTo>
                  <a:pt x="0" y="0"/>
                </a:moveTo>
                <a:lnTo>
                  <a:pt x="3322685" y="0"/>
                </a:lnTo>
                <a:lnTo>
                  <a:pt x="3322685" y="5961094"/>
                </a:lnTo>
                <a:lnTo>
                  <a:pt x="0" y="5961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/>
        </p:nvSpPr>
        <p:spPr>
          <a:xfrm>
            <a:off x="6443988" y="4006941"/>
            <a:ext cx="54000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¡Gracias por su atencion!</a:t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10376133" y="7673678"/>
            <a:ext cx="8668132" cy="8668132"/>
          </a:xfrm>
          <a:custGeom>
            <a:avLst/>
            <a:gdLst/>
            <a:ahLst/>
            <a:cxnLst/>
            <a:rect l="l" t="t" r="r" b="b"/>
            <a:pathLst>
              <a:path w="8668132" h="8668132" extrusionOk="0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1" name="Google Shape;321;p15"/>
          <p:cNvSpPr/>
          <p:nvPr/>
        </p:nvSpPr>
        <p:spPr>
          <a:xfrm>
            <a:off x="-3542097" y="-2753305"/>
            <a:ext cx="8668132" cy="8668132"/>
          </a:xfrm>
          <a:custGeom>
            <a:avLst/>
            <a:gdLst/>
            <a:ahLst/>
            <a:cxnLst/>
            <a:rect l="l" t="t" r="r" b="b"/>
            <a:pathLst>
              <a:path w="8668132" h="8668132" extrusionOk="0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2" name="Google Shape;322;p15"/>
          <p:cNvSpPr/>
          <p:nvPr/>
        </p:nvSpPr>
        <p:spPr>
          <a:xfrm rot="682449">
            <a:off x="-350043" y="2990608"/>
            <a:ext cx="5456996" cy="8563123"/>
          </a:xfrm>
          <a:custGeom>
            <a:avLst/>
            <a:gdLst/>
            <a:ahLst/>
            <a:cxnLst/>
            <a:rect l="l" t="t" r="r" b="b"/>
            <a:pathLst>
              <a:path w="5456996" h="8563123" extrusionOk="0">
                <a:moveTo>
                  <a:pt x="0" y="0"/>
                </a:moveTo>
                <a:lnTo>
                  <a:pt x="5456997" y="0"/>
                </a:lnTo>
                <a:lnTo>
                  <a:pt x="5456997" y="8563124"/>
                </a:lnTo>
                <a:lnTo>
                  <a:pt x="0" y="8563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3" name="Google Shape;323;p15"/>
          <p:cNvSpPr/>
          <p:nvPr/>
        </p:nvSpPr>
        <p:spPr>
          <a:xfrm rot="-461931">
            <a:off x="13411608" y="2870751"/>
            <a:ext cx="5524680" cy="7966588"/>
          </a:xfrm>
          <a:custGeom>
            <a:avLst/>
            <a:gdLst/>
            <a:ahLst/>
            <a:cxnLst/>
            <a:rect l="l" t="t" r="r" b="b"/>
            <a:pathLst>
              <a:path w="5524680" h="7966588" extrusionOk="0">
                <a:moveTo>
                  <a:pt x="0" y="0"/>
                </a:moveTo>
                <a:lnTo>
                  <a:pt x="5524680" y="0"/>
                </a:lnTo>
                <a:lnTo>
                  <a:pt x="5524680" y="7966588"/>
                </a:lnTo>
                <a:lnTo>
                  <a:pt x="0" y="796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17984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{56C1FF9A-3981-49AD-869D-21A8555DBFDB}</a:tableStyleId>
              </a:tblPr>
              <a:tblGrid>
                <a:gridCol w="12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01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Contexto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02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Problema y solución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Objetivos a lograr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Flujo de uso del sistema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Roles del sistema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Alcance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Mockups</a:t>
                      </a:r>
                      <a:endParaRPr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6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 u="none" strike="noStrike" cap="non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Mejoras Futuras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6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4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99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Conclusión</a:t>
                      </a:r>
                      <a:endParaRPr sz="1100" u="none" strike="noStrike" cap="none"/>
                    </a:p>
                  </a:txBody>
                  <a:tcPr marL="86975" marR="86975" marT="86975" marB="869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2049233" y="503331"/>
            <a:ext cx="6164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Contenidos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0140950" y="-2623694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-1191286" y="-1213808"/>
            <a:ext cx="2989736" cy="2989736"/>
          </a:xfrm>
          <a:custGeom>
            <a:avLst/>
            <a:gdLst/>
            <a:ahLst/>
            <a:cxnLst/>
            <a:rect l="l" t="t" r="r" b="b"/>
            <a:pathLst>
              <a:path w="2989736" h="2989736" extrusionOk="0">
                <a:moveTo>
                  <a:pt x="0" y="0"/>
                </a:moveTo>
                <a:lnTo>
                  <a:pt x="2989736" y="0"/>
                </a:lnTo>
                <a:lnTo>
                  <a:pt x="2989736" y="2989735"/>
                </a:lnTo>
                <a:lnTo>
                  <a:pt x="0" y="298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rot="1019507">
            <a:off x="9927923" y="1447190"/>
            <a:ext cx="6090847" cy="10927341"/>
          </a:xfrm>
          <a:custGeom>
            <a:avLst/>
            <a:gdLst/>
            <a:ahLst/>
            <a:cxnLst/>
            <a:rect l="l" t="t" r="r" b="b"/>
            <a:pathLst>
              <a:path w="6090847" h="10927341" extrusionOk="0">
                <a:moveTo>
                  <a:pt x="0" y="0"/>
                </a:moveTo>
                <a:lnTo>
                  <a:pt x="6090847" y="0"/>
                </a:lnTo>
                <a:lnTo>
                  <a:pt x="6090847" y="10927341"/>
                </a:lnTo>
                <a:lnTo>
                  <a:pt x="0" y="10927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208132" y="1108195"/>
            <a:ext cx="11871736" cy="68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Contexto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457199" y="2315614"/>
            <a:ext cx="17373579" cy="1747800"/>
            <a:chOff x="0" y="-38100"/>
            <a:chExt cx="18083232" cy="2330400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0" y="-38100"/>
              <a:ext cx="8729700" cy="23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7190" marR="58820" lvl="0" indent="6096" algn="just" rtl="0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77190" marR="58820" lvl="0" indent="6096" algn="just" rtl="0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En Chile, según la Encuesta de Microemprendimiento 2022, existen 1.977.426 microemprendedores, de los cuales el 78,8% trabaja de forma independiente y el 20,8% comenzó sus actividades debido a la pandemia de COVID-19.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77190" marR="58820" lvl="0" indent="6096" algn="just" rtl="0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9353532" y="-38100"/>
              <a:ext cx="8729700" cy="23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7190" marR="60210" lvl="0" indent="6096" algn="just" rtl="0">
                <a:lnSpc>
                  <a:spcPct val="116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emprendimiento sigue creciendo como opción para muchas personas, pero los negocios emergentes enfrentan dificultades para competir en el mercado digital. Este proyecto busca abordar esta problemática ofreciendo una plataforma accesible y sencilla con herramientas de e-commerce y marketing digital.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4176484" y="6830327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5645893" y="5615115"/>
            <a:ext cx="3927246" cy="3927246"/>
          </a:xfrm>
          <a:custGeom>
            <a:avLst/>
            <a:gdLst/>
            <a:ahLst/>
            <a:cxnLst/>
            <a:rect l="l" t="t" r="r" b="b"/>
            <a:pathLst>
              <a:path w="3927246" h="3927246" extrusionOk="0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3041811" y="6534150"/>
            <a:ext cx="1578748" cy="1578748"/>
          </a:xfrm>
          <a:custGeom>
            <a:avLst/>
            <a:gdLst/>
            <a:ahLst/>
            <a:cxnLst/>
            <a:rect l="l" t="t" r="r" b="b"/>
            <a:pathLst>
              <a:path w="1578748" h="1578748" extrusionOk="0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7117173" y="6104215"/>
            <a:ext cx="4053653" cy="3581955"/>
          </a:xfrm>
          <a:custGeom>
            <a:avLst/>
            <a:gdLst/>
            <a:ahLst/>
            <a:cxnLst/>
            <a:rect l="l" t="t" r="r" b="b"/>
            <a:pathLst>
              <a:path w="4053653" h="3581955" extrusionOk="0">
                <a:moveTo>
                  <a:pt x="0" y="0"/>
                </a:moveTo>
                <a:lnTo>
                  <a:pt x="4053654" y="0"/>
                </a:lnTo>
                <a:lnTo>
                  <a:pt x="4053654" y="3581956"/>
                </a:lnTo>
                <a:lnTo>
                  <a:pt x="0" y="3581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208132" y="1108195"/>
            <a:ext cx="11871736" cy="68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 y solución</a:t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457199" y="2315614"/>
            <a:ext cx="17373579" cy="3547801"/>
            <a:chOff x="0" y="-38100"/>
            <a:chExt cx="18083232" cy="4730400"/>
          </a:xfrm>
        </p:grpSpPr>
        <p:sp>
          <p:nvSpPr>
            <p:cNvPr id="116" name="Google Shape;116;p4"/>
            <p:cNvSpPr txBox="1"/>
            <p:nvPr/>
          </p:nvSpPr>
          <p:spPr>
            <a:xfrm>
              <a:off x="0" y="-38100"/>
              <a:ext cx="8729700" cy="37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781" marR="90101" lvl="0" indent="-221437" algn="l" rtl="0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533781" marR="90101" lvl="0" indent="-221437" algn="just" rtl="0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Los emprendedores y profesionales independientes en Chile enfrentan desafíos como la falta de visibilidad, altos costos, competencia digital, dificultad para conectar con su público objetivo, carencia de herramientas de gestión, y limitaciones para promocionar y administrar sus servicios, lo que dificulta establecer y hacer crecer sus negocios en un entorno competitivo.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marL="533781" marR="90102" lvl="0" indent="-221437" algn="l" rtl="0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None/>
              </a:pPr>
              <a:r>
                <a:rPr lang="es-CL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9353532" y="-38100"/>
              <a:ext cx="8729700" cy="47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4847" marR="154627" lvl="0" indent="-222503" algn="just" rtl="0">
                <a:lnSpc>
                  <a:spcPct val="116937"/>
                </a:lnSpc>
                <a:spcBef>
                  <a:spcPts val="81"/>
                </a:spcBef>
                <a:spcAft>
                  <a:spcPts val="0"/>
                </a:spcAft>
                <a:buNone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La solución propuesta es una aplicación móvil para Android que integra e-commerce y marketplace, ofreciendo funcionalidades específicas para emprendedores, profesionales independientes y clientes. Los emprendedores y profesionales pueden publicar productos y servicios, acceder a estadísticas de ventas, y gestionar su oferta mediante un panel de control. Los clientes pueden explorar un catálogo de productos y servicios con búsqueda avanzada, perfiles detallados de vendedores, geolocalización, y un sistema de compra y contratación seguro. Además, incluye chat integrado, recomendaciones personalizadas mediante IA, y una sección de e-learning para mejorar las habilidades de negocio.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4176872" y="7028852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15692018" y="-2134547"/>
            <a:ext cx="3927246" cy="3927246"/>
          </a:xfrm>
          <a:custGeom>
            <a:avLst/>
            <a:gdLst/>
            <a:ahLst/>
            <a:cxnLst/>
            <a:rect l="l" t="t" r="r" b="b"/>
            <a:pathLst>
              <a:path w="3927246" h="3927246" extrusionOk="0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-683289" y="-632000"/>
            <a:ext cx="1578748" cy="1578748"/>
          </a:xfrm>
          <a:custGeom>
            <a:avLst/>
            <a:gdLst/>
            <a:ahLst/>
            <a:cxnLst/>
            <a:rect l="l" t="t" r="r" b="b"/>
            <a:pathLst>
              <a:path w="1578748" h="1578748" extrusionOk="0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7563038" y="6513548"/>
            <a:ext cx="3161922" cy="3230712"/>
          </a:xfrm>
          <a:custGeom>
            <a:avLst/>
            <a:gdLst/>
            <a:ahLst/>
            <a:cxnLst/>
            <a:rect l="l" t="t" r="r" b="b"/>
            <a:pathLst>
              <a:path w="2714096" h="2324253" extrusionOk="0">
                <a:moveTo>
                  <a:pt x="0" y="0"/>
                </a:moveTo>
                <a:lnTo>
                  <a:pt x="2714096" y="0"/>
                </a:lnTo>
                <a:lnTo>
                  <a:pt x="2714096" y="2324253"/>
                </a:lnTo>
                <a:lnTo>
                  <a:pt x="0" y="2324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-1785621" y="6201351"/>
            <a:ext cx="5890202" cy="5890202"/>
          </a:xfrm>
          <a:custGeom>
            <a:avLst/>
            <a:gdLst/>
            <a:ahLst/>
            <a:cxnLst/>
            <a:rect l="l" t="t" r="r" b="b"/>
            <a:pathLst>
              <a:path w="5890202" h="5890202" extrusionOk="0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7" name="Google Shape;127;p5"/>
          <p:cNvGrpSpPr/>
          <p:nvPr/>
        </p:nvGrpSpPr>
        <p:grpSpPr>
          <a:xfrm>
            <a:off x="1028700" y="3624407"/>
            <a:ext cx="7904447" cy="2576944"/>
            <a:chOff x="0" y="-38100"/>
            <a:chExt cx="2081830" cy="678701"/>
          </a:xfrm>
        </p:grpSpPr>
        <p:sp>
          <p:nvSpPr>
            <p:cNvPr id="128" name="Google Shape;128;p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 extrusionOk="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1028700" y="6329120"/>
            <a:ext cx="7904447" cy="2576944"/>
            <a:chOff x="0" y="-38100"/>
            <a:chExt cx="2081830" cy="678701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 extrusionOk="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13655088" y="-2114554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4" name="Google Shape;134;p5"/>
          <p:cNvGrpSpPr/>
          <p:nvPr/>
        </p:nvGrpSpPr>
        <p:grpSpPr>
          <a:xfrm>
            <a:off x="9144000" y="3624407"/>
            <a:ext cx="7904447" cy="2576944"/>
            <a:chOff x="0" y="-38100"/>
            <a:chExt cx="2081830" cy="678701"/>
          </a:xfrm>
        </p:grpSpPr>
        <p:sp>
          <p:nvSpPr>
            <p:cNvPr id="135" name="Google Shape;135;p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 extrusionOk="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9144000" y="6329120"/>
            <a:ext cx="7904447" cy="2576944"/>
            <a:chOff x="0" y="-38100"/>
            <a:chExt cx="2081830" cy="678701"/>
          </a:xfrm>
        </p:grpSpPr>
        <p:sp>
          <p:nvSpPr>
            <p:cNvPr id="138" name="Google Shape;138;p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 extrusionOk="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5"/>
          <p:cNvSpPr txBox="1"/>
          <p:nvPr/>
        </p:nvSpPr>
        <p:spPr>
          <a:xfrm>
            <a:off x="9603081" y="4216457"/>
            <a:ext cx="873322" cy="13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572" b="1" i="0" u="none" strike="noStrike" cap="non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603081" y="6884506"/>
            <a:ext cx="873322" cy="13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572" b="1" i="0" u="none" strike="noStrike" cap="non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3172461" y="4477362"/>
            <a:ext cx="3616923" cy="101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y gestión de perfiles.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795042" y="7109376"/>
            <a:ext cx="474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>
                <a:latin typeface="Quicksand SemiBold"/>
                <a:ea typeface="Quicksand SemiBold"/>
                <a:cs typeface="Quicksand SemiBold"/>
                <a:sym typeface="Quicksand SemiBold"/>
              </a:rPr>
              <a:t>Publicación y Visualización de productos y servicios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1854845" y="4395429"/>
            <a:ext cx="3600486" cy="103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Implementación de búsqueda avanzada.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234321" y="7179968"/>
            <a:ext cx="5583685" cy="102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Desarrollo de recomendaciones personalizadas basadas en IA.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925190" y="1756786"/>
            <a:ext cx="79044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22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de e-commerce que permita a pequeños emprendedores y profesionales independientes mejorar su presencia digital y gestionar eficientemente sus negocios.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132586" y="854213"/>
            <a:ext cx="83383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Objetivos a lograr</a:t>
            </a:r>
            <a:endParaRPr sz="3999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537663" y="4216457"/>
            <a:ext cx="666756" cy="13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572" b="1" i="0" u="none" strike="noStrike" cap="non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537663" y="6884506"/>
            <a:ext cx="789473" cy="13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572" b="1" i="0" u="none" strike="noStrike" cap="non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8eb2c32e_2_0"/>
          <p:cNvSpPr/>
          <p:nvPr/>
        </p:nvSpPr>
        <p:spPr>
          <a:xfrm>
            <a:off x="13655088" y="-5859154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5" name="Google Shape;155;g3188eb2c32e_2_0"/>
          <p:cNvSpPr/>
          <p:nvPr/>
        </p:nvSpPr>
        <p:spPr>
          <a:xfrm>
            <a:off x="-1507296" y="6598526"/>
            <a:ext cx="5890202" cy="5890202"/>
          </a:xfrm>
          <a:custGeom>
            <a:avLst/>
            <a:gdLst/>
            <a:ahLst/>
            <a:cxnLst/>
            <a:rect l="l" t="t" r="r" b="b"/>
            <a:pathLst>
              <a:path w="5890202" h="5890202" extrusionOk="0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g3188eb2c32e_2_0"/>
          <p:cNvSpPr txBox="1"/>
          <p:nvPr/>
        </p:nvSpPr>
        <p:spPr>
          <a:xfrm>
            <a:off x="1132586" y="854213"/>
            <a:ext cx="833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>
                <a:latin typeface="Quicksand"/>
                <a:ea typeface="Quicksand"/>
                <a:cs typeface="Quicksand"/>
                <a:sym typeface="Quicksand"/>
              </a:rPr>
              <a:t>Arquitectura</a:t>
            </a:r>
            <a:endParaRPr sz="3999" b="1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7" name="Google Shape;157;g3188eb2c32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772" y="3597725"/>
            <a:ext cx="3875050" cy="23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188eb2c32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126" y="3547774"/>
            <a:ext cx="3075325" cy="24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188eb2c32e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2539" y="2964184"/>
            <a:ext cx="3729813" cy="372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188eb2c32e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7706" y="7443446"/>
            <a:ext cx="5314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188eb2c32e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925" y="6475575"/>
            <a:ext cx="3875050" cy="22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6"/>
          <p:cNvGrpSpPr/>
          <p:nvPr/>
        </p:nvGrpSpPr>
        <p:grpSpPr>
          <a:xfrm>
            <a:off x="15075052" y="1100675"/>
            <a:ext cx="2619248" cy="2213974"/>
            <a:chOff x="0" y="-75"/>
            <a:chExt cx="812800" cy="609675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7723433" y="1100675"/>
            <a:ext cx="2619248" cy="2213974"/>
            <a:chOff x="0" y="-75"/>
            <a:chExt cx="812800" cy="609675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3947368" y="1100675"/>
            <a:ext cx="2619248" cy="2213974"/>
            <a:chOff x="0" y="-75"/>
            <a:chExt cx="812800" cy="609675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2427525" y="9462149"/>
            <a:ext cx="3269700" cy="21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972100" y="203676"/>
            <a:ext cx="764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Flujo de uso del sistema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15715900" y="-4649648"/>
            <a:ext cx="5495543" cy="5495543"/>
          </a:xfrm>
          <a:custGeom>
            <a:avLst/>
            <a:gdLst/>
            <a:ahLst/>
            <a:cxnLst/>
            <a:rect l="l" t="t" r="r" b="b"/>
            <a:pathLst>
              <a:path w="5495543" h="5495543" extrusionOk="0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6"/>
          <p:cNvSpPr/>
          <p:nvPr/>
        </p:nvSpPr>
        <p:spPr>
          <a:xfrm>
            <a:off x="-4789081" y="-2236300"/>
            <a:ext cx="5495543" cy="5495543"/>
          </a:xfrm>
          <a:custGeom>
            <a:avLst/>
            <a:gdLst/>
            <a:ahLst/>
            <a:cxnLst/>
            <a:rect l="l" t="t" r="r" b="b"/>
            <a:pathLst>
              <a:path w="5495543" h="5495543" extrusionOk="0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79" name="Google Shape;17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814" y="1425300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80" name="Google Shape;180;p6"/>
          <p:cNvGrpSpPr/>
          <p:nvPr/>
        </p:nvGrpSpPr>
        <p:grpSpPr>
          <a:xfrm>
            <a:off x="14930350" y="4154738"/>
            <a:ext cx="2619248" cy="2213974"/>
            <a:chOff x="0" y="-75"/>
            <a:chExt cx="812800" cy="609675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7697770" y="4154738"/>
            <a:ext cx="2619248" cy="2213974"/>
            <a:chOff x="0" y="-75"/>
            <a:chExt cx="812800" cy="609675"/>
          </a:xfrm>
        </p:grpSpPr>
        <p:sp>
          <p:nvSpPr>
            <p:cNvPr id="184" name="Google Shape;184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3802667" y="4154738"/>
            <a:ext cx="2619248" cy="2213974"/>
            <a:chOff x="0" y="-75"/>
            <a:chExt cx="812800" cy="609675"/>
          </a:xfrm>
        </p:grpSpPr>
        <p:sp>
          <p:nvSpPr>
            <p:cNvPr id="187" name="Google Shape;187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9" name="Google Shape;1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113" y="4479363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90" name="Google Shape;190;p6"/>
          <p:cNvGrpSpPr/>
          <p:nvPr/>
        </p:nvGrpSpPr>
        <p:grpSpPr>
          <a:xfrm>
            <a:off x="15051663" y="7411851"/>
            <a:ext cx="2619248" cy="2213974"/>
            <a:chOff x="0" y="-75"/>
            <a:chExt cx="812800" cy="609675"/>
          </a:xfrm>
        </p:grpSpPr>
        <p:sp>
          <p:nvSpPr>
            <p:cNvPr id="191" name="Google Shape;191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7819082" y="7411851"/>
            <a:ext cx="2619248" cy="2213974"/>
            <a:chOff x="0" y="-75"/>
            <a:chExt cx="812800" cy="609675"/>
          </a:xfrm>
        </p:grpSpPr>
        <p:sp>
          <p:nvSpPr>
            <p:cNvPr id="194" name="Google Shape;194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3923979" y="7411851"/>
            <a:ext cx="2619248" cy="2213974"/>
            <a:chOff x="0" y="-75"/>
            <a:chExt cx="812800" cy="609675"/>
          </a:xfrm>
        </p:grpSpPr>
        <p:sp>
          <p:nvSpPr>
            <p:cNvPr id="197" name="Google Shape;197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" name="Google Shape;1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25" y="7736476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0" name="Google Shape;200;p6"/>
          <p:cNvSpPr txBox="1"/>
          <p:nvPr/>
        </p:nvSpPr>
        <p:spPr>
          <a:xfrm>
            <a:off x="1253211" y="2267400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>
                <a:latin typeface="Quicksand SemiBold"/>
                <a:ea typeface="Quicksand SemiBold"/>
                <a:cs typeface="Quicksand SemiBold"/>
                <a:sym typeface="Quicksand SemiBold"/>
              </a:rPr>
              <a:t>Cliente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850786" y="4989375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>
                <a:latin typeface="Quicksand SemiBold"/>
                <a:ea typeface="Quicksand SemiBold"/>
                <a:cs typeface="Quicksand SemiBold"/>
                <a:sym typeface="Quicksand SemiBold"/>
              </a:rPr>
              <a:t>Emprendedor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972099" y="8526112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>
                <a:latin typeface="Quicksand SemiBold"/>
                <a:ea typeface="Quicksand SemiBold"/>
                <a:cs typeface="Quicksand SemiBold"/>
                <a:sym typeface="Quicksand SemiBold"/>
              </a:rPr>
              <a:t>Independiente</a:t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11448658" y="1100675"/>
            <a:ext cx="2619248" cy="2213974"/>
            <a:chOff x="0" y="-75"/>
            <a:chExt cx="812800" cy="609675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" name="Google Shape;20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6522" y="1424663"/>
            <a:ext cx="1403469" cy="15659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07" name="Google Shape;207;p6"/>
          <p:cNvGrpSpPr/>
          <p:nvPr/>
        </p:nvGrpSpPr>
        <p:grpSpPr>
          <a:xfrm>
            <a:off x="11303957" y="4154738"/>
            <a:ext cx="2619248" cy="2213974"/>
            <a:chOff x="0" y="-75"/>
            <a:chExt cx="812800" cy="609675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11425270" y="7411851"/>
            <a:ext cx="2619248" cy="2213974"/>
            <a:chOff x="0" y="-75"/>
            <a:chExt cx="812800" cy="609675"/>
          </a:xfrm>
        </p:grpSpPr>
        <p:sp>
          <p:nvSpPr>
            <p:cNvPr id="211" name="Google Shape;211;p6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extrusionOk="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 cmpd="sng">
              <a:solidFill>
                <a:srgbClr val="D1E9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8940" y="4391663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0048" y="7736475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1050" y="1424650"/>
            <a:ext cx="1404000" cy="15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238" y="4553012"/>
            <a:ext cx="1404000" cy="157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188" y="7735850"/>
            <a:ext cx="1404000" cy="15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 txBox="1"/>
          <p:nvPr/>
        </p:nvSpPr>
        <p:spPr>
          <a:xfrm>
            <a:off x="4072450" y="342690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7798863" y="334530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Novedades cercanas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1630363" y="3345638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compras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15233338" y="3308163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pago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15900" y="1425950"/>
            <a:ext cx="1404000" cy="1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/>
          <p:nvPr/>
        </p:nvSpPr>
        <p:spPr>
          <a:xfrm>
            <a:off x="4072438" y="65824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7834350" y="6582475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1452400" y="65652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14973913" y="6497813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4072450" y="97380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7912338" y="967755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11573713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15233338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1813" y="4476590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12925" y="7736465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70087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68962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70074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36674" y="20333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35549" y="508682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36662" y="8346698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396549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295424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396536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15313864" y="-1779726"/>
            <a:ext cx="9935031" cy="9935031"/>
          </a:xfrm>
          <a:custGeom>
            <a:avLst/>
            <a:gdLst/>
            <a:ahLst/>
            <a:cxnLst/>
            <a:rect l="l" t="t" r="r" b="b"/>
            <a:pathLst>
              <a:path w="9935031" h="9935031" extrusionOk="0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7" name="Google Shape;247;p7"/>
          <p:cNvSpPr/>
          <p:nvPr/>
        </p:nvSpPr>
        <p:spPr>
          <a:xfrm>
            <a:off x="-3284879" y="2125258"/>
            <a:ext cx="4746489" cy="4746489"/>
          </a:xfrm>
          <a:custGeom>
            <a:avLst/>
            <a:gdLst/>
            <a:ahLst/>
            <a:cxnLst/>
            <a:rect l="l" t="t" r="r" b="b"/>
            <a:pathLst>
              <a:path w="4746489" h="4746489" extrusionOk="0">
                <a:moveTo>
                  <a:pt x="0" y="0"/>
                </a:moveTo>
                <a:lnTo>
                  <a:pt x="4746490" y="0"/>
                </a:lnTo>
                <a:lnTo>
                  <a:pt x="4746490" y="4746489"/>
                </a:lnTo>
                <a:lnTo>
                  <a:pt x="0" y="4746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>
            <a:off x="3638730" y="-1050178"/>
            <a:ext cx="2272029" cy="2272029"/>
          </a:xfrm>
          <a:custGeom>
            <a:avLst/>
            <a:gdLst/>
            <a:ahLst/>
            <a:cxnLst/>
            <a:rect l="l" t="t" r="r" b="b"/>
            <a:pathLst>
              <a:path w="2272029" h="2272029" extrusionOk="0">
                <a:moveTo>
                  <a:pt x="0" y="0"/>
                </a:moveTo>
                <a:lnTo>
                  <a:pt x="2272029" y="0"/>
                </a:lnTo>
                <a:lnTo>
                  <a:pt x="2272029" y="2272029"/>
                </a:lnTo>
                <a:lnTo>
                  <a:pt x="0" y="2272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9" name="Google Shape;249;p7"/>
          <p:cNvSpPr txBox="1"/>
          <p:nvPr/>
        </p:nvSpPr>
        <p:spPr>
          <a:xfrm>
            <a:off x="3386202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3386202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 b="1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3386202" y="7150937"/>
            <a:ext cx="27771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latin typeface="Quicksand"/>
                <a:ea typeface="Quicksand"/>
                <a:cs typeface="Quicksand"/>
                <a:sym typeface="Quicksand"/>
              </a:rPr>
              <a:t>Visualización de novedades cercanas, compras de productos o servicios, 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3942811" y="1284473"/>
            <a:ext cx="1040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>
                <a:latin typeface="Quicksand"/>
                <a:ea typeface="Quicksand"/>
                <a:cs typeface="Quicksand"/>
                <a:sym typeface="Quicksand"/>
              </a:rPr>
              <a:t>Roles del Sistema</a:t>
            </a: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5582730" y="2125251"/>
            <a:ext cx="71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300" y="2688683"/>
            <a:ext cx="2667599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925" y="2851695"/>
            <a:ext cx="2669375" cy="2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81900" y="2688669"/>
            <a:ext cx="2667601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 txBox="1"/>
          <p:nvPr/>
        </p:nvSpPr>
        <p:spPr>
          <a:xfrm>
            <a:off x="7591539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7591539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 b="1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7591539" y="7150937"/>
            <a:ext cx="2777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Lorem ipsum dolor sit amet, consectetur adipiscing elit. Ut a enim nec nisl ullamcorper eleifend. Praesent risus leo, fringilla et ipsum.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11627139" y="6678363"/>
            <a:ext cx="277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11627139" y="6256235"/>
            <a:ext cx="27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 b="1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11627139" y="7150937"/>
            <a:ext cx="27771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Lorem ipsum dolor sit amet, consectetur adipiscing elit. Ut a enim nec nisl ullamcorper eleifend. Praesent risus leo, fringilla et ipsum.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5651610" y="1003025"/>
            <a:ext cx="655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999" b="1">
                <a:latin typeface="Quicksand"/>
                <a:ea typeface="Quicksand"/>
                <a:cs typeface="Quicksand"/>
                <a:sym typeface="Quicksand"/>
              </a:rPr>
              <a:t>Alcance</a:t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12188980" y="2705100"/>
            <a:ext cx="3993545" cy="1609938"/>
            <a:chOff x="0" y="-28575"/>
            <a:chExt cx="5324727" cy="2146584"/>
          </a:xfrm>
        </p:grpSpPr>
        <p:sp>
          <p:nvSpPr>
            <p:cNvPr id="269" name="Google Shape;269;p13"/>
            <p:cNvSpPr txBox="1"/>
            <p:nvPr/>
          </p:nvSpPr>
          <p:spPr>
            <a:xfrm>
              <a:off x="27" y="936609"/>
              <a:ext cx="5324700" cy="11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La gestión del inventario, como el control de cantidades disponibles, es responsabilidad exclusiva de los usuarios.</a:t>
              </a:r>
              <a:endParaRPr/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0" y="-28575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se hace cargo del stock de los productos.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1941262" y="2059775"/>
            <a:ext cx="3993527" cy="2534700"/>
            <a:chOff x="-3" y="-361708"/>
            <a:chExt cx="5324703" cy="3379600"/>
          </a:xfrm>
        </p:grpSpPr>
        <p:sp>
          <p:nvSpPr>
            <p:cNvPr id="272" name="Google Shape;272;p13"/>
            <p:cNvSpPr txBox="1"/>
            <p:nvPr/>
          </p:nvSpPr>
          <p:spPr>
            <a:xfrm>
              <a:off x="-3" y="556392"/>
              <a:ext cx="5324700" cy="24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Permite a los emprendedores publicar productos y a los profesionales independientes ofrecer servicios, conectándonos con potenciales clientes a través de una plataforma intuitiva y accesible.</a:t>
              </a:r>
              <a:r>
                <a:rPr lang="es-CL" sz="1599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/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0" y="-361708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Facilita la venta de productos y servicios</a:t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274" name="Google Shape;274;p13"/>
          <p:cNvGrpSpPr/>
          <p:nvPr/>
        </p:nvGrpSpPr>
        <p:grpSpPr>
          <a:xfrm>
            <a:off x="13221950" y="5019486"/>
            <a:ext cx="3993525" cy="1324762"/>
            <a:chOff x="0" y="-28575"/>
            <a:chExt cx="5324700" cy="1766348"/>
          </a:xfrm>
        </p:grpSpPr>
        <p:sp>
          <p:nvSpPr>
            <p:cNvPr id="275" name="Google Shape;275;p13"/>
            <p:cNvSpPr txBox="1"/>
            <p:nvPr/>
          </p:nvSpPr>
          <p:spPr>
            <a:xfrm>
              <a:off x="0" y="556373"/>
              <a:ext cx="5324700" cy="11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La plataforma no gestiona envíos ni entrega de productos; esa responsabilidad recae en los usuarios.</a:t>
              </a:r>
              <a:endParaRPr/>
            </a:p>
          </p:txBody>
        </p:sp>
        <p:sp>
          <p:nvSpPr>
            <p:cNvPr id="276" name="Google Shape;276;p13"/>
            <p:cNvSpPr txBox="1"/>
            <p:nvPr/>
          </p:nvSpPr>
          <p:spPr>
            <a:xfrm>
              <a:off x="0" y="-28575"/>
              <a:ext cx="5324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realiza entregas físicas.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7" name="Google Shape;277;p13"/>
          <p:cNvGrpSpPr/>
          <p:nvPr/>
        </p:nvGrpSpPr>
        <p:grpSpPr>
          <a:xfrm>
            <a:off x="959491" y="5019486"/>
            <a:ext cx="3993534" cy="1644937"/>
            <a:chOff x="0" y="-28575"/>
            <a:chExt cx="5324712" cy="2193250"/>
          </a:xfrm>
        </p:grpSpPr>
        <p:sp>
          <p:nvSpPr>
            <p:cNvPr id="278" name="Google Shape;278;p13"/>
            <p:cNvSpPr txBox="1"/>
            <p:nvPr/>
          </p:nvSpPr>
          <p:spPr>
            <a:xfrm>
              <a:off x="12" y="556375"/>
              <a:ext cx="5324700" cy="16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r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Incluye funcionalidades como estadísticas de ventas, inventarios, paneles de control y un sistema de chat integrado para una comunicación directa con los clientes.</a:t>
              </a:r>
              <a:r>
                <a:rPr lang="es-CL" sz="1599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/>
            </a:p>
          </p:txBody>
        </p:sp>
        <p:sp>
          <p:nvSpPr>
            <p:cNvPr id="279" name="Google Shape;279;p13"/>
            <p:cNvSpPr txBox="1"/>
            <p:nvPr/>
          </p:nvSpPr>
          <p:spPr>
            <a:xfrm>
              <a:off x="0" y="-28575"/>
              <a:ext cx="53247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Ofrece herramientas de gestión</a:t>
              </a:r>
              <a:endParaRPr>
                <a:solidFill>
                  <a:srgbClr val="00FF00"/>
                </a:solidFill>
              </a:endParaRPr>
            </a:p>
          </p:txBody>
        </p:sp>
      </p:grpSp>
      <p:grpSp>
        <p:nvGrpSpPr>
          <p:cNvPr id="280" name="Google Shape;280;p13"/>
          <p:cNvGrpSpPr/>
          <p:nvPr/>
        </p:nvGrpSpPr>
        <p:grpSpPr>
          <a:xfrm>
            <a:off x="12188975" y="7048672"/>
            <a:ext cx="3993543" cy="1930154"/>
            <a:chOff x="-7" y="-408842"/>
            <a:chExt cx="5324723" cy="2573538"/>
          </a:xfrm>
        </p:grpSpPr>
        <p:sp>
          <p:nvSpPr>
            <p:cNvPr id="281" name="Google Shape;281;p13"/>
            <p:cNvSpPr txBox="1"/>
            <p:nvPr/>
          </p:nvSpPr>
          <p:spPr>
            <a:xfrm>
              <a:off x="-7" y="556396"/>
              <a:ext cx="5324700" cy="16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Aunque facilita la compra, cualquier disputa sobre devoluciones o reembolsos debe ser resuelta directamente entre el comprador y el vendedor.</a:t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17" y="-408842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FF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 gestiona devoluciones o reembolsos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1941263" y="7355400"/>
            <a:ext cx="3993525" cy="2250100"/>
            <a:chOff x="15" y="-408837"/>
            <a:chExt cx="5324700" cy="3000134"/>
          </a:xfrm>
        </p:grpSpPr>
        <p:sp>
          <p:nvSpPr>
            <p:cNvPr id="284" name="Google Shape;284;p13"/>
            <p:cNvSpPr txBox="1"/>
            <p:nvPr/>
          </p:nvSpPr>
          <p:spPr>
            <a:xfrm>
              <a:off x="15" y="556396"/>
              <a:ext cx="53247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r" rtl="0">
                <a:lnSpc>
                  <a:spcPct val="13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99">
                  <a:latin typeface="Quicksand"/>
                  <a:ea typeface="Quicksand"/>
                  <a:cs typeface="Quicksand"/>
                  <a:sym typeface="Quicksand"/>
                </a:rPr>
                <a:t>Mediante inteligencia artificial y geolocalización, sugiere productos y servicios relevantes, mejorando la visibilidad de los emprendedores y la satisfacción del cliente.</a:t>
              </a:r>
              <a:endParaRPr/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15" y="-408837"/>
              <a:ext cx="5324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1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>
                  <a:solidFill>
                    <a:srgbClr val="00FF00"/>
                  </a:solidFill>
                  <a:latin typeface="Quicksand"/>
                  <a:ea typeface="Quicksand"/>
                  <a:cs typeface="Quicksand"/>
                  <a:sym typeface="Quicksand"/>
                </a:rPr>
                <a:t>Personaliza la experiencia del usuario</a:t>
              </a:r>
              <a:endParaRPr>
                <a:solidFill>
                  <a:srgbClr val="00FF00"/>
                </a:solidFill>
              </a:endParaRPr>
            </a:p>
          </p:txBody>
        </p:sp>
      </p:grpSp>
      <p:sp>
        <p:nvSpPr>
          <p:cNvPr id="286" name="Google Shape;286;p13"/>
          <p:cNvSpPr/>
          <p:nvPr/>
        </p:nvSpPr>
        <p:spPr>
          <a:xfrm>
            <a:off x="16110741" y="-1440118"/>
            <a:ext cx="3637064" cy="3637064"/>
          </a:xfrm>
          <a:custGeom>
            <a:avLst/>
            <a:gdLst/>
            <a:ahLst/>
            <a:cxnLst/>
            <a:rect l="l" t="t" r="r" b="b"/>
            <a:pathLst>
              <a:path w="3637064" h="3637064" extrusionOk="0">
                <a:moveTo>
                  <a:pt x="0" y="0"/>
                </a:moveTo>
                <a:lnTo>
                  <a:pt x="3637063" y="0"/>
                </a:lnTo>
                <a:lnTo>
                  <a:pt x="3637063" y="3637064"/>
                </a:lnTo>
                <a:lnTo>
                  <a:pt x="0" y="3637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7" name="Google Shape;287;p13"/>
          <p:cNvSpPr/>
          <p:nvPr/>
        </p:nvSpPr>
        <p:spPr>
          <a:xfrm>
            <a:off x="-3210995" y="-3453258"/>
            <a:ext cx="5827814" cy="5827814"/>
          </a:xfrm>
          <a:custGeom>
            <a:avLst/>
            <a:gdLst/>
            <a:ahLst/>
            <a:cxnLst/>
            <a:rect l="l" t="t" r="r" b="b"/>
            <a:pathLst>
              <a:path w="5827814" h="5827814" extrusionOk="0">
                <a:moveTo>
                  <a:pt x="0" y="0"/>
                </a:moveTo>
                <a:lnTo>
                  <a:pt x="5827813" y="0"/>
                </a:lnTo>
                <a:lnTo>
                  <a:pt x="5827813" y="5827814"/>
                </a:lnTo>
                <a:lnTo>
                  <a:pt x="0" y="5827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8" name="Google Shape;288;p13"/>
          <p:cNvSpPr/>
          <p:nvPr/>
        </p:nvSpPr>
        <p:spPr>
          <a:xfrm>
            <a:off x="6617925" y="2612175"/>
            <a:ext cx="4887928" cy="7674823"/>
          </a:xfrm>
          <a:custGeom>
            <a:avLst/>
            <a:gdLst/>
            <a:ahLst/>
            <a:cxnLst/>
            <a:rect l="l" t="t" r="r" b="b"/>
            <a:pathLst>
              <a:path w="1554190" h="2788310" extrusionOk="0">
                <a:moveTo>
                  <a:pt x="0" y="0"/>
                </a:moveTo>
                <a:lnTo>
                  <a:pt x="1554190" y="0"/>
                </a:lnTo>
                <a:lnTo>
                  <a:pt x="1554190" y="2788309"/>
                </a:lnTo>
                <a:lnTo>
                  <a:pt x="0" y="2788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89" name="Google Shape;2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875" y="3897175"/>
            <a:ext cx="1195351" cy="1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Personalizado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Quicksand</vt:lpstr>
      <vt:lpstr>Quicksand SemiBold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cristobal silva</cp:lastModifiedBy>
  <cp:revision>1</cp:revision>
  <dcterms:created xsi:type="dcterms:W3CDTF">2006-08-16T00:00:00Z</dcterms:created>
  <dcterms:modified xsi:type="dcterms:W3CDTF">2024-11-23T00:53:26Z</dcterms:modified>
</cp:coreProperties>
</file>