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Lst>
  <p:sldSz cy="16459200" cx="27432000"/>
  <p:notesSz cx="6715125" cy="92392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216">
          <p15:clr>
            <a:srgbClr val="000000"/>
          </p15:clr>
        </p15:guide>
        <p15:guide id="2" orient="horz" pos="10098">
          <p15:clr>
            <a:srgbClr val="000000"/>
          </p15:clr>
        </p15:guide>
        <p15:guide id="3" pos="8640">
          <p15:clr>
            <a:srgbClr val="000000"/>
          </p15:clr>
        </p15:guide>
      </p15:sldGuideLst>
    </p:ext>
    <p:ext uri="http://customooxmlschemas.google.com/">
      <go:slidesCustomData xmlns:go="http://customooxmlschemas.google.com/" r:id="rId7" roundtripDataSignature="AMtx7mj/ZcEPAZQ/8tFe5jS2WkffKhMW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5216" orient="horz"/>
        <p:guide pos="10098" orient="horz"/>
        <p:guide pos="864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09888" cy="4619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49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49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49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49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9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9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9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9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03650" y="0"/>
            <a:ext cx="2909888" cy="461963"/>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49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49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49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49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9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9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9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9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471488" y="692150"/>
            <a:ext cx="5773737" cy="346551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71513" y="4389438"/>
            <a:ext cx="5372100" cy="41576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775700"/>
            <a:ext cx="2909888" cy="46196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49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49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49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49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9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9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9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9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03650" y="8775700"/>
            <a:ext cx="2909888" cy="46196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pt-B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 name="Shape 13"/>
        <p:cNvGrpSpPr/>
        <p:nvPr/>
      </p:nvGrpSpPr>
      <p:grpSpPr>
        <a:xfrm>
          <a:off x="0" y="0"/>
          <a:ext cx="0" cy="0"/>
          <a:chOff x="0" y="0"/>
          <a:chExt cx="0" cy="0"/>
        </a:xfrm>
      </p:grpSpPr>
      <p:sp>
        <p:nvSpPr>
          <p:cNvPr id="14" name="Google Shape;14;p1:notes"/>
          <p:cNvSpPr txBox="1"/>
          <p:nvPr>
            <p:ph idx="12" type="sldNum"/>
          </p:nvPr>
        </p:nvSpPr>
        <p:spPr>
          <a:xfrm>
            <a:off x="3803650" y="8775700"/>
            <a:ext cx="2909888" cy="46196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
        <p:nvSpPr>
          <p:cNvPr id="15" name="Google Shape;15;p1:notes"/>
          <p:cNvSpPr/>
          <p:nvPr>
            <p:ph idx="2" type="sldImg"/>
          </p:nvPr>
        </p:nvSpPr>
        <p:spPr>
          <a:xfrm>
            <a:off x="471488" y="692150"/>
            <a:ext cx="5773737" cy="34655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 name="Google Shape;16;p1:notes"/>
          <p:cNvSpPr txBox="1"/>
          <p:nvPr>
            <p:ph idx="1" type="body"/>
          </p:nvPr>
        </p:nvSpPr>
        <p:spPr>
          <a:xfrm>
            <a:off x="671513" y="4389438"/>
            <a:ext cx="5372100" cy="41576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2" name="Shape 1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www.megaprint.com/" TargetMode="Externa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9" name="Shape 9"/>
        <p:cNvGrpSpPr/>
        <p:nvPr/>
      </p:nvGrpSpPr>
      <p:grpSpPr>
        <a:xfrm>
          <a:off x="0" y="0"/>
          <a:ext cx="0" cy="0"/>
          <a:chOff x="0" y="0"/>
          <a:chExt cx="0" cy="0"/>
        </a:xfrm>
      </p:grpSpPr>
      <p:pic>
        <p:nvPicPr>
          <p:cNvPr id="10" name="Google Shape;10;p2">
            <a:hlinkClick r:id="rId1"/>
          </p:cNvPr>
          <p:cNvPicPr preferRelativeResize="0"/>
          <p:nvPr/>
        </p:nvPicPr>
        <p:blipFill rotWithShape="1">
          <a:blip r:embed="rId2">
            <a:alphaModFix/>
          </a:blip>
          <a:srcRect b="0" l="0" r="38726" t="0"/>
          <a:stretch/>
        </p:blipFill>
        <p:spPr>
          <a:xfrm>
            <a:off x="22008406" y="16156967"/>
            <a:ext cx="3000433" cy="154104"/>
          </a:xfrm>
          <a:prstGeom prst="rect">
            <a:avLst/>
          </a:prstGeom>
          <a:noFill/>
          <a:ln>
            <a:noFill/>
          </a:ln>
        </p:spPr>
      </p:pic>
      <p:sp>
        <p:nvSpPr>
          <p:cNvPr id="11" name="Google Shape;11;p2"/>
          <p:cNvSpPr txBox="1"/>
          <p:nvPr/>
        </p:nvSpPr>
        <p:spPr>
          <a:xfrm>
            <a:off x="24999573" y="16067231"/>
            <a:ext cx="1975669" cy="2923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pt-BR" sz="1300" u="none" cap="none" strike="noStrike">
                <a:solidFill>
                  <a:schemeClr val="lt1"/>
                </a:solidFill>
                <a:latin typeface="Arial"/>
                <a:ea typeface="Arial"/>
                <a:cs typeface="Arial"/>
                <a:sym typeface="Arial"/>
              </a:rPr>
              <a:t>www.postersession.com</a:t>
            </a:r>
            <a:endParaRPr b="0" i="0" sz="13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2.jpg"/><Relationship Id="rId7"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19000">
              <a:schemeClr val="lt1"/>
            </a:gs>
            <a:gs pos="64000">
              <a:srgbClr val="A2A2E0"/>
            </a:gs>
            <a:gs pos="100000">
              <a:schemeClr val="lt1"/>
            </a:gs>
          </a:gsLst>
          <a:lin ang="5400000" scaled="0"/>
        </a:gradFill>
      </p:bgPr>
    </p:bg>
    <p:spTree>
      <p:nvGrpSpPr>
        <p:cNvPr id="17" name="Shape 17"/>
        <p:cNvGrpSpPr/>
        <p:nvPr/>
      </p:nvGrpSpPr>
      <p:grpSpPr>
        <a:xfrm>
          <a:off x="0" y="0"/>
          <a:ext cx="0" cy="0"/>
          <a:chOff x="0" y="0"/>
          <a:chExt cx="0" cy="0"/>
        </a:xfrm>
      </p:grpSpPr>
      <p:sp>
        <p:nvSpPr>
          <p:cNvPr id="18" name="Google Shape;18;p1"/>
          <p:cNvSpPr txBox="1"/>
          <p:nvPr/>
        </p:nvSpPr>
        <p:spPr>
          <a:xfrm>
            <a:off x="7640125" y="4911250"/>
            <a:ext cx="5839200" cy="3458400"/>
          </a:xfrm>
          <a:prstGeom prst="rect">
            <a:avLst/>
          </a:prstGeom>
          <a:noFill/>
          <a:ln>
            <a:noFill/>
          </a:ln>
        </p:spPr>
        <p:txBody>
          <a:bodyPr anchorCtr="0" anchor="t" bIns="26100" lIns="52225" spcFirstLastPara="1" rIns="52225" wrap="square" tIns="26100">
            <a:spAutoFit/>
          </a:bodyPr>
          <a:lstStyle/>
          <a:p>
            <a:pPr indent="0" lvl="0" marL="0" marR="0" rtl="0" algn="just">
              <a:spcBef>
                <a:spcPts val="0"/>
              </a:spcBef>
              <a:spcAft>
                <a:spcPts val="0"/>
              </a:spcAft>
              <a:buNone/>
            </a:pPr>
            <a:r>
              <a:rPr lang="pt-BR" sz="2800">
                <a:solidFill>
                  <a:schemeClr val="dk1"/>
                </a:solidFill>
                <a:latin typeface="Calibri"/>
                <a:ea typeface="Calibri"/>
                <a:cs typeface="Calibri"/>
                <a:sym typeface="Calibri"/>
              </a:rPr>
              <a:t>Foi </a:t>
            </a:r>
            <a:r>
              <a:rPr lang="pt-BR" sz="2800">
                <a:solidFill>
                  <a:schemeClr val="dk1"/>
                </a:solidFill>
                <a:latin typeface="Calibri"/>
                <a:ea typeface="Calibri"/>
                <a:cs typeface="Calibri"/>
                <a:sym typeface="Calibri"/>
              </a:rPr>
              <a:t>utilizado</a:t>
            </a:r>
            <a:r>
              <a:rPr lang="pt-BR" sz="2800">
                <a:solidFill>
                  <a:schemeClr val="dk1"/>
                </a:solidFill>
                <a:latin typeface="Calibri"/>
                <a:ea typeface="Calibri"/>
                <a:cs typeface="Calibri"/>
                <a:sym typeface="Calibri"/>
              </a:rPr>
              <a:t> keras para a classificação das imagens, que é uma api de alto nível de redes </a:t>
            </a:r>
            <a:r>
              <a:rPr lang="pt-BR" sz="2800">
                <a:solidFill>
                  <a:schemeClr val="dk1"/>
                </a:solidFill>
                <a:latin typeface="Calibri"/>
                <a:ea typeface="Calibri"/>
                <a:cs typeface="Calibri"/>
                <a:sym typeface="Calibri"/>
              </a:rPr>
              <a:t>neurais</a:t>
            </a:r>
            <a:r>
              <a:rPr lang="pt-BR" sz="2800">
                <a:solidFill>
                  <a:schemeClr val="dk1"/>
                </a:solidFill>
                <a:latin typeface="Calibri"/>
                <a:ea typeface="Calibri"/>
                <a:cs typeface="Calibri"/>
                <a:sym typeface="Calibri"/>
              </a:rPr>
              <a:t>.  As redes neurais Convolucionais são uma classe de redes neurais artificiais que foi utilizada no projeto por ser mais eficaz na área de reconhecimento de imagens. </a:t>
            </a:r>
            <a:endParaRPr i="0" sz="2800" u="none" cap="none" strike="noStrike">
              <a:solidFill>
                <a:schemeClr val="dk1"/>
              </a:solidFill>
              <a:latin typeface="Calibri"/>
              <a:ea typeface="Calibri"/>
              <a:cs typeface="Calibri"/>
              <a:sym typeface="Calibri"/>
            </a:endParaRPr>
          </a:p>
        </p:txBody>
      </p:sp>
      <p:sp>
        <p:nvSpPr>
          <p:cNvPr id="19" name="Google Shape;19;p1"/>
          <p:cNvSpPr txBox="1"/>
          <p:nvPr/>
        </p:nvSpPr>
        <p:spPr>
          <a:xfrm>
            <a:off x="4114800" y="141969"/>
            <a:ext cx="21345524" cy="3946130"/>
          </a:xfrm>
          <a:prstGeom prst="rect">
            <a:avLst/>
          </a:prstGeom>
          <a:noFill/>
          <a:ln>
            <a:noFill/>
          </a:ln>
        </p:spPr>
        <p:txBody>
          <a:bodyPr anchorCtr="0" anchor="t" bIns="26100" lIns="52225" spcFirstLastPara="1" rIns="52225" wrap="square" tIns="26100">
            <a:spAutoFit/>
          </a:bodyPr>
          <a:lstStyle/>
          <a:p>
            <a:pPr indent="0" lvl="0" marL="0" marR="0" rtl="0" algn="ctr">
              <a:spcBef>
                <a:spcPts val="0"/>
              </a:spcBef>
              <a:spcAft>
                <a:spcPts val="0"/>
              </a:spcAft>
              <a:buNone/>
            </a:pPr>
            <a:r>
              <a:rPr b="1" lang="pt-BR" sz="4800">
                <a:latin typeface="Calibri"/>
                <a:ea typeface="Calibri"/>
                <a:cs typeface="Calibri"/>
                <a:sym typeface="Calibri"/>
              </a:rPr>
              <a:t>Projeto Inteligência Artificial</a:t>
            </a:r>
            <a:endParaRPr/>
          </a:p>
          <a:p>
            <a:pPr indent="0" lvl="0" marL="0" marR="0" rtl="0" algn="ctr">
              <a:spcBef>
                <a:spcPts val="0"/>
              </a:spcBef>
              <a:spcAft>
                <a:spcPts val="0"/>
              </a:spcAft>
              <a:buNone/>
            </a:pPr>
            <a:r>
              <a:t/>
            </a:r>
            <a:endParaRPr/>
          </a:p>
          <a:p>
            <a:pPr indent="0" lvl="0" marL="0" marR="0" rtl="0" algn="ctr">
              <a:spcBef>
                <a:spcPts val="600"/>
              </a:spcBef>
              <a:spcAft>
                <a:spcPts val="0"/>
              </a:spcAft>
              <a:buNone/>
            </a:pPr>
            <a:r>
              <a:rPr lang="pt-BR" sz="3000">
                <a:solidFill>
                  <a:schemeClr val="dk1"/>
                </a:solidFill>
              </a:rPr>
              <a:t>Edson Fagner da Silva Cristovam</a:t>
            </a:r>
            <a:r>
              <a:rPr baseline="30000" lang="pt-BR" sz="3000">
                <a:solidFill>
                  <a:schemeClr val="dk1"/>
                </a:solidFill>
              </a:rPr>
              <a:t>1</a:t>
            </a:r>
            <a:r>
              <a:rPr lang="pt-BR" sz="3000">
                <a:solidFill>
                  <a:schemeClr val="dk1"/>
                </a:solidFill>
              </a:rPr>
              <a:t>; </a:t>
            </a:r>
            <a:r>
              <a:rPr lang="pt-BR" sz="3000">
                <a:solidFill>
                  <a:schemeClr val="dk1"/>
                </a:solidFill>
              </a:rPr>
              <a:t>Erico André Silva</a:t>
            </a:r>
            <a:r>
              <a:rPr lang="pt-BR" sz="3000">
                <a:solidFill>
                  <a:schemeClr val="dk1"/>
                </a:solidFill>
              </a:rPr>
              <a:t> </a:t>
            </a:r>
            <a:r>
              <a:rPr baseline="30000" lang="pt-BR" sz="3000">
                <a:solidFill>
                  <a:schemeClr val="dk1"/>
                </a:solidFill>
              </a:rPr>
              <a:t>1</a:t>
            </a:r>
            <a:r>
              <a:rPr lang="pt-BR" sz="3000">
                <a:solidFill>
                  <a:schemeClr val="dk1"/>
                </a:solidFill>
              </a:rPr>
              <a:t>; </a:t>
            </a:r>
            <a:r>
              <a:rPr lang="pt-BR" sz="3000">
                <a:solidFill>
                  <a:schemeClr val="dk1"/>
                </a:solidFill>
              </a:rPr>
              <a:t>Jadiel Eudes Mendonça Barbosa</a:t>
            </a:r>
            <a:r>
              <a:rPr lang="pt-BR" sz="3000">
                <a:solidFill>
                  <a:schemeClr val="dk1"/>
                </a:solidFill>
              </a:rPr>
              <a:t> </a:t>
            </a:r>
            <a:r>
              <a:rPr baseline="30000" lang="pt-BR" sz="3000">
                <a:solidFill>
                  <a:schemeClr val="dk1"/>
                </a:solidFill>
              </a:rPr>
              <a:t>1</a:t>
            </a:r>
            <a:endParaRPr b="0" i="0" sz="3000" u="none" cap="none" strike="noStrike">
              <a:solidFill>
                <a:schemeClr val="dk1"/>
              </a:solidFill>
              <a:latin typeface="Arial"/>
              <a:ea typeface="Arial"/>
              <a:cs typeface="Arial"/>
              <a:sym typeface="Arial"/>
            </a:endParaRPr>
          </a:p>
          <a:p>
            <a:pPr indent="0" lvl="0" marL="0" marR="0" rtl="0" algn="ctr">
              <a:spcBef>
                <a:spcPts val="600"/>
              </a:spcBef>
              <a:spcAft>
                <a:spcPts val="0"/>
              </a:spcAft>
              <a:buNone/>
            </a:pPr>
            <a:r>
              <a:rPr b="0" baseline="30000" i="0" lang="pt-BR" sz="2400" u="none" cap="none" strike="noStrike">
                <a:solidFill>
                  <a:schemeClr val="dk1"/>
                </a:solidFill>
                <a:latin typeface="Arial"/>
                <a:ea typeface="Arial"/>
                <a:cs typeface="Arial"/>
                <a:sym typeface="Arial"/>
              </a:rPr>
              <a:t>1 </a:t>
            </a:r>
            <a:r>
              <a:rPr lang="pt-BR" sz="2400">
                <a:solidFill>
                  <a:schemeClr val="dk1"/>
                </a:solidFill>
              </a:rPr>
              <a:t>Departamento de Computação – Universidade Federal Rural de Pernambuco (UFRPE),</a:t>
            </a:r>
            <a:endParaRPr sz="2400">
              <a:solidFill>
                <a:schemeClr val="dk1"/>
              </a:solidFill>
            </a:endParaRPr>
          </a:p>
          <a:p>
            <a:pPr indent="0" lvl="0" marL="0" marR="0" rtl="0" algn="ctr">
              <a:spcBef>
                <a:spcPts val="600"/>
              </a:spcBef>
              <a:spcAft>
                <a:spcPts val="0"/>
              </a:spcAft>
              <a:buNone/>
            </a:pPr>
            <a:r>
              <a:rPr lang="pt-BR" sz="2400">
                <a:solidFill>
                  <a:schemeClr val="dk1"/>
                </a:solidFill>
              </a:rPr>
              <a:t>Rua Dom Manoel de Medeiros, s/n – Campus Dois Irmãos – PE – Brasil,</a:t>
            </a:r>
            <a:endParaRPr sz="2400">
              <a:solidFill>
                <a:schemeClr val="dk1"/>
              </a:solidFill>
            </a:endParaRPr>
          </a:p>
          <a:p>
            <a:pPr indent="0" lvl="0" marL="0" marR="0" rtl="0" algn="ctr">
              <a:spcBef>
                <a:spcPts val="600"/>
              </a:spcBef>
              <a:spcAft>
                <a:spcPts val="0"/>
              </a:spcAft>
              <a:buNone/>
            </a:pPr>
            <a:r>
              <a:t/>
            </a:r>
            <a:endParaRPr sz="2400">
              <a:solidFill>
                <a:schemeClr val="dk1"/>
              </a:solidFill>
            </a:endParaRPr>
          </a:p>
          <a:p>
            <a:pPr indent="0" lvl="0" marL="0" marR="0" rtl="0" algn="ctr">
              <a:spcBef>
                <a:spcPts val="600"/>
              </a:spcBef>
              <a:spcAft>
                <a:spcPts val="0"/>
              </a:spcAft>
              <a:buNone/>
            </a:pPr>
            <a:r>
              <a:rPr lang="pt-BR" sz="2400">
                <a:solidFill>
                  <a:schemeClr val="dk1"/>
                </a:solidFill>
              </a:rPr>
              <a:t>fagner.cristovam@hotmail.com, ericoandresilva@gmail.com, jadieleudes@gmail.com</a:t>
            </a:r>
            <a:endParaRPr sz="2400">
              <a:solidFill>
                <a:schemeClr val="dk1"/>
              </a:solidFill>
            </a:endParaRPr>
          </a:p>
        </p:txBody>
      </p:sp>
      <p:sp>
        <p:nvSpPr>
          <p:cNvPr id="20" name="Google Shape;20;p1"/>
          <p:cNvSpPr txBox="1"/>
          <p:nvPr/>
        </p:nvSpPr>
        <p:spPr>
          <a:xfrm>
            <a:off x="1128025" y="4982250"/>
            <a:ext cx="5877000" cy="9205200"/>
          </a:xfrm>
          <a:prstGeom prst="rect">
            <a:avLst/>
          </a:prstGeom>
          <a:noFill/>
          <a:ln>
            <a:noFill/>
          </a:ln>
        </p:spPr>
        <p:txBody>
          <a:bodyPr anchorCtr="0" anchor="t" bIns="26100" lIns="52225" spcFirstLastPara="1" rIns="52225" wrap="square" tIns="26100">
            <a:spAutoFit/>
          </a:bodyPr>
          <a:lstStyle/>
          <a:p>
            <a:pPr indent="0" lvl="0" marL="0" marR="0" rtl="0" algn="just">
              <a:spcBef>
                <a:spcPts val="0"/>
              </a:spcBef>
              <a:spcAft>
                <a:spcPts val="0"/>
              </a:spcAft>
              <a:buClr>
                <a:schemeClr val="dk1"/>
              </a:buClr>
              <a:buSzPts val="2800"/>
              <a:buFont typeface="Arial"/>
              <a:buNone/>
            </a:pPr>
            <a:r>
              <a:rPr lang="pt-BR" sz="2800">
                <a:solidFill>
                  <a:schemeClr val="dk1"/>
                </a:solidFill>
                <a:latin typeface="Calibri"/>
                <a:ea typeface="Calibri"/>
                <a:cs typeface="Calibri"/>
                <a:sym typeface="Calibri"/>
              </a:rPr>
              <a:t>O  processo  de  classificação  de  folhas, é  realizado  por  profissionais  de  forma  manual, onde demanda uma grande quantidade de tempo, para assim realizá-lo, e a taxa de acerto depende exclusivamente da capacidade de quem está avaliando. vamos </a:t>
            </a:r>
            <a:r>
              <a:rPr lang="pt-BR" sz="2800">
                <a:solidFill>
                  <a:schemeClr val="dk1"/>
                </a:solidFill>
                <a:latin typeface="Calibri"/>
                <a:ea typeface="Calibri"/>
                <a:cs typeface="Calibri"/>
                <a:sym typeface="Calibri"/>
              </a:rPr>
              <a:t>mostrar</a:t>
            </a:r>
            <a:r>
              <a:rPr lang="pt-BR" sz="2800">
                <a:solidFill>
                  <a:schemeClr val="dk1"/>
                </a:solidFill>
                <a:latin typeface="Calibri"/>
                <a:ea typeface="Calibri"/>
                <a:cs typeface="Calibri"/>
                <a:sym typeface="Calibri"/>
              </a:rPr>
              <a:t> com este trabalho uma alternativa para este problema é a</a:t>
            </a:r>
            <a:r>
              <a:rPr lang="pt-BR" sz="2800">
                <a:solidFill>
                  <a:schemeClr val="dk1"/>
                </a:solidFill>
                <a:latin typeface="Calibri"/>
                <a:ea typeface="Calibri"/>
                <a:cs typeface="Calibri"/>
                <a:sym typeface="Calibri"/>
              </a:rPr>
              <a:t> </a:t>
            </a:r>
            <a:r>
              <a:rPr lang="pt-BR" sz="2800">
                <a:solidFill>
                  <a:schemeClr val="dk1"/>
                </a:solidFill>
                <a:latin typeface="Calibri"/>
                <a:ea typeface="Calibri"/>
                <a:cs typeface="Calibri"/>
                <a:sym typeface="Calibri"/>
              </a:rPr>
              <a:t>utiliza</a:t>
            </a:r>
            <a:r>
              <a:rPr lang="pt-BR" sz="2800">
                <a:solidFill>
                  <a:schemeClr val="dk1"/>
                </a:solidFill>
                <a:latin typeface="Calibri"/>
                <a:ea typeface="Calibri"/>
                <a:cs typeface="Calibri"/>
                <a:sym typeface="Calibri"/>
              </a:rPr>
              <a:t>ção de </a:t>
            </a:r>
            <a:r>
              <a:rPr lang="pt-BR" sz="2800">
                <a:solidFill>
                  <a:schemeClr val="dk1"/>
                </a:solidFill>
                <a:latin typeface="Calibri"/>
                <a:ea typeface="Calibri"/>
                <a:cs typeface="Calibri"/>
                <a:sym typeface="Calibri"/>
              </a:rPr>
              <a:t>métodos computacionais de classificação, </a:t>
            </a:r>
            <a:r>
              <a:rPr lang="pt-BR" sz="2800">
                <a:solidFill>
                  <a:schemeClr val="dk1"/>
                </a:solidFill>
                <a:latin typeface="Calibri"/>
                <a:ea typeface="Calibri"/>
                <a:cs typeface="Calibri"/>
                <a:sym typeface="Calibri"/>
              </a:rPr>
              <a:t>como Aprendizado Profundo, do inglês Deep Learning, as famosas redes Neurais Convolucionais ou Convolutional Neural Network (CNN), este tipo de rede se mostraram muito eficazes em áreas de reconhecimento de imagens. tendo como objetivo  criar  uma  rede “com  taxa de acerto satisfatória” na classificação de imagens de folhas da Fava Cearense e Orelha de Vó.</a:t>
            </a:r>
            <a:endParaRPr b="1" i="0" sz="2800" u="none" cap="none" strike="noStrike">
              <a:solidFill>
                <a:schemeClr val="dk1"/>
              </a:solidFill>
              <a:latin typeface="Calibri"/>
              <a:ea typeface="Calibri"/>
              <a:cs typeface="Calibri"/>
              <a:sym typeface="Calibri"/>
            </a:endParaRPr>
          </a:p>
        </p:txBody>
      </p:sp>
      <p:sp>
        <p:nvSpPr>
          <p:cNvPr id="21" name="Google Shape;21;p1"/>
          <p:cNvSpPr/>
          <p:nvPr/>
        </p:nvSpPr>
        <p:spPr>
          <a:xfrm>
            <a:off x="0" y="15852450"/>
            <a:ext cx="27432000" cy="606900"/>
          </a:xfrm>
          <a:prstGeom prst="rect">
            <a:avLst/>
          </a:prstGeom>
          <a:solidFill>
            <a:srgbClr val="0030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3200" u="none" cap="none" strike="noStrike">
                <a:solidFill>
                  <a:srgbClr val="A7C4FF"/>
                </a:solidFill>
                <a:latin typeface="Calibri"/>
                <a:ea typeface="Calibri"/>
                <a:cs typeface="Calibri"/>
                <a:sym typeface="Calibri"/>
              </a:rPr>
              <a:t>Universidade Federal Rural de Pernambuco</a:t>
            </a:r>
            <a:endParaRPr b="1" i="0" sz="3200" u="none" cap="none" strike="noStrike">
              <a:solidFill>
                <a:srgbClr val="A7C4FF"/>
              </a:solidFill>
              <a:latin typeface="Calibri"/>
              <a:ea typeface="Calibri"/>
              <a:cs typeface="Calibri"/>
              <a:sym typeface="Calibri"/>
            </a:endParaRPr>
          </a:p>
        </p:txBody>
      </p:sp>
      <p:sp>
        <p:nvSpPr>
          <p:cNvPr id="22" name="Google Shape;22;p1"/>
          <p:cNvSpPr txBox="1"/>
          <p:nvPr/>
        </p:nvSpPr>
        <p:spPr>
          <a:xfrm>
            <a:off x="13772700" y="4906025"/>
            <a:ext cx="5877000" cy="27063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pt-BR" sz="2800">
                <a:solidFill>
                  <a:schemeClr val="dk1"/>
                </a:solidFill>
                <a:latin typeface="Calibri"/>
                <a:ea typeface="Calibri"/>
                <a:cs typeface="Calibri"/>
                <a:sym typeface="Calibri"/>
              </a:rPr>
              <a:t>Ao realizar o treinamento utilizando o padrão de cor em escala de cinza, foi obtido o valor mais satisfatório, onde as imagens editadas e sem fundo, </a:t>
            </a:r>
            <a:r>
              <a:rPr lang="pt-BR" sz="2800">
                <a:solidFill>
                  <a:schemeClr val="dk1"/>
                </a:solidFill>
                <a:latin typeface="Calibri"/>
                <a:ea typeface="Calibri"/>
                <a:cs typeface="Calibri"/>
                <a:sym typeface="Calibri"/>
              </a:rPr>
              <a:t>obtiveram</a:t>
            </a:r>
            <a:r>
              <a:rPr lang="pt-BR" sz="2800">
                <a:solidFill>
                  <a:schemeClr val="dk1"/>
                </a:solidFill>
                <a:latin typeface="Calibri"/>
                <a:ea typeface="Calibri"/>
                <a:cs typeface="Calibri"/>
                <a:sym typeface="Calibri"/>
              </a:rPr>
              <a:t> uma acurácia que chegou ao valor de 0.99.</a:t>
            </a:r>
            <a:endParaRPr b="1" i="0" sz="2800" u="none" cap="none" strike="noStrike">
              <a:solidFill>
                <a:schemeClr val="dk1"/>
              </a:solidFill>
              <a:latin typeface="Calibri"/>
              <a:ea typeface="Calibri"/>
              <a:cs typeface="Calibri"/>
              <a:sym typeface="Calibri"/>
            </a:endParaRPr>
          </a:p>
        </p:txBody>
      </p:sp>
      <p:sp>
        <p:nvSpPr>
          <p:cNvPr id="23" name="Google Shape;23;p1"/>
          <p:cNvSpPr txBox="1"/>
          <p:nvPr/>
        </p:nvSpPr>
        <p:spPr>
          <a:xfrm>
            <a:off x="20151875" y="4911249"/>
            <a:ext cx="5877000" cy="31554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pt-BR" sz="2800">
                <a:solidFill>
                  <a:schemeClr val="dk1"/>
                </a:solidFill>
                <a:latin typeface="Calibri"/>
                <a:ea typeface="Calibri"/>
                <a:cs typeface="Calibri"/>
                <a:sym typeface="Calibri"/>
              </a:rPr>
              <a:t>Com a rede treinada há um ganho muito grande de tempo para classificar uma folha em relação ao especialista. Contudo, ainda há melhorias a serem feitas para treinar essa rede, como imagens mais adequadas no conjunto de dados.</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i="0" sz="4900" u="none" cap="none" strike="noStrike">
              <a:solidFill>
                <a:schemeClr val="dk1"/>
              </a:solidFill>
              <a:latin typeface="Arial"/>
              <a:ea typeface="Arial"/>
              <a:cs typeface="Arial"/>
              <a:sym typeface="Arial"/>
            </a:endParaRPr>
          </a:p>
        </p:txBody>
      </p:sp>
      <p:sp>
        <p:nvSpPr>
          <p:cNvPr id="24" name="Google Shape;24;p1"/>
          <p:cNvSpPr txBox="1"/>
          <p:nvPr/>
        </p:nvSpPr>
        <p:spPr>
          <a:xfrm>
            <a:off x="1128028" y="4323472"/>
            <a:ext cx="5876926" cy="606754"/>
          </a:xfrm>
          <a:prstGeom prst="rect">
            <a:avLst/>
          </a:prstGeom>
          <a:solidFill>
            <a:srgbClr val="002060"/>
          </a:solidFill>
          <a:ln>
            <a:noFill/>
          </a:ln>
        </p:spPr>
        <p:txBody>
          <a:bodyPr anchorCtr="0" anchor="t" bIns="26100" lIns="52225" spcFirstLastPara="1" rIns="52225" wrap="square" tIns="26100">
            <a:spAutoFit/>
          </a:bodyPr>
          <a:lstStyle/>
          <a:p>
            <a:pPr indent="0" lvl="0" marL="0" marR="0" rtl="0" algn="ctr">
              <a:spcBef>
                <a:spcPts val="0"/>
              </a:spcBef>
              <a:spcAft>
                <a:spcPts val="0"/>
              </a:spcAft>
              <a:buNone/>
            </a:pPr>
            <a:r>
              <a:rPr b="1" i="0" lang="pt-BR" sz="3600" u="none" cap="none" strike="noStrike">
                <a:solidFill>
                  <a:schemeClr val="lt1"/>
                </a:solidFill>
                <a:latin typeface="Calibri"/>
                <a:ea typeface="Calibri"/>
                <a:cs typeface="Calibri"/>
                <a:sym typeface="Calibri"/>
              </a:rPr>
              <a:t>INTRODUÇÃO</a:t>
            </a:r>
            <a:endParaRPr b="1" i="0" sz="3600" u="none" cap="none" strike="noStrike">
              <a:solidFill>
                <a:schemeClr val="lt1"/>
              </a:solidFill>
              <a:latin typeface="Calibri"/>
              <a:ea typeface="Calibri"/>
              <a:cs typeface="Calibri"/>
              <a:sym typeface="Calibri"/>
            </a:endParaRPr>
          </a:p>
        </p:txBody>
      </p:sp>
      <p:sp>
        <p:nvSpPr>
          <p:cNvPr id="25" name="Google Shape;25;p1"/>
          <p:cNvSpPr txBox="1"/>
          <p:nvPr/>
        </p:nvSpPr>
        <p:spPr>
          <a:xfrm>
            <a:off x="7640133" y="4326198"/>
            <a:ext cx="5877000" cy="606900"/>
          </a:xfrm>
          <a:prstGeom prst="rect">
            <a:avLst/>
          </a:prstGeom>
          <a:solidFill>
            <a:srgbClr val="002060"/>
          </a:solidFill>
          <a:ln>
            <a:noFill/>
          </a:ln>
        </p:spPr>
        <p:txBody>
          <a:bodyPr anchorCtr="0" anchor="t" bIns="26100" lIns="52225" spcFirstLastPara="1" rIns="52225" wrap="square" tIns="26100">
            <a:spAutoFit/>
          </a:bodyPr>
          <a:lstStyle/>
          <a:p>
            <a:pPr indent="0" lvl="0" marL="0" marR="0" rtl="0" algn="ctr">
              <a:spcBef>
                <a:spcPts val="0"/>
              </a:spcBef>
              <a:spcAft>
                <a:spcPts val="0"/>
              </a:spcAft>
              <a:buNone/>
            </a:pPr>
            <a:r>
              <a:rPr b="1" i="0" lang="pt-BR" sz="3600" u="none" cap="none" strike="noStrike">
                <a:solidFill>
                  <a:schemeClr val="lt1"/>
                </a:solidFill>
                <a:latin typeface="Calibri"/>
                <a:ea typeface="Calibri"/>
                <a:cs typeface="Calibri"/>
                <a:sym typeface="Calibri"/>
              </a:rPr>
              <a:t>MÉTODOS</a:t>
            </a:r>
            <a:endParaRPr/>
          </a:p>
        </p:txBody>
      </p:sp>
      <p:sp>
        <p:nvSpPr>
          <p:cNvPr id="26" name="Google Shape;26;p1"/>
          <p:cNvSpPr txBox="1"/>
          <p:nvPr/>
        </p:nvSpPr>
        <p:spPr>
          <a:xfrm>
            <a:off x="13848897" y="4318248"/>
            <a:ext cx="5876926" cy="606754"/>
          </a:xfrm>
          <a:prstGeom prst="rect">
            <a:avLst/>
          </a:prstGeom>
          <a:solidFill>
            <a:srgbClr val="002060"/>
          </a:solidFill>
          <a:ln>
            <a:noFill/>
          </a:ln>
        </p:spPr>
        <p:txBody>
          <a:bodyPr anchorCtr="0" anchor="t" bIns="26100" lIns="52225" spcFirstLastPara="1" rIns="52225" wrap="square" tIns="26100">
            <a:spAutoFit/>
          </a:bodyPr>
          <a:lstStyle/>
          <a:p>
            <a:pPr indent="0" lvl="0" marL="0" marR="0" rtl="0" algn="ctr">
              <a:spcBef>
                <a:spcPts val="0"/>
              </a:spcBef>
              <a:spcAft>
                <a:spcPts val="0"/>
              </a:spcAft>
              <a:buNone/>
            </a:pPr>
            <a:r>
              <a:rPr b="1" i="0" lang="pt-BR" sz="3600" u="none" cap="none" strike="noStrike">
                <a:solidFill>
                  <a:schemeClr val="lt1"/>
                </a:solidFill>
                <a:latin typeface="Calibri"/>
                <a:ea typeface="Calibri"/>
                <a:cs typeface="Calibri"/>
                <a:sym typeface="Calibri"/>
              </a:rPr>
              <a:t>RESULTADOS E DISCUSSÃO</a:t>
            </a:r>
            <a:endParaRPr/>
          </a:p>
        </p:txBody>
      </p:sp>
      <p:sp>
        <p:nvSpPr>
          <p:cNvPr id="27" name="Google Shape;27;p1"/>
          <p:cNvSpPr txBox="1"/>
          <p:nvPr/>
        </p:nvSpPr>
        <p:spPr>
          <a:xfrm>
            <a:off x="20171058" y="4336911"/>
            <a:ext cx="5877000" cy="606900"/>
          </a:xfrm>
          <a:prstGeom prst="rect">
            <a:avLst/>
          </a:prstGeom>
          <a:solidFill>
            <a:srgbClr val="002060"/>
          </a:solidFill>
          <a:ln>
            <a:noFill/>
          </a:ln>
        </p:spPr>
        <p:txBody>
          <a:bodyPr anchorCtr="0" anchor="t" bIns="26100" lIns="52225" spcFirstLastPara="1" rIns="52225" wrap="square" tIns="26100">
            <a:spAutoFit/>
          </a:bodyPr>
          <a:lstStyle/>
          <a:p>
            <a:pPr indent="0" lvl="0" marL="0" marR="0" rtl="0" algn="ctr">
              <a:spcBef>
                <a:spcPts val="0"/>
              </a:spcBef>
              <a:spcAft>
                <a:spcPts val="0"/>
              </a:spcAft>
              <a:buNone/>
            </a:pPr>
            <a:r>
              <a:rPr b="1" i="0" lang="pt-BR" sz="3600" u="none" cap="none" strike="noStrike">
                <a:solidFill>
                  <a:schemeClr val="lt1"/>
                </a:solidFill>
                <a:latin typeface="Calibri"/>
                <a:ea typeface="Calibri"/>
                <a:cs typeface="Calibri"/>
                <a:sym typeface="Calibri"/>
              </a:rPr>
              <a:t>CONCLUSÃO</a:t>
            </a:r>
            <a:endParaRPr/>
          </a:p>
        </p:txBody>
      </p:sp>
      <p:pic>
        <p:nvPicPr>
          <p:cNvPr descr="Resultado de imagem para ufrpe" id="28" name="Google Shape;28;p1"/>
          <p:cNvPicPr preferRelativeResize="0"/>
          <p:nvPr/>
        </p:nvPicPr>
        <p:blipFill rotWithShape="1">
          <a:blip r:embed="rId3">
            <a:alphaModFix/>
          </a:blip>
          <a:srcRect b="0" l="0" r="0" t="0"/>
          <a:stretch/>
        </p:blipFill>
        <p:spPr>
          <a:xfrm>
            <a:off x="24848225" y="472455"/>
            <a:ext cx="1943100" cy="3095625"/>
          </a:xfrm>
          <a:prstGeom prst="rect">
            <a:avLst/>
          </a:prstGeom>
          <a:noFill/>
          <a:ln>
            <a:noFill/>
          </a:ln>
        </p:spPr>
      </p:pic>
      <p:pic>
        <p:nvPicPr>
          <p:cNvPr id="29" name="Google Shape;29;p1"/>
          <p:cNvPicPr preferRelativeResize="0"/>
          <p:nvPr/>
        </p:nvPicPr>
        <p:blipFill>
          <a:blip r:embed="rId4">
            <a:alphaModFix/>
          </a:blip>
          <a:stretch>
            <a:fillRect/>
          </a:stretch>
        </p:blipFill>
        <p:spPr>
          <a:xfrm>
            <a:off x="13792200" y="9288175"/>
            <a:ext cx="5877000" cy="3918000"/>
          </a:xfrm>
          <a:prstGeom prst="rect">
            <a:avLst/>
          </a:prstGeom>
          <a:noFill/>
          <a:ln>
            <a:noFill/>
          </a:ln>
        </p:spPr>
      </p:pic>
      <p:pic>
        <p:nvPicPr>
          <p:cNvPr id="30" name="Google Shape;30;p1"/>
          <p:cNvPicPr preferRelativeResize="0"/>
          <p:nvPr/>
        </p:nvPicPr>
        <p:blipFill>
          <a:blip r:embed="rId5">
            <a:alphaModFix/>
          </a:blip>
          <a:stretch>
            <a:fillRect/>
          </a:stretch>
        </p:blipFill>
        <p:spPr>
          <a:xfrm>
            <a:off x="20171050" y="9284050"/>
            <a:ext cx="5839200" cy="3892800"/>
          </a:xfrm>
          <a:prstGeom prst="rect">
            <a:avLst/>
          </a:prstGeom>
          <a:noFill/>
          <a:ln>
            <a:noFill/>
          </a:ln>
        </p:spPr>
      </p:pic>
      <p:pic>
        <p:nvPicPr>
          <p:cNvPr id="31" name="Google Shape;31;p1"/>
          <p:cNvPicPr preferRelativeResize="0"/>
          <p:nvPr/>
        </p:nvPicPr>
        <p:blipFill>
          <a:blip r:embed="rId6">
            <a:alphaModFix/>
          </a:blip>
          <a:stretch>
            <a:fillRect/>
          </a:stretch>
        </p:blipFill>
        <p:spPr>
          <a:xfrm>
            <a:off x="10716844" y="9362049"/>
            <a:ext cx="2762450" cy="3687871"/>
          </a:xfrm>
          <a:prstGeom prst="rect">
            <a:avLst/>
          </a:prstGeom>
          <a:noFill/>
          <a:ln>
            <a:noFill/>
          </a:ln>
        </p:spPr>
      </p:pic>
      <p:pic>
        <p:nvPicPr>
          <p:cNvPr id="32" name="Google Shape;32;p1"/>
          <p:cNvPicPr preferRelativeResize="0"/>
          <p:nvPr/>
        </p:nvPicPr>
        <p:blipFill>
          <a:blip r:embed="rId7">
            <a:alphaModFix/>
          </a:blip>
          <a:stretch>
            <a:fillRect/>
          </a:stretch>
        </p:blipFill>
        <p:spPr>
          <a:xfrm>
            <a:off x="7640125" y="9362049"/>
            <a:ext cx="2762450" cy="3687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Custom 17">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2008-12-04T00:20:37Z</dcterms:created>
  <dc:creator>Ethan Shulda;www.postersession.com</dc:creator>
</cp:coreProperties>
</file>