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94" r:id="rId2"/>
    <p:sldId id="395" r:id="rId3"/>
    <p:sldId id="422" r:id="rId4"/>
    <p:sldId id="426" r:id="rId5"/>
    <p:sldId id="424" r:id="rId6"/>
    <p:sldId id="423" r:id="rId7"/>
    <p:sldId id="421" r:id="rId8"/>
    <p:sldId id="418" r:id="rId9"/>
    <p:sldId id="425" r:id="rId10"/>
    <p:sldId id="419" r:id="rId11"/>
    <p:sldId id="417" r:id="rId12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86435" autoAdjust="0"/>
  </p:normalViewPr>
  <p:slideViewPr>
    <p:cSldViewPr>
      <p:cViewPr varScale="1">
        <p:scale>
          <a:sx n="74" d="100"/>
          <a:sy n="74" d="100"/>
        </p:scale>
        <p:origin x="183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1B8DBFE-B4F9-44F2-9EB0-92DC4EC0F484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78FF6ED-BD67-4564-B87F-8AB0ADF2B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95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C2C5085-0508-4DDB-8D65-B42E3C6D4AE0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C2C5085-0508-4DDB-8D65-B42E3C6D4AE0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C2C5085-0508-4DDB-8D65-B42E3C6D4AE0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C2C5085-0508-4DDB-8D65-B42E3C6D4AE0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2C5085-0508-4DDB-8D65-B42E3C6D4AE0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2C5085-0508-4DDB-8D65-B42E3C6D4AE0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FD1658B-64D6-46E3-9C2B-291CED62E5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Escreva seu texto aqui</a:t>
            </a:r>
          </a:p>
          <a:p>
            <a:pPr marL="0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ADEB6DF-342C-47EA-A179-DDEF5838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6632"/>
            <a:ext cx="9143580" cy="990600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Regressão linear simples com uso do software R</a:t>
            </a:r>
            <a:endParaRPr lang="pt-BR" sz="3600" dirty="0"/>
          </a:p>
        </p:txBody>
      </p:sp>
      <p:pic>
        <p:nvPicPr>
          <p:cNvPr id="4" name="Google Shape;251;p57">
            <a:extLst>
              <a:ext uri="{FF2B5EF4-FFF2-40B4-BE49-F238E27FC236}">
                <a16:creationId xmlns:a16="http://schemas.microsoft.com/office/drawing/2014/main" id="{45242FE6-0D1A-4A1D-99D5-236CA3C460F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4288" y="1797"/>
            <a:ext cx="1769604" cy="1482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FA3A8D5-D604-406E-87DE-E811DF9C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08285" cy="4170451"/>
          </a:xfrm>
          <a:prstGeom prst="rect">
            <a:avLst/>
          </a:prstGeom>
        </p:spPr>
      </p:pic>
      <p:pic>
        <p:nvPicPr>
          <p:cNvPr id="8" name="Picture 2" descr="PRONERA | PROEX – Pró-Reitoria de Extensão">
            <a:extLst>
              <a:ext uri="{FF2B5EF4-FFF2-40B4-BE49-F238E27FC236}">
                <a16:creationId xmlns:a16="http://schemas.microsoft.com/office/drawing/2014/main" id="{3A288EEB-E3FE-4208-BAB4-859BF75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65" y="5937852"/>
            <a:ext cx="1965355" cy="6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asf - Home | Facebook">
            <a:extLst>
              <a:ext uri="{FF2B5EF4-FFF2-40B4-BE49-F238E27FC236}">
                <a16:creationId xmlns:a16="http://schemas.microsoft.com/office/drawing/2014/main" id="{7DAA7744-1123-4143-9A93-34EB8EC1D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1" b="34880"/>
          <a:stretch/>
        </p:blipFill>
        <p:spPr bwMode="auto">
          <a:xfrm>
            <a:off x="402436" y="5811223"/>
            <a:ext cx="2542737" cy="78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olégio Agrícola Dom Agostinho Ikas da UFRPE - Home | Facebook">
            <a:extLst>
              <a:ext uri="{FF2B5EF4-FFF2-40B4-BE49-F238E27FC236}">
                <a16:creationId xmlns:a16="http://schemas.microsoft.com/office/drawing/2014/main" id="{0EBCCDE1-4D6C-4710-8C7C-FEFFB97D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12" y="5661248"/>
            <a:ext cx="2192695" cy="9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673D28B-83FE-4617-8370-40B8C6E03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184" y="0"/>
            <a:ext cx="1695450" cy="20193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560B8F7-0E9A-4BA2-9F9D-B0AD856CEE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8130" y="16263"/>
            <a:ext cx="1695450" cy="20193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EB86FE6-EFEA-40E5-94BA-A3CA24365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918" y="940768"/>
            <a:ext cx="1695450" cy="2019300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4ECA5FE-8A5A-4272-8D9A-AB4558DB0329}"/>
              </a:ext>
            </a:extLst>
          </p:cNvPr>
          <p:cNvSpPr txBox="1">
            <a:spLocks/>
          </p:cNvSpPr>
          <p:nvPr/>
        </p:nvSpPr>
        <p:spPr>
          <a:xfrm>
            <a:off x="6225850" y="13320"/>
            <a:ext cx="2954662" cy="41571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Profª. </a:t>
            </a:r>
          </a:p>
          <a:p>
            <a:pPr marL="0" indent="0">
              <a:buNone/>
            </a:pPr>
            <a:r>
              <a:rPr lang="pt-BR" sz="2400" dirty="0"/>
              <a:t>Leila </a:t>
            </a:r>
            <a:r>
              <a:rPr lang="pt-BR" sz="2400" dirty="0" err="1"/>
              <a:t>Milfont</a:t>
            </a:r>
            <a:r>
              <a:rPr lang="pt-BR" sz="2400" dirty="0"/>
              <a:t> </a:t>
            </a:r>
            <a:r>
              <a:rPr lang="pt-BR" sz="2400" dirty="0" err="1"/>
              <a:t>Rameh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Monitora:</a:t>
            </a:r>
          </a:p>
          <a:p>
            <a:pPr marL="0" indent="0">
              <a:buNone/>
            </a:pPr>
            <a:r>
              <a:rPr lang="pt-BR" sz="2400" dirty="0"/>
              <a:t>Isabela Alves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50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51;p57">
            <a:extLst>
              <a:ext uri="{FF2B5EF4-FFF2-40B4-BE49-F238E27FC236}">
                <a16:creationId xmlns:a16="http://schemas.microsoft.com/office/drawing/2014/main" id="{E1F2A1F2-36DC-4B88-BACB-ED91CC517E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622" y="0"/>
            <a:ext cx="1578077" cy="12536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ítulo 25">
            <a:extLst>
              <a:ext uri="{FF2B5EF4-FFF2-40B4-BE49-F238E27FC236}">
                <a16:creationId xmlns:a16="http://schemas.microsoft.com/office/drawing/2014/main" id="{4F1F1E14-A23A-4FE2-88B7-C858C6C0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Hora de colocar </a:t>
            </a:r>
            <a:br>
              <a:rPr lang="pt-BR" dirty="0"/>
            </a:br>
            <a:r>
              <a:rPr lang="pt-BR" dirty="0"/>
              <a:t>a mão na massa...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DD36EE5-4C8D-46E3-9352-956A310D7878}"/>
              </a:ext>
            </a:extLst>
          </p:cNvPr>
          <p:cNvSpPr txBox="1">
            <a:spLocks/>
          </p:cNvSpPr>
          <p:nvPr/>
        </p:nvSpPr>
        <p:spPr>
          <a:xfrm>
            <a:off x="1127791" y="2204864"/>
            <a:ext cx="7123113" cy="313407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700" dirty="0"/>
              <a:t>Um psicólogo está investigando a relação entre o tempo que um indivíduo leva para reagir a um estímulo visual e alguns fatores como acuidade visual. Na Tabela 15.1 temos as informações para n=20 indivíduos. </a:t>
            </a:r>
          </a:p>
          <a:p>
            <a:pPr marL="0" indent="0">
              <a:buNone/>
            </a:pPr>
            <a:endParaRPr lang="pt-BR" sz="2700" dirty="0"/>
          </a:p>
          <a:p>
            <a:pPr marL="0" indent="0" algn="just">
              <a:buNone/>
            </a:pPr>
            <a:r>
              <a:rPr lang="pt-BR" sz="2700" dirty="0"/>
              <a:t>Estatística Básica (</a:t>
            </a:r>
            <a:r>
              <a:rPr lang="pt-BR" sz="2700" dirty="0" err="1"/>
              <a:t>Bussab</a:t>
            </a:r>
            <a:r>
              <a:rPr lang="pt-BR" sz="2700" dirty="0"/>
              <a:t> e </a:t>
            </a:r>
            <a:r>
              <a:rPr lang="pt-BR" sz="2700" dirty="0" err="1"/>
              <a:t>Morettin</a:t>
            </a:r>
            <a:r>
              <a:rPr lang="pt-BR" sz="2700" dirty="0"/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45766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51;p57">
            <a:extLst>
              <a:ext uri="{FF2B5EF4-FFF2-40B4-BE49-F238E27FC236}">
                <a16:creationId xmlns:a16="http://schemas.microsoft.com/office/drawing/2014/main" id="{20C21576-584D-42BD-AAC8-3319C8870D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622" y="0"/>
            <a:ext cx="1578077" cy="125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paranormaloldpueblo.com/wp-content/uploads/2011/10/QuestionMark.jpg">
            <a:extLst>
              <a:ext uri="{FF2B5EF4-FFF2-40B4-BE49-F238E27FC236}">
                <a16:creationId xmlns:a16="http://schemas.microsoft.com/office/drawing/2014/main" id="{0C7F1EA3-3DCE-4606-B14A-D258AF10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544616" cy="43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18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D383B91-216B-46F9-98E7-076FB7C3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Até aqui...</a:t>
            </a:r>
          </a:p>
        </p:txBody>
      </p:sp>
      <p:pic>
        <p:nvPicPr>
          <p:cNvPr id="4" name="Google Shape;251;p57">
            <a:extLst>
              <a:ext uri="{FF2B5EF4-FFF2-40B4-BE49-F238E27FC236}">
                <a16:creationId xmlns:a16="http://schemas.microsoft.com/office/drawing/2014/main" id="{20C21576-584D-42BD-AAC8-3319C8870D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0" y="159162"/>
            <a:ext cx="1578077" cy="12536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25">
            <a:extLst>
              <a:ext uri="{FF2B5EF4-FFF2-40B4-BE49-F238E27FC236}">
                <a16:creationId xmlns:a16="http://schemas.microsoft.com/office/drawing/2014/main" id="{7C15DDBA-3D77-4E83-81C9-667FA228ABAB}"/>
              </a:ext>
            </a:extLst>
          </p:cNvPr>
          <p:cNvSpPr txBox="1">
            <a:spLocks/>
          </p:cNvSpPr>
          <p:nvPr/>
        </p:nvSpPr>
        <p:spPr>
          <a:xfrm>
            <a:off x="1371600" y="4610692"/>
            <a:ext cx="7261611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Chegou a hora de...</a:t>
            </a:r>
          </a:p>
        </p:txBody>
      </p:sp>
      <p:sp>
        <p:nvSpPr>
          <p:cNvPr id="8" name="Espaço Reservado para Conteúdo 26">
            <a:extLst>
              <a:ext uri="{FF2B5EF4-FFF2-40B4-BE49-F238E27FC236}">
                <a16:creationId xmlns:a16="http://schemas.microsoft.com/office/drawing/2014/main" id="{FEFA4A93-24CF-4132-B3FB-66D27FBF1FD4}"/>
              </a:ext>
            </a:extLst>
          </p:cNvPr>
          <p:cNvSpPr txBox="1">
            <a:spLocks/>
          </p:cNvSpPr>
          <p:nvPr/>
        </p:nvSpPr>
        <p:spPr>
          <a:xfrm>
            <a:off x="1387089" y="5766512"/>
            <a:ext cx="3184911" cy="634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Fazer Previsão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21BAC5-497B-495F-9F4A-C6F7A7B15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445224"/>
            <a:ext cx="974576" cy="1277329"/>
          </a:xfrm>
          <a:prstGeom prst="rect">
            <a:avLst/>
          </a:prstGeom>
        </p:spPr>
      </p:pic>
      <p:sp>
        <p:nvSpPr>
          <p:cNvPr id="11" name="Espaço Reservado para Conteúdo 26">
            <a:extLst>
              <a:ext uri="{FF2B5EF4-FFF2-40B4-BE49-F238E27FC236}">
                <a16:creationId xmlns:a16="http://schemas.microsoft.com/office/drawing/2014/main" id="{64062162-07E8-4861-95D9-FC3F0753C5FB}"/>
              </a:ext>
            </a:extLst>
          </p:cNvPr>
          <p:cNvSpPr txBox="1">
            <a:spLocks/>
          </p:cNvSpPr>
          <p:nvPr/>
        </p:nvSpPr>
        <p:spPr>
          <a:xfrm>
            <a:off x="1387089" y="2616568"/>
            <a:ext cx="6065231" cy="63475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Introdução ao R</a:t>
            </a:r>
          </a:p>
          <a:p>
            <a:r>
              <a:rPr lang="pt-BR" dirty="0"/>
              <a:t>Introdução à regressão linear simples</a:t>
            </a:r>
          </a:p>
          <a:p>
            <a:r>
              <a:rPr lang="pt-BR" dirty="0"/>
              <a:t>Modelagem de dados</a:t>
            </a:r>
          </a:p>
          <a:p>
            <a:r>
              <a:rPr lang="pt-BR" dirty="0"/>
              <a:t>Validação de modelos</a:t>
            </a:r>
          </a:p>
        </p:txBody>
      </p:sp>
    </p:spTree>
    <p:extLst>
      <p:ext uri="{BB962C8B-B14F-4D97-AF65-F5344CB8AC3E}">
        <p14:creationId xmlns:p14="http://schemas.microsoft.com/office/powerpoint/2010/main" val="170531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B42A2991-1541-432B-A097-69A519A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Análise de Regressão</a:t>
            </a:r>
          </a:p>
        </p:txBody>
      </p:sp>
      <p:pic>
        <p:nvPicPr>
          <p:cNvPr id="7" name="Google Shape;251;p57">
            <a:extLst>
              <a:ext uri="{FF2B5EF4-FFF2-40B4-BE49-F238E27FC236}">
                <a16:creationId xmlns:a16="http://schemas.microsoft.com/office/drawing/2014/main" id="{E1F2A1F2-36DC-4B88-BACB-ED91CC517E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622" y="0"/>
            <a:ext cx="1578077" cy="12536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2A8706-73A2-443C-8954-F15A1C884637}"/>
              </a:ext>
            </a:extLst>
          </p:cNvPr>
          <p:cNvSpPr txBox="1">
            <a:spLocks/>
          </p:cNvSpPr>
          <p:nvPr/>
        </p:nvSpPr>
        <p:spPr>
          <a:xfrm>
            <a:off x="1006586" y="3140968"/>
            <a:ext cx="7123113" cy="158878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700" dirty="0"/>
              <a:t>A análise de regressão avalia a amplitude da variação em uma variável, decorrente da variação em outra variável. </a:t>
            </a:r>
          </a:p>
          <a:p>
            <a:pPr marL="0" indent="0" algn="just">
              <a:buNone/>
            </a:pPr>
            <a:endParaRPr lang="pt-BR" sz="2700" dirty="0"/>
          </a:p>
          <a:p>
            <a:pPr marL="0" indent="0" algn="just">
              <a:buNone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369434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B42A2991-1541-432B-A097-69A519A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Análise de Regressão e </a:t>
            </a:r>
            <a:br>
              <a:rPr lang="pt-BR" dirty="0"/>
            </a:br>
            <a:r>
              <a:rPr lang="pt-BR" dirty="0"/>
              <a:t>Coeficiente de Regressão</a:t>
            </a:r>
          </a:p>
        </p:txBody>
      </p:sp>
      <p:pic>
        <p:nvPicPr>
          <p:cNvPr id="7" name="Google Shape;251;p57">
            <a:extLst>
              <a:ext uri="{FF2B5EF4-FFF2-40B4-BE49-F238E27FC236}">
                <a16:creationId xmlns:a16="http://schemas.microsoft.com/office/drawing/2014/main" id="{E1F2A1F2-36DC-4B88-BACB-ED91CC517E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622" y="0"/>
            <a:ext cx="1578077" cy="12536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2A8706-73A2-443C-8954-F15A1C884637}"/>
              </a:ext>
            </a:extLst>
          </p:cNvPr>
          <p:cNvSpPr txBox="1">
            <a:spLocks/>
          </p:cNvSpPr>
          <p:nvPr/>
        </p:nvSpPr>
        <p:spPr>
          <a:xfrm>
            <a:off x="1127791" y="2132856"/>
            <a:ext cx="7123113" cy="374441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700" dirty="0"/>
              <a:t>O coeficiente de correlação informa o quão fortemente duas variáveis estão relacionadas. Essa relação pode variar de -1 a 1 e quanto mais próximo dos extremos, mais forte é a correlação, podendo ser positiva ou negativa. </a:t>
            </a:r>
          </a:p>
          <a:p>
            <a:pPr marL="0" indent="0" algn="just">
              <a:buNone/>
            </a:pPr>
            <a:endParaRPr lang="pt-BR" sz="2700" dirty="0"/>
          </a:p>
          <a:p>
            <a:pPr marL="0" indent="0" algn="just">
              <a:buNone/>
            </a:pPr>
            <a:r>
              <a:rPr lang="pt-BR" sz="2700" dirty="0"/>
              <a:t>Aquela variável que possui a maior correlação é ideal para usar no modelo de regressão.</a:t>
            </a:r>
          </a:p>
          <a:p>
            <a:pPr marL="0" indent="0" algn="just">
              <a:buNone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422202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B42A2991-1541-432B-A097-69A519A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Regressão Linear</a:t>
            </a:r>
          </a:p>
        </p:txBody>
      </p:sp>
      <p:pic>
        <p:nvPicPr>
          <p:cNvPr id="7" name="Google Shape;251;p57">
            <a:extLst>
              <a:ext uri="{FF2B5EF4-FFF2-40B4-BE49-F238E27FC236}">
                <a16:creationId xmlns:a16="http://schemas.microsoft.com/office/drawing/2014/main" id="{E1F2A1F2-36DC-4B88-BACB-ED91CC517E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622" y="0"/>
            <a:ext cx="1578077" cy="12536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2A8706-73A2-443C-8954-F15A1C884637}"/>
              </a:ext>
            </a:extLst>
          </p:cNvPr>
          <p:cNvSpPr txBox="1">
            <a:spLocks/>
          </p:cNvSpPr>
          <p:nvPr/>
        </p:nvSpPr>
        <p:spPr>
          <a:xfrm>
            <a:off x="1010443" y="2338958"/>
            <a:ext cx="7123113" cy="33672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700" dirty="0"/>
              <a:t>A análise de regressão ou modelo de regressão corresponde a uma equação matemática que descreve a relação entre duas ou mais variáveis.</a:t>
            </a:r>
          </a:p>
          <a:p>
            <a:pPr marL="0" indent="0" algn="just">
              <a:buNone/>
            </a:pPr>
            <a:endParaRPr lang="pt-BR" sz="2700" dirty="0"/>
          </a:p>
          <a:p>
            <a:pPr marL="0" indent="0" algn="just">
              <a:buNone/>
            </a:pPr>
            <a:r>
              <a:rPr lang="pt-BR" sz="2700" dirty="0"/>
              <a:t>Um modelo de regressão linear é uma equação matemática que fornece uma relação linear, ou seja, de linha reta.</a:t>
            </a:r>
          </a:p>
          <a:p>
            <a:pPr marL="0" indent="0" algn="just">
              <a:buNone/>
            </a:pPr>
            <a:endParaRPr lang="pt-BR" sz="2700" dirty="0"/>
          </a:p>
          <a:p>
            <a:pPr marL="0" indent="0" algn="just">
              <a:buNone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216065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B42A2991-1541-432B-A097-69A519A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Regressão Linear Simples</a:t>
            </a:r>
          </a:p>
        </p:txBody>
      </p:sp>
      <p:pic>
        <p:nvPicPr>
          <p:cNvPr id="7" name="Google Shape;251;p57">
            <a:extLst>
              <a:ext uri="{FF2B5EF4-FFF2-40B4-BE49-F238E27FC236}">
                <a16:creationId xmlns:a16="http://schemas.microsoft.com/office/drawing/2014/main" id="{E1F2A1F2-36DC-4B88-BACB-ED91CC517E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622" y="0"/>
            <a:ext cx="1578077" cy="125361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742A8706-73A2-443C-8954-F15A1C8846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43" y="2132856"/>
                <a:ext cx="7123113" cy="3727276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pt-BR" sz="2700" dirty="0"/>
                  <a:t>Um modelo de regressão simples inclui somente duas variáveis, comumente chamadas de x e y. A variável dependente (y) é aquela que está sendo explicada, enquanto a variável independente (x) é aquela que é utilizada para explicar a variação na variável dependente.</a:t>
                </a:r>
              </a:p>
              <a:p>
                <a:pPr marL="0" indent="0" algn="just">
                  <a:buNone/>
                </a:pPr>
                <a:endParaRPr lang="pt-BR" sz="27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7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7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7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7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7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sz="27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7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7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7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sz="27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sz="2700" dirty="0"/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742A8706-73A2-443C-8954-F15A1C88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43" y="2132856"/>
                <a:ext cx="7123113" cy="3727276"/>
              </a:xfrm>
              <a:prstGeom prst="rect">
                <a:avLst/>
              </a:prstGeom>
              <a:blipFill>
                <a:blip r:embed="rId3"/>
                <a:stretch>
                  <a:fillRect l="-1627" t="-1637" r="-1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67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B42A2991-1541-432B-A097-69A519A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Previsão</a:t>
            </a:r>
          </a:p>
        </p:txBody>
      </p:sp>
      <p:pic>
        <p:nvPicPr>
          <p:cNvPr id="7" name="Google Shape;251;p57">
            <a:extLst>
              <a:ext uri="{FF2B5EF4-FFF2-40B4-BE49-F238E27FC236}">
                <a16:creationId xmlns:a16="http://schemas.microsoft.com/office/drawing/2014/main" id="{E1F2A1F2-36DC-4B88-BACB-ED91CC517E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622" y="0"/>
            <a:ext cx="1578077" cy="12536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2A8706-73A2-443C-8954-F15A1C884637}"/>
              </a:ext>
            </a:extLst>
          </p:cNvPr>
          <p:cNvSpPr txBox="1">
            <a:spLocks/>
          </p:cNvSpPr>
          <p:nvPr/>
        </p:nvSpPr>
        <p:spPr>
          <a:xfrm>
            <a:off x="1010443" y="2132856"/>
            <a:ext cx="7123113" cy="356612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700" dirty="0"/>
              <a:t>O modelo de regressão serve para prever comportamentos com base na associação entre duas variáveis que geralmente possuem uma boa correlação.</a:t>
            </a:r>
          </a:p>
          <a:p>
            <a:pPr marL="0" indent="0" algn="just">
              <a:buNone/>
            </a:pPr>
            <a:endParaRPr lang="pt-BR" sz="2700" dirty="0"/>
          </a:p>
          <a:p>
            <a:pPr marL="0" indent="0" algn="just">
              <a:buNone/>
            </a:pPr>
            <a:r>
              <a:rPr lang="pt-BR" sz="2700" dirty="0"/>
              <a:t>Se você quisesse apenas saber qual o grau de relação entre as variáveis, calcular o coeficiente de correlação seria suficiente.</a:t>
            </a:r>
          </a:p>
        </p:txBody>
      </p:sp>
    </p:spTree>
    <p:extLst>
      <p:ext uri="{BB962C8B-B14F-4D97-AF65-F5344CB8AC3E}">
        <p14:creationId xmlns:p14="http://schemas.microsoft.com/office/powerpoint/2010/main" val="202311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B42A2991-1541-432B-A097-69A519A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Previsão</a:t>
            </a:r>
          </a:p>
        </p:txBody>
      </p:sp>
      <p:pic>
        <p:nvPicPr>
          <p:cNvPr id="7" name="Google Shape;251;p57">
            <a:extLst>
              <a:ext uri="{FF2B5EF4-FFF2-40B4-BE49-F238E27FC236}">
                <a16:creationId xmlns:a16="http://schemas.microsoft.com/office/drawing/2014/main" id="{E1F2A1F2-36DC-4B88-BACB-ED91CC517E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622" y="0"/>
            <a:ext cx="1578077" cy="12536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2A8706-73A2-443C-8954-F15A1C884637}"/>
              </a:ext>
            </a:extLst>
          </p:cNvPr>
          <p:cNvSpPr txBox="1">
            <a:spLocks/>
          </p:cNvSpPr>
          <p:nvPr/>
        </p:nvSpPr>
        <p:spPr>
          <a:xfrm>
            <a:off x="1127791" y="2780928"/>
            <a:ext cx="7123113" cy="1673225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A partir de um conjunto de dados podemos criar um modelo de regressão linear e em seguida prever novos eventos, resultados futuros.</a:t>
            </a:r>
          </a:p>
        </p:txBody>
      </p:sp>
    </p:spTree>
    <p:extLst>
      <p:ext uri="{BB962C8B-B14F-4D97-AF65-F5344CB8AC3E}">
        <p14:creationId xmlns:p14="http://schemas.microsoft.com/office/powerpoint/2010/main" val="37759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B42A2991-1541-432B-A097-69A519A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Previsão</a:t>
            </a:r>
          </a:p>
        </p:txBody>
      </p:sp>
      <p:pic>
        <p:nvPicPr>
          <p:cNvPr id="7" name="Google Shape;251;p57">
            <a:extLst>
              <a:ext uri="{FF2B5EF4-FFF2-40B4-BE49-F238E27FC236}">
                <a16:creationId xmlns:a16="http://schemas.microsoft.com/office/drawing/2014/main" id="{E1F2A1F2-36DC-4B88-BACB-ED91CC517E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622" y="0"/>
            <a:ext cx="1578077" cy="12536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8F5D32F-EF7E-4CDB-9F23-ECACE9827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72915"/>
              </p:ext>
            </p:extLst>
          </p:nvPr>
        </p:nvGraphicFramePr>
        <p:xfrm>
          <a:off x="1286528" y="1937477"/>
          <a:ext cx="1500187" cy="246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Worksheet" r:id="rId4" imgW="1226997" imgH="2019221" progId="Excel.Sheet.12">
                  <p:embed/>
                </p:oleObj>
              </mc:Choice>
              <mc:Fallback>
                <p:oleObj name="Worksheet" r:id="rId4" imgW="1226997" imgH="20192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6528" y="1937477"/>
                        <a:ext cx="1500187" cy="246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22ACF62A-67EF-4D89-9677-CACE9CB19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3788" y="4797152"/>
                <a:ext cx="3816424" cy="1693912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pt-BR" sz="2700" dirty="0"/>
                  <a:t>Se </a:t>
                </a:r>
                <a14:m>
                  <m:oMath xmlns:m="http://schemas.openxmlformats.org/officeDocument/2006/math">
                    <m:r>
                      <a:rPr lang="pt-BR" sz="27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7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2700" dirty="0"/>
                  <a:t>, quanto será </a:t>
                </a:r>
                <a14:m>
                  <m:oMath xmlns:m="http://schemas.openxmlformats.org/officeDocument/2006/math">
                    <m:r>
                      <a:rPr lang="pt-BR" sz="27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700" dirty="0"/>
                  <a:t>?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27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700" i="1" smtClean="0">
                        <a:latin typeface="Cambria Math" panose="02040503050406030204" pitchFamily="18" charset="0"/>
                      </a:rPr>
                      <m:t>=4,9−0,9∗1</m:t>
                    </m:r>
                  </m:oMath>
                </a14:m>
                <a:r>
                  <a:rPr lang="pt-BR" sz="2700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=4,9−0,9</m:t>
                      </m:r>
                    </m:oMath>
                  </m:oMathPara>
                </a14:m>
                <a:endParaRPr lang="pt-BR" sz="27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700" dirty="0"/>
              </a:p>
              <a:p>
                <a:pPr marL="0" indent="0" algn="just">
                  <a:buNone/>
                </a:pPr>
                <a:endParaRPr lang="pt-BR" sz="2700" dirty="0"/>
              </a:p>
              <a:p>
                <a:pPr marL="0" indent="0" algn="just">
                  <a:buNone/>
                </a:pPr>
                <a:endParaRPr lang="pt-BR" sz="2700" dirty="0"/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22ACF62A-67EF-4D89-9677-CACE9CB1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4797152"/>
                <a:ext cx="3816424" cy="1693912"/>
              </a:xfrm>
              <a:prstGeom prst="rect">
                <a:avLst/>
              </a:prstGeom>
              <a:blipFill>
                <a:blip r:embed="rId6"/>
                <a:stretch>
                  <a:fillRect l="-3035" t="-3597" b="-4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m 18">
            <a:extLst>
              <a:ext uri="{FF2B5EF4-FFF2-40B4-BE49-F238E27FC236}">
                <a16:creationId xmlns:a16="http://schemas.microsoft.com/office/drawing/2014/main" id="{746BA662-9814-498D-B28D-305E39F82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677" y="1758898"/>
            <a:ext cx="4595890" cy="282334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9997D7E-712B-4A8C-896E-5C797C62A1C2}"/>
              </a:ext>
            </a:extLst>
          </p:cNvPr>
          <p:cNvSpPr txBox="1"/>
          <p:nvPr/>
        </p:nvSpPr>
        <p:spPr>
          <a:xfrm>
            <a:off x="1140342" y="1602559"/>
            <a:ext cx="179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coletados:</a:t>
            </a:r>
          </a:p>
        </p:txBody>
      </p:sp>
    </p:spTree>
    <p:extLst>
      <p:ext uri="{BB962C8B-B14F-4D97-AF65-F5344CB8AC3E}">
        <p14:creationId xmlns:p14="http://schemas.microsoft.com/office/powerpoint/2010/main" val="229538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6734</TotalTime>
  <Words>396</Words>
  <Application>Microsoft Office PowerPoint</Application>
  <PresentationFormat>Apresentação na tela (4:3)</PresentationFormat>
  <Paragraphs>47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Tw Cen MT</vt:lpstr>
      <vt:lpstr>Wingdings</vt:lpstr>
      <vt:lpstr>Wingdings 2</vt:lpstr>
      <vt:lpstr>Mediano</vt:lpstr>
      <vt:lpstr>Worksheet</vt:lpstr>
      <vt:lpstr>Regressão linear simples com uso do software R</vt:lpstr>
      <vt:lpstr>Até aqui...</vt:lpstr>
      <vt:lpstr>Análise de Regressão</vt:lpstr>
      <vt:lpstr>Análise de Regressão e  Coeficiente de Regressão</vt:lpstr>
      <vt:lpstr>Regressão Linear</vt:lpstr>
      <vt:lpstr>Regressão Linear Simples</vt:lpstr>
      <vt:lpstr>Previsão</vt:lpstr>
      <vt:lpstr>Previsão</vt:lpstr>
      <vt:lpstr>Previsão</vt:lpstr>
      <vt:lpstr>Hora de colocar  a mão na massa...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Cálculo Numérico?</dc:title>
  <dc:creator>Guilherme</dc:creator>
  <cp:lastModifiedBy>Renier Cintra Arguelles</cp:lastModifiedBy>
  <cp:revision>216</cp:revision>
  <cp:lastPrinted>2014-01-08T23:31:01Z</cp:lastPrinted>
  <dcterms:created xsi:type="dcterms:W3CDTF">2013-05-23T18:15:36Z</dcterms:created>
  <dcterms:modified xsi:type="dcterms:W3CDTF">2022-04-30T21:53:38Z</dcterms:modified>
</cp:coreProperties>
</file>