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3" r:id="rId2"/>
    <p:sldId id="334" r:id="rId3"/>
    <p:sldId id="335" r:id="rId4"/>
    <p:sldId id="336" r:id="rId5"/>
    <p:sldId id="338" r:id="rId6"/>
    <p:sldId id="362" r:id="rId7"/>
    <p:sldId id="363" r:id="rId8"/>
    <p:sldId id="340" r:id="rId9"/>
    <p:sldId id="342" r:id="rId10"/>
    <p:sldId id="348" r:id="rId11"/>
    <p:sldId id="369" r:id="rId12"/>
    <p:sldId id="364" r:id="rId13"/>
    <p:sldId id="373" r:id="rId14"/>
    <p:sldId id="352" r:id="rId15"/>
    <p:sldId id="365" r:id="rId16"/>
    <p:sldId id="372" r:id="rId17"/>
    <p:sldId id="374" r:id="rId18"/>
    <p:sldId id="377" r:id="rId19"/>
    <p:sldId id="370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49" autoAdjust="0"/>
  </p:normalViewPr>
  <p:slideViewPr>
    <p:cSldViewPr snapToGrid="0" snapToObjects="1">
      <p:cViewPr varScale="1">
        <p:scale>
          <a:sx n="60" d="100"/>
          <a:sy n="60" d="100"/>
        </p:scale>
        <p:origin x="1460" y="6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O"/>
              <a:t>Si en la pregunta anterior, la respuesta fue NO; Seleccione una de las siguientes opciones por las cuales no usaria el servicio</a:t>
            </a:r>
            <a:endParaRPr lang="es-C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Hoja1!$G$1:$G$3</c:f>
              <c:strCache>
                <c:ptCount val="3"/>
                <c:pt idx="0">
                  <c:v>NO TIENE MANEJO DEL COMPUTADOR </c:v>
                </c:pt>
                <c:pt idx="1">
                  <c:v>NO CUENTA CON UN COMPUTADOR</c:v>
                </c:pt>
                <c:pt idx="2">
                  <c:v>INSEGURIDAD</c:v>
                </c:pt>
              </c:strCache>
            </c:strRef>
          </c:cat>
          <c:val>
            <c:numRef>
              <c:f>Hoja1!$H$1:$H$3</c:f>
              <c:numCache>
                <c:formatCode>0%</c:formatCode>
                <c:ptCount val="3"/>
                <c:pt idx="0">
                  <c:v>0.17</c:v>
                </c:pt>
                <c:pt idx="1">
                  <c:v>0.12</c:v>
                </c:pt>
                <c:pt idx="2">
                  <c:v>0.71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934533760"/>
        <c:axId val="-1934530496"/>
      </c:barChart>
      <c:catAx>
        <c:axId val="-193453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s-CO"/>
          </a:p>
        </c:txPr>
        <c:crossAx val="-1934530496"/>
        <c:crosses val="autoZero"/>
        <c:auto val="1"/>
        <c:lblAlgn val="ctr"/>
        <c:lblOffset val="100"/>
        <c:noMultiLvlLbl val="0"/>
      </c:catAx>
      <c:valAx>
        <c:axId val="-19345304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93453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O"/>
              <a:t>¿Cuales de las siguientes dificultades se le presenta a la hora de querer adquirir sus productos?</a:t>
            </a:r>
            <a:endParaRPr lang="es-C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Hoja1!$G$6:$G$9</c:f>
              <c:strCache>
                <c:ptCount val="4"/>
                <c:pt idx="0">
                  <c:v>DISPONIBILIDAD DE TRANSPORTE</c:v>
                </c:pt>
                <c:pt idx="1">
                  <c:v>DISPONIBILIDAD DE TIEMPO</c:v>
                </c:pt>
                <c:pt idx="2">
                  <c:v>INCUMPLIMIENTO POR PARTE DE LOS PROVEEDORES</c:v>
                </c:pt>
                <c:pt idx="3">
                  <c:v>DEMORA EN LA SOLICITUD DE PEDIDOS </c:v>
                </c:pt>
              </c:strCache>
            </c:strRef>
          </c:cat>
          <c:val>
            <c:numRef>
              <c:f>Hoja1!$H$6:$H$9</c:f>
              <c:numCache>
                <c:formatCode>0%</c:formatCode>
                <c:ptCount val="4"/>
                <c:pt idx="0">
                  <c:v>0.25</c:v>
                </c:pt>
                <c:pt idx="1">
                  <c:v>0.36</c:v>
                </c:pt>
                <c:pt idx="2">
                  <c:v>0.17</c:v>
                </c:pt>
                <c:pt idx="3">
                  <c:v>0.22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934532128"/>
        <c:axId val="-1934526688"/>
      </c:barChart>
      <c:catAx>
        <c:axId val="-193453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s-CO"/>
          </a:p>
        </c:txPr>
        <c:crossAx val="-1934526688"/>
        <c:crosses val="autoZero"/>
        <c:auto val="1"/>
        <c:lblAlgn val="ctr"/>
        <c:lblOffset val="100"/>
        <c:noMultiLvlLbl val="0"/>
      </c:catAx>
      <c:valAx>
        <c:axId val="-193452668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93453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O"/>
              <a:t>¿Qué forma de pago le gustaria utilizar?</a:t>
            </a:r>
            <a:endParaRPr lang="es-C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Hoja1!$H$13:$H$17</c:f>
              <c:strCache>
                <c:ptCount val="5"/>
                <c:pt idx="0">
                  <c:v>TARJETA DE CREDITO</c:v>
                </c:pt>
                <c:pt idx="1">
                  <c:v>GIROS DE DINERO</c:v>
                </c:pt>
                <c:pt idx="2">
                  <c:v>TRANSFERENCIA BANCARIA</c:v>
                </c:pt>
                <c:pt idx="3">
                  <c:v>DEPOSITO BANCARIO</c:v>
                </c:pt>
                <c:pt idx="4">
                  <c:v>CONTRA ENTREGA </c:v>
                </c:pt>
              </c:strCache>
            </c:strRef>
          </c:cat>
          <c:val>
            <c:numRef>
              <c:f>Hoja1!$I$13:$I$17</c:f>
              <c:numCache>
                <c:formatCode>0%</c:formatCode>
                <c:ptCount val="5"/>
                <c:pt idx="0">
                  <c:v>0.14000000000000001</c:v>
                </c:pt>
                <c:pt idx="1">
                  <c:v>0.24</c:v>
                </c:pt>
                <c:pt idx="2">
                  <c:v>0.14000000000000001</c:v>
                </c:pt>
                <c:pt idx="3">
                  <c:v>7.0000000000000007E-2</c:v>
                </c:pt>
                <c:pt idx="4">
                  <c:v>0.41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934529952"/>
        <c:axId val="-1934529408"/>
      </c:barChart>
      <c:catAx>
        <c:axId val="-193452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s-CO"/>
          </a:p>
        </c:txPr>
        <c:crossAx val="-1934529408"/>
        <c:crosses val="autoZero"/>
        <c:auto val="1"/>
        <c:lblAlgn val="ctr"/>
        <c:lblOffset val="100"/>
        <c:noMultiLvlLbl val="0"/>
      </c:catAx>
      <c:valAx>
        <c:axId val="-19345294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93452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16/11/2016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16/11/2016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61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8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9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DCE1-50EA-4C42-84FD-A6B45A8B4F19}" type="datetimeFigureOut">
              <a:rPr lang="es-CO" smtClean="0"/>
              <a:t>16/11/2016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AD2-F9FD-479B-AB15-D73A103625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DCE1-50EA-4C42-84FD-A6B45A8B4F19}" type="datetimeFigureOut">
              <a:rPr lang="es-CO" smtClean="0"/>
              <a:t>16/11/2016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AD2-F9FD-479B-AB15-D73A103625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1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Requerimientos%20Funcionales%20Y%20No%20Funcionale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informe%20(iee).doc" TargetMode="External"/><Relationship Id="rId4" Type="http://schemas.openxmlformats.org/officeDocument/2006/relationships/hyperlink" Target="Requerimientos%20Funcionales%20Y%20No%20Funcionales(segundo%20trimestre).doc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CASO%20DE%20USO%20EXTENDIDO.docx" TargetMode="External"/><Relationship Id="rId2" Type="http://schemas.openxmlformats.org/officeDocument/2006/relationships/hyperlink" Target="CASO%20DE%20USO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DIAGRAMA%20DE%20FLUJO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IAGRAMA%20RELACIONAL.jpg" TargetMode="External"/><Relationship Id="rId2" Type="http://schemas.openxmlformats.org/officeDocument/2006/relationships/hyperlink" Target="DIAGRAMA%20ENTIDAD%20RELACION.jp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ICCIONARI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Diagrama%20de%20Gantt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totipo.docx" TargetMode="External"/><Relationship Id="rId2" Type="http://schemas.openxmlformats.org/officeDocument/2006/relationships/hyperlink" Target="DIAGRAMA%20DE%20DISTRIBUCION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DIAGRAMA%20DE%20CLASES.jp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NCUESTA.doc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70357"/>
            <a:ext cx="6289951" cy="1074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4000" b="1" dirty="0" smtClean="0">
                <a:ln w="28575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SISTEMA DE INFORMACIÓN PARA DISTRIBUIDORAS DE PAPELERÍAS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185002"/>
              </p:ext>
            </p:extLst>
          </p:nvPr>
        </p:nvGraphicFramePr>
        <p:xfrm>
          <a:off x="457200" y="312963"/>
          <a:ext cx="8191500" cy="6144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8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642619" y="2181216"/>
            <a:ext cx="7720331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implementaran tres (3) formas de pago: Tarjeta de crédito, Contra entrega y Giros de dinero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sistema contara con una seguridad de calidad para la protección de datos personales.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Mejora continua implementando productos de otras líneas en la tienda virtual.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sistema es viable</a:t>
            </a: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02635" y="188324"/>
            <a:ext cx="580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DE LA ENCUESTA </a:t>
            </a:r>
            <a:endParaRPr lang="es-CO" sz="40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/>
          <p:cNvSpPr txBox="1"/>
          <p:nvPr/>
        </p:nvSpPr>
        <p:spPr>
          <a:xfrm>
            <a:off x="362267" y="406400"/>
            <a:ext cx="8330565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MAPA DE PROCESOS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362267" y="270458"/>
            <a:ext cx="8330565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– SOFTWARE</a:t>
            </a:r>
          </a:p>
          <a:p>
            <a:pPr algn="ctr"/>
            <a:r>
              <a:rPr lang="es-CO" sz="48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 CLIENTE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64306"/>
              </p:ext>
            </p:extLst>
          </p:nvPr>
        </p:nvGraphicFramePr>
        <p:xfrm>
          <a:off x="1292323" y="2913270"/>
          <a:ext cx="5899785" cy="318986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50895"/>
                <a:gridCol w="2548890"/>
              </a:tblGrid>
              <a:tr h="32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HARDWARE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SOFWARE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80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Procesador: Intel (R)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Atom</a:t>
                      </a:r>
                      <a:r>
                        <a:rPr lang="es-ES" sz="1100" dirty="0">
                          <a:effectLst/>
                        </a:rPr>
                        <a:t>(TM) CPU N2600 @1.600GHz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Cuenta con Microsoft office 2010 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Memoria Ram:2,00 GB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Skype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 Operativo:  32 bits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Adobe Acrobat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0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Antivirus: Avast Free Antivirus 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Windows 7 Ultímate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5506" y="2319473"/>
            <a:ext cx="41604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Portátil: Acer</a:t>
            </a:r>
            <a:r>
              <a:rPr kumimoji="0" lang="es-ES" altLang="es-C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Aspire One</a:t>
            </a:r>
            <a:r>
              <a:rPr kumimoji="0" lang="es-ES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Modelo </a:t>
            </a:r>
            <a:r>
              <a:rPr kumimoji="0" lang="es-ES" altLang="es-C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ZE7 </a:t>
            </a:r>
            <a:endParaRPr kumimoji="0" lang="es-CO" alt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CuadroTexto">
            <a:hlinkClick r:id="rId3" action="ppaction://hlinkfile"/>
          </p:cNvPr>
          <p:cNvSpPr txBox="1"/>
          <p:nvPr/>
        </p:nvSpPr>
        <p:spPr>
          <a:xfrm>
            <a:off x="410453" y="2073415"/>
            <a:ext cx="8614118" cy="3775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action="ppaction://hlinkfile"/>
              </a:rPr>
              <a:t>REQUERIMIENTOS FUNCIONALES Y NO FUNCIONALES</a:t>
            </a:r>
            <a:endParaRPr lang="es-CO" sz="4000" b="1" dirty="0" smtClean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Elipse 1">
            <a:hlinkClick r:id="rId5" action="ppaction://hlinkfile"/>
          </p:cNvPr>
          <p:cNvSpPr/>
          <p:nvPr/>
        </p:nvSpPr>
        <p:spPr>
          <a:xfrm>
            <a:off x="7659974" y="6117446"/>
            <a:ext cx="1244183" cy="5367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IEEE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672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/>
          <p:cNvSpPr txBox="1"/>
          <p:nvPr/>
        </p:nvSpPr>
        <p:spPr>
          <a:xfrm>
            <a:off x="248528" y="2283365"/>
            <a:ext cx="8614118" cy="3775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DIAGRAMA DE CASO DE USO</a:t>
            </a:r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4800" b="1" dirty="0" smtClean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48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CASO DE USO EXTENDIDO</a:t>
            </a:r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4800" b="1" dirty="0" smtClean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48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action="ppaction://hlinkfile"/>
              </a:rPr>
              <a:t>DIAGRAMA DE FLUJO</a:t>
            </a:r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4800" b="1" dirty="0" smtClean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406717" y="2883625"/>
            <a:ext cx="8330565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48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51542" y="2906417"/>
            <a:ext cx="740042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MODELO ENTIDAD RELACIÓN</a:t>
            </a:r>
            <a:endParaRPr lang="es-CO" sz="4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4000" b="1" dirty="0"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MODELO </a:t>
            </a:r>
            <a:r>
              <a:rPr lang="es-CO" sz="4000" b="1" dirty="0" smtClean="0"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RELACIONAL</a:t>
            </a:r>
            <a:endParaRPr lang="es-CO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258117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40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DICCIONARIO DE DATOS 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86000" y="440491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40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action="ppaction://hlinkfile"/>
              </a:rPr>
              <a:t>DIAGRAMA DE GANTT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2489" y="3191258"/>
            <a:ext cx="7668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DIAGRAMA DE DISTRIBUCION 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167230" y="4077750"/>
            <a:ext cx="3019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PROTOTIPO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94945" y="2304766"/>
            <a:ext cx="5868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action="ppaction://hlinkfile"/>
              </a:rPr>
              <a:t>DIAGRAMA DE CLASES 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21088" y="3408206"/>
            <a:ext cx="55018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¡GRACIAS!</a:t>
            </a:r>
            <a:endParaRPr lang="es-ES" sz="9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372" y="0"/>
            <a:ext cx="7661787" cy="1874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GENERAL </a:t>
            </a:r>
          </a:p>
        </p:txBody>
      </p:sp>
      <p:sp>
        <p:nvSpPr>
          <p:cNvPr id="6" name="3 CuadroTexto"/>
          <p:cNvSpPr txBox="1"/>
          <p:nvPr/>
        </p:nvSpPr>
        <p:spPr>
          <a:xfrm>
            <a:off x="710626" y="1722120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Crear una tienda online donde se adquieran productos para surtir papelerías </a:t>
            </a:r>
          </a:p>
        </p:txBody>
      </p:sp>
    </p:spTree>
    <p:extLst>
      <p:ext uri="{BB962C8B-B14F-4D97-AF65-F5344CB8AC3E}">
        <p14:creationId xmlns:p14="http://schemas.microsoft.com/office/powerpoint/2010/main" val="22410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/>
          <p:cNvSpPr txBox="1"/>
          <p:nvPr/>
        </p:nvSpPr>
        <p:spPr>
          <a:xfrm>
            <a:off x="339196" y="-17780"/>
            <a:ext cx="8111156" cy="1874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OBJETIVOS ESPECIFICOS</a:t>
            </a:r>
          </a:p>
        </p:txBody>
      </p:sp>
      <p:sp>
        <p:nvSpPr>
          <p:cNvPr id="6" name="3 CuadroTexto"/>
          <p:cNvSpPr txBox="1"/>
          <p:nvPr/>
        </p:nvSpPr>
        <p:spPr>
          <a:xfrm>
            <a:off x="417134" y="2061755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Crear un sistema practico, manejable y entendible para el cliente. 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O" sz="2400" smtClean="0">
                <a:latin typeface="Segoe UI" panose="020B0502040204020203" pitchFamily="34" charset="0"/>
                <a:cs typeface="Segoe UI" panose="020B0502040204020203" pitchFamily="34" charset="0"/>
              </a:rPr>
              <a:t>Diseñar una </a:t>
            </a:r>
            <a:r>
              <a:rPr lang="es-CO" sz="240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s-CO" sz="2400" smtClean="0">
                <a:latin typeface="Segoe UI" panose="020B0502040204020203" pitchFamily="34" charset="0"/>
                <a:cs typeface="Segoe UI" panose="020B0502040204020203" pitchFamily="34" charset="0"/>
              </a:rPr>
              <a:t>nterfaz </a:t>
            </a:r>
            <a:r>
              <a:rPr lang="es-C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segura para la consulta de información, además de contar con imágenes para que los clientes puedan ver la variedad de productos. 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Permitir al usuario adquirir sus pedidos mediante un proceso de inscripción la sitio. </a:t>
            </a:r>
          </a:p>
        </p:txBody>
      </p:sp>
    </p:spTree>
    <p:extLst>
      <p:ext uri="{BB962C8B-B14F-4D97-AF65-F5344CB8AC3E}">
        <p14:creationId xmlns:p14="http://schemas.microsoft.com/office/powerpoint/2010/main" val="27825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31520" y="1759826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C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Alta limitación en solicitudes y pedidos.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C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C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hay disponibilidad para transporte.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C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C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utiliza demasiado tiempo al momento de querer surtir su negocio.</a:t>
            </a:r>
          </a:p>
        </p:txBody>
      </p:sp>
      <p:sp>
        <p:nvSpPr>
          <p:cNvPr id="5" name="3 CuadroTexto"/>
          <p:cNvSpPr txBox="1"/>
          <p:nvPr/>
        </p:nvSpPr>
        <p:spPr>
          <a:xfrm>
            <a:off x="1127760" y="391886"/>
            <a:ext cx="7162799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3426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02920" y="1899526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C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sistema es diseñado para la Distribuidora de Papelería “DISTRI ANDINA”, ubicada en la calle 53 #10 – 30, la cual surte a las papelerías de la zona de Bosa.  </a:t>
            </a:r>
          </a:p>
        </p:txBody>
      </p:sp>
      <p:sp>
        <p:nvSpPr>
          <p:cNvPr id="5" name="3 CuadroTexto"/>
          <p:cNvSpPr txBox="1"/>
          <p:nvPr/>
        </p:nvSpPr>
        <p:spPr>
          <a:xfrm>
            <a:off x="899160" y="391886"/>
            <a:ext cx="7162799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ALCANCE </a:t>
            </a:r>
          </a:p>
        </p:txBody>
      </p:sp>
    </p:spTree>
    <p:extLst>
      <p:ext uri="{BB962C8B-B14F-4D97-AF65-F5344CB8AC3E}">
        <p14:creationId xmlns:p14="http://schemas.microsoft.com/office/powerpoint/2010/main" val="36825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42619" y="1899526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Viendo que el mercado día a día se hace mas versátil se ve la necesidad de utilizar las tics, para ello diseñamos la tienda online donde se puedan adquirir productos de papelería de manera fácil rápida y segura sin necesidad </a:t>
            </a:r>
            <a:r>
              <a:rPr lang="es-C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salir de </a:t>
            </a:r>
            <a:r>
              <a:rPr lang="es-C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 negocio. </a:t>
            </a: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3 CuadroTexto"/>
          <p:cNvSpPr txBox="1"/>
          <p:nvPr/>
        </p:nvSpPr>
        <p:spPr>
          <a:xfrm>
            <a:off x="1038860" y="439421"/>
            <a:ext cx="7162799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16566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/>
          <p:cNvSpPr txBox="1"/>
          <p:nvPr/>
        </p:nvSpPr>
        <p:spPr>
          <a:xfrm>
            <a:off x="248528" y="2171840"/>
            <a:ext cx="8614118" cy="3775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600" b="1" dirty="0" smtClean="0">
                <a:ln w="3810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LEVANTAMIENTO DE INFORMACIÓN </a:t>
            </a:r>
          </a:p>
        </p:txBody>
      </p:sp>
      <p:sp>
        <p:nvSpPr>
          <p:cNvPr id="2" name="Elipse 1">
            <a:hlinkClick r:id="rId2" action="ppaction://hlinkfile"/>
          </p:cNvPr>
          <p:cNvSpPr/>
          <p:nvPr/>
        </p:nvSpPr>
        <p:spPr>
          <a:xfrm>
            <a:off x="6955436" y="5947508"/>
            <a:ext cx="1907210" cy="6031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ENCUESTA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6305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74320" y="381000"/>
            <a:ext cx="7345680" cy="1021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274320" y="391886"/>
            <a:ext cx="8272780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3200" b="1" dirty="0" smtClean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ENCUESTA DIRIGIDA A LOS ADMINISTRADORES DE LAS PAPELERIAS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1291" t="37142" r="15783" b="4867"/>
          <a:stretch/>
        </p:blipFill>
        <p:spPr>
          <a:xfrm>
            <a:off x="274320" y="2338465"/>
            <a:ext cx="2982887" cy="4242218"/>
          </a:xfrm>
          <a:prstGeom prst="rect">
            <a:avLst/>
          </a:prstGeom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31916"/>
              </p:ext>
            </p:extLst>
          </p:nvPr>
        </p:nvGraphicFramePr>
        <p:xfrm>
          <a:off x="3507699" y="1948722"/>
          <a:ext cx="5501389" cy="463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57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806271"/>
              </p:ext>
            </p:extLst>
          </p:nvPr>
        </p:nvGraphicFramePr>
        <p:xfrm>
          <a:off x="206828" y="293914"/>
          <a:ext cx="8537122" cy="597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94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401</Words>
  <Application>Microsoft Office PowerPoint</Application>
  <PresentationFormat>Presentación en pantalla (4:3)</PresentationFormat>
  <Paragraphs>71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SOPORTEPQ</cp:lastModifiedBy>
  <cp:revision>206</cp:revision>
  <dcterms:created xsi:type="dcterms:W3CDTF">2014-06-25T16:18:26Z</dcterms:created>
  <dcterms:modified xsi:type="dcterms:W3CDTF">2016-11-16T12:12:45Z</dcterms:modified>
</cp:coreProperties>
</file>