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8" name="Shape 48"/>
          <p:cNvSpPr/>
          <p:nvPr>
            <p:ph type="sldImg"/>
          </p:nvPr>
        </p:nvSpPr>
        <p:spPr>
          <a:xfrm>
            <a:off x="1143000" y="685800"/>
            <a:ext cx="4572000" cy="3429000"/>
          </a:xfrm>
          <a:prstGeom prst="rect">
            <a:avLst/>
          </a:prstGeom>
        </p:spPr>
        <p:txBody>
          <a:bodyPr/>
          <a:lstStyle/>
          <a:p>
            <a:pPr/>
          </a:p>
        </p:txBody>
      </p:sp>
      <p:sp>
        <p:nvSpPr>
          <p:cNvPr id="49" name="Shape 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Blank">
    <p:spTree>
      <p:nvGrpSpPr>
        <p:cNvPr id="1" name=""/>
        <p:cNvGrpSpPr/>
        <p:nvPr/>
      </p:nvGrpSpPr>
      <p:grpSpPr>
        <a:xfrm>
          <a:off x="0" y="0"/>
          <a:ext cx="0" cy="0"/>
          <a:chOff x="0" y="0"/>
          <a:chExt cx="0" cy="0"/>
        </a:xfrm>
      </p:grpSpPr>
      <p:sp>
        <p:nvSpPr>
          <p:cNvPr id="22" name="Rectangle 2"/>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23" name="Flowchart: Process 16"/>
          <p:cNvSpPr/>
          <p:nvPr/>
        </p:nvSpPr>
        <p:spPr>
          <a:xfrm>
            <a:off x="427037" y="3736975"/>
            <a:ext cx="6335714" cy="34925"/>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24" name="Title Text"/>
          <p:cNvSpPr txBox="1"/>
          <p:nvPr>
            <p:ph type="title"/>
          </p:nvPr>
        </p:nvSpPr>
        <p:spPr>
          <a:prstGeom prst="rect">
            <a:avLst/>
          </a:prstGeom>
        </p:spPr>
        <p:txBody>
          <a:bodyPr/>
          <a:lstStyle>
            <a:lvl1pPr>
              <a:defRPr i="1"/>
            </a:lvl1p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FFFFF"/>
        </a:solidFill>
      </p:bgPr>
    </p:bg>
    <p:spTree>
      <p:nvGrpSpPr>
        <p:cNvPr id="1" name=""/>
        <p:cNvGrpSpPr/>
        <p:nvPr/>
      </p:nvGrpSpPr>
      <p:grpSpPr>
        <a:xfrm>
          <a:off x="0" y="0"/>
          <a:ext cx="0" cy="0"/>
          <a:chOff x="0" y="0"/>
          <a:chExt cx="0" cy="0"/>
        </a:xfrm>
      </p:grpSpPr>
      <p:sp>
        <p:nvSpPr>
          <p:cNvPr id="32" name="Flowchart: Process 5"/>
          <p:cNvSpPr/>
          <p:nvPr/>
        </p:nvSpPr>
        <p:spPr>
          <a:xfrm>
            <a:off x="-1" y="6418262"/>
            <a:ext cx="9155115" cy="458788"/>
          </a:xfrm>
          <a:prstGeom prst="rect">
            <a:avLst/>
          </a:prstGeom>
          <a:solidFill>
            <a:srgbClr val="1D1A3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33" name="Straight Connector 3"/>
          <p:cNvSpPr/>
          <p:nvPr/>
        </p:nvSpPr>
        <p:spPr>
          <a:xfrm>
            <a:off x="0" y="654050"/>
            <a:ext cx="9144001" cy="0"/>
          </a:xfrm>
          <a:prstGeom prst="line">
            <a:avLst/>
          </a:prstGeom>
          <a:ln w="41275">
            <a:solidFill>
              <a:srgbClr val="C83232"/>
            </a:solidFill>
            <a:miter/>
          </a:ln>
        </p:spPr>
        <p:txBody>
          <a:bodyPr lIns="45719" rIns="45719"/>
          <a:lstStyle/>
          <a:p>
            <a:pPr/>
          </a:p>
        </p:txBody>
      </p:sp>
      <p:sp>
        <p:nvSpPr>
          <p:cNvPr id="34" name="Title Text"/>
          <p:cNvSpPr txBox="1"/>
          <p:nvPr>
            <p:ph type="title"/>
          </p:nvPr>
        </p:nvSpPr>
        <p:spPr>
          <a:xfrm>
            <a:off x="304800" y="0"/>
            <a:ext cx="5470527" cy="653854"/>
          </a:xfrm>
          <a:prstGeom prst="rect">
            <a:avLst/>
          </a:prstGeom>
        </p:spPr>
        <p:txBody>
          <a:bodyPr/>
          <a:lstStyle>
            <a:lvl1pPr>
              <a:defRPr sz="2400">
                <a:solidFill>
                  <a:srgbClr val="000000"/>
                </a:solidFill>
              </a:defRPr>
            </a:lvl1pPr>
          </a:lstStyle>
          <a:p>
            <a:pPr/>
            <a:r>
              <a:t>Title Text</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FFF"/>
        </a:solidFill>
      </p:bgPr>
    </p:bg>
    <p:spTree>
      <p:nvGrpSpPr>
        <p:cNvPr id="1" name=""/>
        <p:cNvGrpSpPr/>
        <p:nvPr/>
      </p:nvGrpSpPr>
      <p:grpSpPr>
        <a:xfrm>
          <a:off x="0" y="0"/>
          <a:ext cx="0" cy="0"/>
          <a:chOff x="0" y="0"/>
          <a:chExt cx="0" cy="0"/>
        </a:xfrm>
      </p:grpSpPr>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404040"/>
        </a:solidFill>
      </p:bgPr>
    </p:bg>
    <p:spTree>
      <p:nvGrpSpPr>
        <p:cNvPr id="1" name=""/>
        <p:cNvGrpSpPr/>
        <p:nvPr/>
      </p:nvGrpSpPr>
      <p:grpSpPr>
        <a:xfrm>
          <a:off x="0" y="0"/>
          <a:ext cx="0" cy="0"/>
          <a:chOff x="0" y="0"/>
          <a:chExt cx="0" cy="0"/>
        </a:xfrm>
      </p:grpSpPr>
      <p:sp>
        <p:nvSpPr>
          <p:cNvPr id="2" name="Rectangle 2"/>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3" name="Flowchart: Process 7"/>
          <p:cNvSpPr/>
          <p:nvPr/>
        </p:nvSpPr>
        <p:spPr>
          <a:xfrm>
            <a:off x="427037" y="3736975"/>
            <a:ext cx="6335714" cy="34925"/>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4" name="Title 1"/>
          <p:cNvSpPr txBox="1"/>
          <p:nvPr/>
        </p:nvSpPr>
        <p:spPr>
          <a:xfrm>
            <a:off x="427037" y="3962400"/>
            <a:ext cx="3535364" cy="454025"/>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a:t>
            </a:r>
          </a:p>
        </p:txBody>
      </p:sp>
      <p:sp>
        <p:nvSpPr>
          <p:cNvPr id="5" name="Title Text"/>
          <p:cNvSpPr txBox="1"/>
          <p:nvPr>
            <p:ph type="title"/>
          </p:nvPr>
        </p:nvSpPr>
        <p:spPr>
          <a:xfrm>
            <a:off x="390606" y="295354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atin typeface="Calibri Light"/>
                <a:ea typeface="Calibri Light"/>
                <a:cs typeface="Calibri Light"/>
                <a:sym typeface="Calibri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5pPr>
      <a:lvl6pPr marL="0" marR="0" indent="45720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6pPr>
      <a:lvl7pPr marL="0" marR="0" indent="91440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7pPr>
      <a:lvl8pPr marL="0" marR="0" indent="137160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8pPr>
      <a:lvl9pPr marL="0" marR="0" indent="182880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Title 1"/>
          <p:cNvSpPr txBox="1"/>
          <p:nvPr>
            <p:ph type="title"/>
          </p:nvPr>
        </p:nvSpPr>
        <p:spPr>
          <a:xfrm>
            <a:off x="390606" y="2953542"/>
            <a:ext cx="8229601" cy="871860"/>
          </a:xfrm>
          <a:prstGeom prst="rect">
            <a:avLst/>
          </a:prstGeom>
        </p:spPr>
        <p:txBody>
          <a:bodyPr/>
          <a:lstStyle/>
          <a:p>
            <a:pPr/>
            <a:r>
              <a:t>Know Thy Node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Shape 292"/>
          <p:cNvSpPr/>
          <p:nvPr/>
        </p:nvSpPr>
        <p:spPr>
          <a:xfrm>
            <a:off x="0" y="990600"/>
            <a:ext cx="9144000" cy="4114800"/>
          </a:xfrm>
          <a:prstGeom prst="rect">
            <a:avLst/>
          </a:prstGeom>
          <a:solidFill>
            <a:srgbClr val="DEEBF7"/>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81" name="Shape 293"/>
          <p:cNvSpPr txBox="1"/>
          <p:nvPr>
            <p:ph type="title"/>
          </p:nvPr>
        </p:nvSpPr>
        <p:spPr>
          <a:xfrm>
            <a:off x="304799" y="-1"/>
            <a:ext cx="5470528" cy="653856"/>
          </a:xfrm>
          <a:prstGeom prst="rect">
            <a:avLst/>
          </a:prstGeom>
        </p:spPr>
        <p:txBody>
          <a:bodyPr/>
          <a:lstStyle/>
          <a:p>
            <a:pPr/>
            <a:r>
              <a:t>Definition of “Server”</a:t>
            </a:r>
          </a:p>
        </p:txBody>
      </p:sp>
      <p:sp>
        <p:nvSpPr>
          <p:cNvPr id="82" name="Shape 294"/>
          <p:cNvSpPr txBox="1"/>
          <p:nvPr/>
        </p:nvSpPr>
        <p:spPr>
          <a:xfrm>
            <a:off x="457200" y="1066800"/>
            <a:ext cx="8229600" cy="37268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b="1" sz="2000" u="sng">
                <a:latin typeface="Arial"/>
                <a:ea typeface="Arial"/>
                <a:cs typeface="Arial"/>
                <a:sym typeface="Arial"/>
              </a:defRPr>
            </a:pPr>
            <a:r>
              <a:t>A web server takes a client request and gives something back</a:t>
            </a:r>
            <a:endParaRPr sz="2800"/>
          </a:p>
          <a:p>
            <a:pPr>
              <a:lnSpc>
                <a:spcPct val="90000"/>
              </a:lnSpc>
              <a:spcBef>
                <a:spcPts val="1000"/>
              </a:spcBef>
              <a:defRPr sz="2800">
                <a:latin typeface="Arial"/>
                <a:ea typeface="Arial"/>
                <a:cs typeface="Arial"/>
                <a:sym typeface="Arial"/>
              </a:defRPr>
            </a:pPr>
          </a:p>
          <a:p>
            <a:pPr>
              <a:lnSpc>
                <a:spcPct val="90000"/>
              </a:lnSpc>
              <a:spcBef>
                <a:spcPts val="1000"/>
              </a:spcBef>
              <a:defRPr sz="2000">
                <a:latin typeface="Arial"/>
                <a:ea typeface="Arial"/>
                <a:cs typeface="Arial"/>
                <a:sym typeface="Arial"/>
              </a:defRPr>
            </a:pPr>
            <a:r>
              <a:t>“A web browser lets a user request a resource. The web server gets the request, finds the resource, and returns something to the user. Sometimes the resource is an </a:t>
            </a:r>
            <a:r>
              <a:rPr i="1"/>
              <a:t>HTML</a:t>
            </a:r>
            <a:r>
              <a:t> page. Sometimes it's a picture. Or a sound file. Or even a PDF document. Doesn't matter--the client asks for the thing (resource) [or action] and the server sends it back.”</a:t>
            </a:r>
            <a:endParaRPr sz="2800"/>
          </a:p>
          <a:p>
            <a:pPr>
              <a:lnSpc>
                <a:spcPct val="90000"/>
              </a:lnSpc>
              <a:spcBef>
                <a:spcPts val="1000"/>
              </a:spcBef>
              <a:defRPr sz="2800">
                <a:latin typeface="Arial"/>
                <a:ea typeface="Arial"/>
                <a:cs typeface="Arial"/>
                <a:sym typeface="Arial"/>
              </a:defRPr>
            </a:pPr>
          </a:p>
          <a:p>
            <a:pPr>
              <a:lnSpc>
                <a:spcPct val="90000"/>
              </a:lnSpc>
              <a:spcBef>
                <a:spcPts val="1000"/>
              </a:spcBef>
              <a:defRPr sz="2000">
                <a:latin typeface="Arial"/>
                <a:ea typeface="Arial"/>
                <a:cs typeface="Arial"/>
                <a:sym typeface="Arial"/>
              </a:defRPr>
            </a:pPr>
            <a:r>
              <a:t>“... When we say "server", we mean either the physical (hardware) or the web server application (software) [that actually runs the server commands]”</a:t>
            </a:r>
          </a:p>
        </p:txBody>
      </p:sp>
      <p:sp>
        <p:nvSpPr>
          <p:cNvPr id="83" name="Shape 295"/>
          <p:cNvSpPr txBox="1"/>
          <p:nvPr/>
        </p:nvSpPr>
        <p:spPr>
          <a:xfrm>
            <a:off x="457200" y="5333999"/>
            <a:ext cx="8458200"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latin typeface="Arial"/>
                <a:ea typeface="Arial"/>
                <a:cs typeface="Arial"/>
                <a:sym typeface="Arial"/>
              </a:defRPr>
            </a:lvl1pPr>
          </a:lstStyle>
          <a:p>
            <a:pPr/>
            <a:r>
              <a:t>Kathy Sierra, Author of Head First Servlets and JSP</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Shape 297"/>
          <p:cNvSpPr txBox="1"/>
          <p:nvPr>
            <p:ph type="title"/>
          </p:nvPr>
        </p:nvSpPr>
        <p:spPr>
          <a:xfrm>
            <a:off x="304799" y="-1"/>
            <a:ext cx="5470528" cy="653856"/>
          </a:xfrm>
          <a:prstGeom prst="rect">
            <a:avLst/>
          </a:prstGeom>
        </p:spPr>
        <p:txBody>
          <a:bodyPr/>
          <a:lstStyle/>
          <a:p>
            <a:pPr/>
            <a:r>
              <a:t>Server Definition</a:t>
            </a:r>
          </a:p>
        </p:txBody>
      </p:sp>
      <p:pic>
        <p:nvPicPr>
          <p:cNvPr id="86" name="image12.png" descr="image12.png"/>
          <p:cNvPicPr>
            <a:picLocks noChangeAspect="1"/>
          </p:cNvPicPr>
          <p:nvPr/>
        </p:nvPicPr>
        <p:blipFill>
          <a:blip r:embed="rId2">
            <a:extLst/>
          </a:blip>
          <a:srcRect l="0" t="47530" r="15753" b="0"/>
          <a:stretch>
            <a:fillRect/>
          </a:stretch>
        </p:blipFill>
        <p:spPr>
          <a:xfrm>
            <a:off x="304800" y="914399"/>
            <a:ext cx="8620595" cy="5181602"/>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Shape 300"/>
          <p:cNvSpPr/>
          <p:nvPr/>
        </p:nvSpPr>
        <p:spPr>
          <a:xfrm>
            <a:off x="0" y="1066800"/>
            <a:ext cx="9144000" cy="2819400"/>
          </a:xfrm>
          <a:prstGeom prst="rect">
            <a:avLst/>
          </a:prstGeom>
          <a:solidFill>
            <a:srgbClr val="DEEBF7"/>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89" name="Shape 301"/>
          <p:cNvSpPr txBox="1"/>
          <p:nvPr>
            <p:ph type="title"/>
          </p:nvPr>
        </p:nvSpPr>
        <p:spPr>
          <a:xfrm>
            <a:off x="304799" y="-1"/>
            <a:ext cx="5470528" cy="653856"/>
          </a:xfrm>
          <a:prstGeom prst="rect">
            <a:avLst/>
          </a:prstGeom>
        </p:spPr>
        <p:txBody>
          <a:bodyPr/>
          <a:lstStyle/>
          <a:p>
            <a:pPr/>
            <a:r>
              <a:t>Definition of “Web Client”</a:t>
            </a:r>
          </a:p>
        </p:txBody>
      </p:sp>
      <p:sp>
        <p:nvSpPr>
          <p:cNvPr id="90" name="Shape 302"/>
          <p:cNvSpPr txBox="1"/>
          <p:nvPr/>
        </p:nvSpPr>
        <p:spPr>
          <a:xfrm>
            <a:off x="457200" y="1143000"/>
            <a:ext cx="8229600" cy="25784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b="1" sz="2000" u="sng">
                <a:latin typeface="Arial"/>
                <a:ea typeface="Arial"/>
                <a:cs typeface="Arial"/>
                <a:sym typeface="Arial"/>
              </a:defRPr>
            </a:pPr>
            <a:r>
              <a:t>Web client lets the user request something on the server and then shows the result (response) of the server.</a:t>
            </a:r>
            <a:endParaRPr sz="2800"/>
          </a:p>
          <a:p>
            <a:pPr>
              <a:lnSpc>
                <a:spcPct val="90000"/>
              </a:lnSpc>
              <a:spcBef>
                <a:spcPts val="1000"/>
              </a:spcBef>
              <a:defRPr sz="2800">
                <a:latin typeface="Arial"/>
                <a:ea typeface="Arial"/>
                <a:cs typeface="Arial"/>
                <a:sym typeface="Arial"/>
              </a:defRPr>
            </a:pPr>
          </a:p>
          <a:p>
            <a:pPr>
              <a:lnSpc>
                <a:spcPct val="90000"/>
              </a:lnSpc>
              <a:spcBef>
                <a:spcPts val="1000"/>
              </a:spcBef>
              <a:defRPr sz="2000">
                <a:latin typeface="Arial"/>
                <a:ea typeface="Arial"/>
                <a:cs typeface="Arial"/>
                <a:sym typeface="Arial"/>
              </a:defRPr>
            </a:pPr>
            <a:r>
              <a:t>When we talk about client, though, we usually mean both (or either) the human user and the browser application. The browser is the piece of the software that knows how to communicate with the server. The browser's other big job is interpreting the HTML code [sent by the server] and rendering the web page to the user. </a:t>
            </a:r>
          </a:p>
        </p:txBody>
      </p:sp>
      <p:sp>
        <p:nvSpPr>
          <p:cNvPr id="91" name="Shape 303"/>
          <p:cNvSpPr txBox="1"/>
          <p:nvPr/>
        </p:nvSpPr>
        <p:spPr>
          <a:xfrm>
            <a:off x="457200" y="4114479"/>
            <a:ext cx="8458200"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latin typeface="Arial"/>
                <a:ea typeface="Arial"/>
                <a:cs typeface="Arial"/>
                <a:sym typeface="Arial"/>
              </a:defRPr>
            </a:lvl1pPr>
          </a:lstStyle>
          <a:p>
            <a:pPr/>
            <a:r>
              <a:t>Kathy Sierra, Author of Head First Servlets and JSP</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Shape 305"/>
          <p:cNvSpPr txBox="1"/>
          <p:nvPr>
            <p:ph type="title"/>
          </p:nvPr>
        </p:nvSpPr>
        <p:spPr>
          <a:xfrm>
            <a:off x="304799" y="-1"/>
            <a:ext cx="5470528" cy="653856"/>
          </a:xfrm>
          <a:prstGeom prst="rect">
            <a:avLst/>
          </a:prstGeom>
        </p:spPr>
        <p:txBody>
          <a:bodyPr/>
          <a:lstStyle/>
          <a:p>
            <a:pPr/>
            <a:r>
              <a:t>Web Client Definition</a:t>
            </a:r>
          </a:p>
        </p:txBody>
      </p:sp>
      <p:pic>
        <p:nvPicPr>
          <p:cNvPr id="94" name="image13.png" descr="image13.png"/>
          <p:cNvPicPr>
            <a:picLocks noChangeAspect="1"/>
          </p:cNvPicPr>
          <p:nvPr/>
        </p:nvPicPr>
        <p:blipFill>
          <a:blip r:embed="rId2">
            <a:extLst/>
          </a:blip>
          <a:srcRect l="0" t="43375" r="12803" b="0"/>
          <a:stretch>
            <a:fillRect/>
          </a:stretch>
        </p:blipFill>
        <p:spPr>
          <a:xfrm>
            <a:off x="304799" y="914398"/>
            <a:ext cx="8626718" cy="5105404"/>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Shape 308"/>
          <p:cNvSpPr txBox="1"/>
          <p:nvPr>
            <p:ph type="title"/>
          </p:nvPr>
        </p:nvSpPr>
        <p:spPr>
          <a:xfrm>
            <a:off x="304799" y="-1"/>
            <a:ext cx="5470528" cy="653856"/>
          </a:xfrm>
          <a:prstGeom prst="rect">
            <a:avLst/>
          </a:prstGeom>
        </p:spPr>
        <p:txBody>
          <a:bodyPr/>
          <a:lstStyle/>
          <a:p>
            <a:pPr/>
            <a:r>
              <a:t>&gt; YOUR TURN!!</a:t>
            </a:r>
          </a:p>
        </p:txBody>
      </p:sp>
      <p:sp>
        <p:nvSpPr>
          <p:cNvPr id="97" name="Shape 309"/>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98" name="Shape 310"/>
          <p:cNvSpPr txBox="1"/>
          <p:nvPr/>
        </p:nvSpPr>
        <p:spPr>
          <a:xfrm>
            <a:off x="304800" y="914399"/>
            <a:ext cx="8686800" cy="43486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Assignment</a:t>
            </a:r>
          </a:p>
          <a:p>
            <a:pPr>
              <a:defRPr sz="2400">
                <a:latin typeface="Arial"/>
                <a:ea typeface="Arial"/>
                <a:cs typeface="Arial"/>
                <a:sym typeface="Arial"/>
              </a:defRPr>
            </a:pPr>
          </a:p>
          <a:p>
            <a:pPr>
              <a:defRPr sz="2400">
                <a:latin typeface="Arial"/>
                <a:ea typeface="Arial"/>
                <a:cs typeface="Arial"/>
                <a:sym typeface="Arial"/>
              </a:defRPr>
            </a:pPr>
            <a:r>
              <a:t>Talk to the person next to you and re-explain to one another the following terms:</a:t>
            </a:r>
          </a:p>
          <a:p>
            <a:pP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Server</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Web Client</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Request</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Response</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Shape 312"/>
          <p:cNvSpPr txBox="1"/>
          <p:nvPr>
            <p:ph type="title"/>
          </p:nvPr>
        </p:nvSpPr>
        <p:spPr>
          <a:xfrm>
            <a:off x="304799" y="-1"/>
            <a:ext cx="5470528" cy="653856"/>
          </a:xfrm>
          <a:prstGeom prst="rect">
            <a:avLst/>
          </a:prstGeom>
        </p:spPr>
        <p:txBody>
          <a:bodyPr/>
          <a:lstStyle/>
          <a:p>
            <a:pPr/>
            <a:r>
              <a:t>Aight. Relax.</a:t>
            </a:r>
          </a:p>
        </p:txBody>
      </p:sp>
      <p:sp>
        <p:nvSpPr>
          <p:cNvPr id="101" name="Shape 313"/>
          <p:cNvSpPr txBox="1"/>
          <p:nvPr/>
        </p:nvSpPr>
        <p:spPr>
          <a:xfrm>
            <a:off x="115350" y="5448951"/>
            <a:ext cx="8990550" cy="6808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i="1" sz="2200">
                <a:latin typeface="Arial"/>
                <a:ea typeface="Arial"/>
                <a:cs typeface="Arial"/>
                <a:sym typeface="Arial"/>
              </a:defRPr>
            </a:pPr>
            <a:r>
              <a:t>You can go back to Facebook now </a:t>
            </a:r>
          </a:p>
          <a:p>
            <a:pPr algn="ctr">
              <a:defRPr i="1">
                <a:latin typeface="Arial"/>
                <a:ea typeface="Arial"/>
                <a:cs typeface="Arial"/>
                <a:sym typeface="Arial"/>
              </a:defRPr>
            </a:pPr>
            <a:r>
              <a:t>(But…. Not really, the next stuff is still important)</a:t>
            </a:r>
          </a:p>
        </p:txBody>
      </p:sp>
      <p:pic>
        <p:nvPicPr>
          <p:cNvPr id="102" name="image14.jpg" descr="image14.jpg"/>
          <p:cNvPicPr>
            <a:picLocks noChangeAspect="1"/>
          </p:cNvPicPr>
          <p:nvPr/>
        </p:nvPicPr>
        <p:blipFill>
          <a:blip r:embed="rId2">
            <a:extLst/>
          </a:blip>
          <a:stretch>
            <a:fillRect/>
          </a:stretch>
        </p:blipFill>
        <p:spPr>
          <a:xfrm>
            <a:off x="1009125" y="1960622"/>
            <a:ext cx="6972301" cy="3381569"/>
          </a:xfrm>
          <a:prstGeom prst="rect">
            <a:avLst/>
          </a:prstGeom>
          <a:ln w="12700">
            <a:miter lim="400000"/>
          </a:ln>
        </p:spPr>
      </p:pic>
      <p:sp>
        <p:nvSpPr>
          <p:cNvPr id="103" name="Shape 315"/>
          <p:cNvSpPr txBox="1"/>
          <p:nvPr/>
        </p:nvSpPr>
        <p:spPr>
          <a:xfrm>
            <a:off x="0" y="838200"/>
            <a:ext cx="8990550" cy="9425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i="1" sz="3000">
                <a:latin typeface="Arial"/>
                <a:ea typeface="Arial"/>
                <a:cs typeface="Arial"/>
                <a:sym typeface="Arial"/>
              </a:defRPr>
            </a:pPr>
            <a:r>
              <a:t>Yay! </a:t>
            </a:r>
            <a:br/>
            <a:r>
              <a:t>You made it through the ultra important stuff!</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Shape 317"/>
          <p:cNvSpPr txBox="1"/>
          <p:nvPr>
            <p:ph type="title"/>
          </p:nvPr>
        </p:nvSpPr>
        <p:spPr>
          <a:xfrm>
            <a:off x="390606" y="2953542"/>
            <a:ext cx="8229601" cy="871860"/>
          </a:xfrm>
          <a:prstGeom prst="rect">
            <a:avLst/>
          </a:prstGeom>
        </p:spPr>
        <p:txBody>
          <a:bodyPr/>
          <a:lstStyle/>
          <a:p>
            <a:pPr/>
            <a:r>
              <a:t>Node.JS</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hape 319"/>
          <p:cNvSpPr txBox="1"/>
          <p:nvPr>
            <p:ph type="title"/>
          </p:nvPr>
        </p:nvSpPr>
        <p:spPr>
          <a:xfrm>
            <a:off x="304799" y="-1"/>
            <a:ext cx="5470528" cy="653856"/>
          </a:xfrm>
          <a:prstGeom prst="rect">
            <a:avLst/>
          </a:prstGeom>
        </p:spPr>
        <p:txBody>
          <a:bodyPr/>
          <a:lstStyle/>
          <a:p>
            <a:pPr/>
            <a:r>
              <a:t>Key Question</a:t>
            </a:r>
          </a:p>
        </p:txBody>
      </p:sp>
      <p:sp>
        <p:nvSpPr>
          <p:cNvPr id="108" name="Shape 320"/>
          <p:cNvSpPr txBox="1"/>
          <p:nvPr/>
        </p:nvSpPr>
        <p:spPr>
          <a:xfrm>
            <a:off x="533400" y="2820880"/>
            <a:ext cx="8229600" cy="9428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lnSpc>
                <a:spcPct val="90000"/>
              </a:lnSpc>
              <a:defRPr b="1" i="1" sz="6000">
                <a:latin typeface="Arial"/>
                <a:ea typeface="Arial"/>
                <a:cs typeface="Arial"/>
                <a:sym typeface="Arial"/>
              </a:defRPr>
            </a:lvl1pPr>
          </a:lstStyle>
          <a:p>
            <a:pPr/>
            <a:r>
              <a:t>So what is NodeJS?</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hape 322"/>
          <p:cNvSpPr/>
          <p:nvPr/>
        </p:nvSpPr>
        <p:spPr>
          <a:xfrm>
            <a:off x="0" y="1066800"/>
            <a:ext cx="9144000" cy="2819400"/>
          </a:xfrm>
          <a:prstGeom prst="rect">
            <a:avLst/>
          </a:prstGeom>
          <a:solidFill>
            <a:srgbClr val="DEEBF7"/>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11" name="Shape 323"/>
          <p:cNvSpPr txBox="1"/>
          <p:nvPr>
            <p:ph type="title"/>
          </p:nvPr>
        </p:nvSpPr>
        <p:spPr>
          <a:xfrm>
            <a:off x="304799" y="-1"/>
            <a:ext cx="5470528" cy="653856"/>
          </a:xfrm>
          <a:prstGeom prst="rect">
            <a:avLst/>
          </a:prstGeom>
        </p:spPr>
        <p:txBody>
          <a:bodyPr/>
          <a:lstStyle/>
          <a:p>
            <a:pPr/>
            <a:r>
              <a:t>Definition of “NodeJS”</a:t>
            </a:r>
          </a:p>
        </p:txBody>
      </p:sp>
      <p:sp>
        <p:nvSpPr>
          <p:cNvPr id="112" name="Shape 324"/>
          <p:cNvSpPr txBox="1"/>
          <p:nvPr/>
        </p:nvSpPr>
        <p:spPr>
          <a:xfrm>
            <a:off x="457200" y="1143000"/>
            <a:ext cx="8229600" cy="26631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sz="2400">
                <a:latin typeface="Arial"/>
                <a:ea typeface="Arial"/>
                <a:cs typeface="Arial"/>
                <a:sym typeface="Arial"/>
              </a:defRPr>
            </a:pPr>
            <a:r>
              <a:t>Node.js is an open-source, cross-platform JavaScript runtime environment designed to be run outside of browsers. </a:t>
            </a:r>
            <a:endParaRPr sz="2800"/>
          </a:p>
          <a:p>
            <a:pPr>
              <a:lnSpc>
                <a:spcPct val="90000"/>
              </a:lnSpc>
              <a:spcBef>
                <a:spcPts val="1000"/>
              </a:spcBef>
              <a:defRPr sz="2800">
                <a:latin typeface="Arial"/>
                <a:ea typeface="Arial"/>
                <a:cs typeface="Arial"/>
                <a:sym typeface="Arial"/>
              </a:defRPr>
            </a:pPr>
          </a:p>
          <a:p>
            <a:pPr>
              <a:lnSpc>
                <a:spcPct val="90000"/>
              </a:lnSpc>
              <a:spcBef>
                <a:spcPts val="1000"/>
              </a:spcBef>
              <a:defRPr sz="2400">
                <a:latin typeface="Arial"/>
                <a:ea typeface="Arial"/>
                <a:cs typeface="Arial"/>
                <a:sym typeface="Arial"/>
              </a:defRPr>
            </a:pPr>
            <a:r>
              <a:t>It is a general utility that can be used for a variety of purposes including asset compilation, scripting, monitoring, and </a:t>
            </a:r>
            <a:r>
              <a:rPr b="1" u="sng"/>
              <a:t>most notably as the basis for web servers</a:t>
            </a:r>
          </a:p>
        </p:txBody>
      </p:sp>
      <p:pic>
        <p:nvPicPr>
          <p:cNvPr id="113" name="image15.jpg" descr="image15.jpg"/>
          <p:cNvPicPr>
            <a:picLocks noChangeAspect="1"/>
          </p:cNvPicPr>
          <p:nvPr/>
        </p:nvPicPr>
        <p:blipFill>
          <a:blip r:embed="rId2">
            <a:extLst/>
          </a:blip>
          <a:stretch>
            <a:fillRect/>
          </a:stretch>
        </p:blipFill>
        <p:spPr>
          <a:xfrm>
            <a:off x="6096000" y="4800600"/>
            <a:ext cx="2797381" cy="1198678"/>
          </a:xfrm>
          <a:prstGeom prst="rect">
            <a:avLst/>
          </a:prstGeom>
          <a:ln w="12700">
            <a:miter lim="400000"/>
          </a:ln>
        </p:spPr>
      </p:pic>
      <p:sp>
        <p:nvSpPr>
          <p:cNvPr id="114" name="Shape 326"/>
          <p:cNvSpPr txBox="1"/>
          <p:nvPr/>
        </p:nvSpPr>
        <p:spPr>
          <a:xfrm>
            <a:off x="471465" y="4050267"/>
            <a:ext cx="8458201"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latin typeface="Arial"/>
                <a:ea typeface="Arial"/>
                <a:cs typeface="Arial"/>
                <a:sym typeface="Arial"/>
              </a:defRPr>
            </a:lvl1pPr>
          </a:lstStyle>
          <a:p>
            <a:pPr/>
            <a:r>
              <a:t>Our made-up definition of Node. Yay for sounding intelligent!</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Shape 328"/>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17" name="Shape 329"/>
          <p:cNvSpPr txBox="1"/>
          <p:nvPr/>
        </p:nvSpPr>
        <p:spPr>
          <a:xfrm>
            <a:off x="304800" y="914399"/>
            <a:ext cx="8686800" cy="15038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latin typeface="Arial"/>
                <a:ea typeface="Arial"/>
                <a:cs typeface="Arial"/>
                <a:sym typeface="Arial"/>
              </a:defRPr>
            </a:pPr>
            <a:r>
              <a:t>Assignment</a:t>
            </a:r>
          </a:p>
          <a:p>
            <a:pPr>
              <a:defRPr sz="2400">
                <a:latin typeface="Arial"/>
                <a:ea typeface="Arial"/>
                <a:cs typeface="Arial"/>
                <a:sym typeface="Arial"/>
              </a:defRPr>
            </a:pPr>
          </a:p>
          <a:p>
            <a:pPr>
              <a:defRPr sz="2400">
                <a:latin typeface="Arial"/>
                <a:ea typeface="Arial"/>
                <a:cs typeface="Arial"/>
                <a:sym typeface="Arial"/>
              </a:defRPr>
            </a:pPr>
            <a:r>
              <a:t>Take a few moments to research 5 companies that actively use NodeJS in production.</a:t>
            </a:r>
          </a:p>
        </p:txBody>
      </p:sp>
      <p:sp>
        <p:nvSpPr>
          <p:cNvPr id="118" name="Shape 330"/>
          <p:cNvSpPr txBox="1"/>
          <p:nvPr/>
        </p:nvSpPr>
        <p:spPr>
          <a:xfrm>
            <a:off x="304800" y="98051"/>
            <a:ext cx="5257800"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Arial"/>
                <a:ea typeface="Arial"/>
                <a:cs typeface="Arial"/>
                <a:sym typeface="Arial"/>
              </a:defRPr>
            </a:lvl1pPr>
          </a:lstStyle>
          <a:p>
            <a:pPr/>
            <a:r>
              <a:t>&gt; YOUR TURN!!</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Shape 266"/>
          <p:cNvSpPr txBox="1"/>
          <p:nvPr>
            <p:ph type="title"/>
          </p:nvPr>
        </p:nvSpPr>
        <p:spPr>
          <a:xfrm>
            <a:off x="390606" y="2953542"/>
            <a:ext cx="8229601" cy="871860"/>
          </a:xfrm>
          <a:prstGeom prst="rect">
            <a:avLst/>
          </a:prstGeom>
        </p:spPr>
        <p:txBody>
          <a:bodyPr/>
          <a:lstStyle/>
          <a:p>
            <a:pPr/>
            <a:r>
              <a:t>The Mystery of “Backend”</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hape 332"/>
          <p:cNvSpPr txBox="1"/>
          <p:nvPr>
            <p:ph type="title"/>
          </p:nvPr>
        </p:nvSpPr>
        <p:spPr>
          <a:xfrm>
            <a:off x="304799" y="-1"/>
            <a:ext cx="5470528" cy="653856"/>
          </a:xfrm>
          <a:prstGeom prst="rect">
            <a:avLst/>
          </a:prstGeom>
        </p:spPr>
        <p:txBody>
          <a:bodyPr/>
          <a:lstStyle/>
          <a:p>
            <a:pPr/>
            <a:r>
              <a:t>Why Use NodeJS as a Server?</a:t>
            </a:r>
          </a:p>
        </p:txBody>
      </p:sp>
      <p:sp>
        <p:nvSpPr>
          <p:cNvPr id="121" name="Shape 333"/>
          <p:cNvSpPr txBox="1"/>
          <p:nvPr/>
        </p:nvSpPr>
        <p:spPr>
          <a:xfrm>
            <a:off x="457200" y="1143001"/>
            <a:ext cx="8229600" cy="48681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lnSpc>
                <a:spcPct val="90000"/>
              </a:lnSpc>
              <a:spcBef>
                <a:spcPts val="1000"/>
              </a:spcBef>
              <a:buSzPct val="100000"/>
              <a:buFont typeface="Arial"/>
              <a:buChar char="•"/>
              <a:defRPr b="1" sz="2400">
                <a:latin typeface="Arial"/>
                <a:ea typeface="Arial"/>
                <a:cs typeface="Arial"/>
                <a:sym typeface="Arial"/>
              </a:defRPr>
            </a:pPr>
            <a:r>
              <a:t>It re-uses Javascript </a:t>
            </a:r>
            <a:r>
              <a:rPr b="0"/>
              <a:t>– meaning a front-end Javascript developer can also build an entire server themselves</a:t>
            </a:r>
            <a:endParaRPr sz="2800"/>
          </a:p>
          <a:p>
            <a:pPr marL="228600" indent="-228600">
              <a:lnSpc>
                <a:spcPct val="90000"/>
              </a:lnSpc>
              <a:spcBef>
                <a:spcPts val="1000"/>
              </a:spcBef>
              <a:buSzPct val="100000"/>
              <a:buFont typeface="Arial"/>
              <a:buChar char="•"/>
              <a:defRPr sz="2800">
                <a:latin typeface="Arial"/>
                <a:ea typeface="Arial"/>
                <a:cs typeface="Arial"/>
                <a:sym typeface="Arial"/>
              </a:defRPr>
            </a:pPr>
          </a:p>
          <a:p>
            <a:pPr marL="228600" indent="-228600">
              <a:lnSpc>
                <a:spcPct val="90000"/>
              </a:lnSpc>
              <a:spcBef>
                <a:spcPts val="1000"/>
              </a:spcBef>
              <a:buSzPct val="100000"/>
              <a:buFont typeface="Arial"/>
              <a:buChar char="•"/>
              <a:defRPr b="1" sz="2400">
                <a:latin typeface="Arial"/>
                <a:ea typeface="Arial"/>
                <a:cs typeface="Arial"/>
                <a:sym typeface="Arial"/>
              </a:defRPr>
            </a:pPr>
            <a:r>
              <a:t>It’s easily extendable. </a:t>
            </a:r>
            <a:r>
              <a:rPr b="0"/>
              <a:t>Numerous plugins exist to expand the capabilities of Node</a:t>
            </a:r>
            <a:endParaRPr sz="2800"/>
          </a:p>
          <a:p>
            <a:pPr marL="228600" indent="-228600">
              <a:lnSpc>
                <a:spcPct val="90000"/>
              </a:lnSpc>
              <a:spcBef>
                <a:spcPts val="1000"/>
              </a:spcBef>
              <a:buSzPct val="100000"/>
              <a:buFont typeface="Arial"/>
              <a:buChar char="•"/>
              <a:defRPr sz="2800">
                <a:latin typeface="Arial"/>
                <a:ea typeface="Arial"/>
                <a:cs typeface="Arial"/>
                <a:sym typeface="Arial"/>
              </a:defRPr>
            </a:pPr>
          </a:p>
          <a:p>
            <a:pPr marL="228600" indent="-228600">
              <a:lnSpc>
                <a:spcPct val="90000"/>
              </a:lnSpc>
              <a:spcBef>
                <a:spcPts val="1000"/>
              </a:spcBef>
              <a:buSzPct val="100000"/>
              <a:buFont typeface="Arial"/>
              <a:buChar char="•"/>
              <a:defRPr b="1" sz="2400">
                <a:latin typeface="Arial"/>
                <a:ea typeface="Arial"/>
                <a:cs typeface="Arial"/>
                <a:sym typeface="Arial"/>
              </a:defRPr>
            </a:pPr>
            <a:r>
              <a:t> Fast-implementation, </a:t>
            </a:r>
            <a:r>
              <a:rPr b="0"/>
              <a:t>which allows for the creation of an entire working server with only a few lines of code.</a:t>
            </a:r>
            <a:endParaRPr sz="2800"/>
          </a:p>
          <a:p>
            <a:pPr marL="228600" indent="-228600">
              <a:lnSpc>
                <a:spcPct val="90000"/>
              </a:lnSpc>
              <a:spcBef>
                <a:spcPts val="1000"/>
              </a:spcBef>
              <a:buSzPct val="100000"/>
              <a:buFont typeface="Arial"/>
              <a:buChar char="•"/>
              <a:defRPr b="1" sz="2800">
                <a:latin typeface="Arial"/>
                <a:ea typeface="Arial"/>
                <a:cs typeface="Arial"/>
                <a:sym typeface="Arial"/>
              </a:defRPr>
            </a:pPr>
          </a:p>
          <a:p>
            <a:pPr marL="228600" indent="-228600">
              <a:lnSpc>
                <a:spcPct val="90000"/>
              </a:lnSpc>
              <a:spcBef>
                <a:spcPts val="1000"/>
              </a:spcBef>
              <a:buSzPct val="100000"/>
              <a:buFont typeface="Arial"/>
              <a:buChar char="•"/>
              <a:defRPr b="1" sz="2400">
                <a:latin typeface="Arial"/>
                <a:ea typeface="Arial"/>
                <a:cs typeface="Arial"/>
                <a:sym typeface="Arial"/>
              </a:defRPr>
            </a:pPr>
            <a:r>
              <a:t>Single-Threaded </a:t>
            </a:r>
            <a:r>
              <a:t>Asynchronous</a:t>
            </a:r>
            <a:r>
              <a:t> Model </a:t>
            </a:r>
            <a:r>
              <a:rPr b="0"/>
              <a:t>– meaning it can handle multiple requests simultaneously and not get bottlenecked.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335"/>
          <p:cNvSpPr txBox="1"/>
          <p:nvPr>
            <p:ph type="title"/>
          </p:nvPr>
        </p:nvSpPr>
        <p:spPr>
          <a:xfrm>
            <a:off x="304799" y="-1"/>
            <a:ext cx="5470528" cy="653856"/>
          </a:xfrm>
          <a:prstGeom prst="rect">
            <a:avLst/>
          </a:prstGeom>
        </p:spPr>
        <p:txBody>
          <a:bodyPr/>
          <a:lstStyle/>
          <a:p>
            <a:pPr/>
            <a:r>
              <a:t>Syncrononous Threading</a:t>
            </a:r>
          </a:p>
        </p:txBody>
      </p:sp>
      <p:pic>
        <p:nvPicPr>
          <p:cNvPr id="124" name="image16.png" descr="image16.png"/>
          <p:cNvPicPr>
            <a:picLocks noChangeAspect="1"/>
          </p:cNvPicPr>
          <p:nvPr/>
        </p:nvPicPr>
        <p:blipFill>
          <a:blip r:embed="rId2">
            <a:extLst/>
          </a:blip>
          <a:stretch>
            <a:fillRect/>
          </a:stretch>
        </p:blipFill>
        <p:spPr>
          <a:xfrm>
            <a:off x="115349" y="758726"/>
            <a:ext cx="9055225" cy="4572002"/>
          </a:xfrm>
          <a:prstGeom prst="rect">
            <a:avLst/>
          </a:prstGeom>
          <a:ln w="12700">
            <a:miter lim="400000"/>
          </a:ln>
        </p:spPr>
      </p:pic>
      <p:sp>
        <p:nvSpPr>
          <p:cNvPr id="125" name="Shape 337"/>
          <p:cNvSpPr txBox="1"/>
          <p:nvPr/>
        </p:nvSpPr>
        <p:spPr>
          <a:xfrm>
            <a:off x="115350" y="5401269"/>
            <a:ext cx="8990550" cy="8840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i="1">
                <a:latin typeface="Arial"/>
                <a:ea typeface="Arial"/>
                <a:cs typeface="Arial"/>
                <a:sym typeface="Arial"/>
              </a:defRPr>
            </a:pPr>
            <a:r>
              <a:t>In traditional synchronous threading, </a:t>
            </a:r>
            <a:r>
              <a:rPr u="sng"/>
              <a:t>each request requires its own thread</a:t>
            </a:r>
            <a:r>
              <a:t>. No other request can pass through that thread until complete. Since there is a limited pool of threads, </a:t>
            </a:r>
            <a:r>
              <a:rPr u="sng"/>
              <a:t>this can create bottlenecks.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339"/>
          <p:cNvSpPr txBox="1"/>
          <p:nvPr>
            <p:ph type="title"/>
          </p:nvPr>
        </p:nvSpPr>
        <p:spPr>
          <a:xfrm>
            <a:off x="304799" y="-1"/>
            <a:ext cx="5470528" cy="653856"/>
          </a:xfrm>
          <a:prstGeom prst="rect">
            <a:avLst/>
          </a:prstGeom>
        </p:spPr>
        <p:txBody>
          <a:bodyPr/>
          <a:lstStyle>
            <a:lvl1pPr>
              <a:defRPr sz="2100"/>
            </a:lvl1pPr>
          </a:lstStyle>
          <a:p>
            <a:pPr/>
            <a:r>
              <a:t>Asynchronous Threading (Node Way)</a:t>
            </a:r>
          </a:p>
        </p:txBody>
      </p:sp>
      <p:pic>
        <p:nvPicPr>
          <p:cNvPr id="128" name="image17.png" descr="image17.png"/>
          <p:cNvPicPr>
            <a:picLocks noChangeAspect="1"/>
          </p:cNvPicPr>
          <p:nvPr/>
        </p:nvPicPr>
        <p:blipFill>
          <a:blip r:embed="rId2">
            <a:extLst/>
          </a:blip>
          <a:stretch>
            <a:fillRect/>
          </a:stretch>
        </p:blipFill>
        <p:spPr>
          <a:xfrm>
            <a:off x="293508" y="679253"/>
            <a:ext cx="8697096" cy="4419602"/>
          </a:xfrm>
          <a:prstGeom prst="rect">
            <a:avLst/>
          </a:prstGeom>
          <a:ln w="12700">
            <a:miter lim="400000"/>
          </a:ln>
        </p:spPr>
      </p:pic>
      <p:sp>
        <p:nvSpPr>
          <p:cNvPr id="129" name="Shape 341"/>
          <p:cNvSpPr txBox="1"/>
          <p:nvPr/>
        </p:nvSpPr>
        <p:spPr>
          <a:xfrm>
            <a:off x="115350" y="5098853"/>
            <a:ext cx="8990550" cy="11507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i="1">
                <a:latin typeface="Arial"/>
                <a:ea typeface="Arial"/>
                <a:cs typeface="Arial"/>
                <a:sym typeface="Arial"/>
              </a:defRPr>
            </a:pPr>
            <a:r>
              <a:t>In Node-based asynchronous threading, a single thread is used throughout. Each thread is “put to the side” using callbacks and responded to when ready. Because of this, there is </a:t>
            </a:r>
            <a:r>
              <a:rPr u="sng"/>
              <a:t>no limit on the number of requests </a:t>
            </a:r>
            <a:r>
              <a:t>that can be responded to and there is </a:t>
            </a:r>
            <a:r>
              <a:rPr u="sng"/>
              <a:t>no bottleneck</a:t>
            </a:r>
            <a:r>
              <a:t>.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343"/>
          <p:cNvSpPr txBox="1"/>
          <p:nvPr>
            <p:ph type="title"/>
          </p:nvPr>
        </p:nvSpPr>
        <p:spPr>
          <a:xfrm>
            <a:off x="390606" y="2953542"/>
            <a:ext cx="8229601" cy="871860"/>
          </a:xfrm>
          <a:prstGeom prst="rect">
            <a:avLst/>
          </a:prstGeom>
        </p:spPr>
        <p:txBody>
          <a:bodyPr/>
          <a:lstStyle/>
          <a:p>
            <a:pPr/>
            <a:r>
              <a:t>Coding Time!</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345"/>
          <p:cNvSpPr txBox="1"/>
          <p:nvPr>
            <p:ph type="title"/>
          </p:nvPr>
        </p:nvSpPr>
        <p:spPr>
          <a:xfrm>
            <a:off x="390606" y="2953542"/>
            <a:ext cx="8229601" cy="871860"/>
          </a:xfrm>
          <a:prstGeom prst="rect">
            <a:avLst/>
          </a:prstGeom>
        </p:spPr>
        <p:txBody>
          <a:bodyPr/>
          <a:lstStyle/>
          <a:p>
            <a:pPr/>
            <a:r>
              <a:t>Homework!</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Shape 268"/>
          <p:cNvSpPr txBox="1"/>
          <p:nvPr>
            <p:ph type="title"/>
          </p:nvPr>
        </p:nvSpPr>
        <p:spPr>
          <a:xfrm>
            <a:off x="133163" y="-1"/>
            <a:ext cx="2020075" cy="653858"/>
          </a:xfrm>
          <a:prstGeom prst="rect">
            <a:avLst/>
          </a:prstGeom>
        </p:spPr>
        <p:txBody>
          <a:bodyPr/>
          <a:lstStyle/>
          <a:p>
            <a:pPr/>
            <a:r>
              <a:t>FOCUS!</a:t>
            </a:r>
          </a:p>
        </p:txBody>
      </p:sp>
      <p:sp>
        <p:nvSpPr>
          <p:cNvPr id="56" name="Shape 269"/>
          <p:cNvSpPr txBox="1"/>
          <p:nvPr/>
        </p:nvSpPr>
        <p:spPr>
          <a:xfrm>
            <a:off x="1423300" y="5486399"/>
            <a:ext cx="6449811" cy="62175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b="1" i="1" sz="3800">
                <a:latin typeface="Arial"/>
                <a:ea typeface="Arial"/>
                <a:cs typeface="Arial"/>
                <a:sym typeface="Arial"/>
              </a:defRPr>
            </a:lvl1pPr>
          </a:lstStyle>
          <a:p>
            <a:pPr/>
            <a:r>
              <a:t>This next stuff is important!</a:t>
            </a:r>
          </a:p>
        </p:txBody>
      </p:sp>
      <p:pic>
        <p:nvPicPr>
          <p:cNvPr id="57" name="Picture 2" descr="Picture 2"/>
          <p:cNvPicPr>
            <a:picLocks noChangeAspect="1"/>
          </p:cNvPicPr>
          <p:nvPr/>
        </p:nvPicPr>
        <p:blipFill>
          <a:blip r:embed="rId2">
            <a:extLst/>
          </a:blip>
          <a:stretch>
            <a:fillRect/>
          </a:stretch>
        </p:blipFill>
        <p:spPr>
          <a:xfrm>
            <a:off x="1143199" y="923278"/>
            <a:ext cx="6848965" cy="45631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Shape 272"/>
          <p:cNvSpPr txBox="1"/>
          <p:nvPr>
            <p:ph type="title"/>
          </p:nvPr>
        </p:nvSpPr>
        <p:spPr>
          <a:xfrm>
            <a:off x="304799" y="-1"/>
            <a:ext cx="5470528" cy="653856"/>
          </a:xfrm>
          <a:prstGeom prst="rect">
            <a:avLst/>
          </a:prstGeom>
        </p:spPr>
        <p:txBody>
          <a:bodyPr/>
          <a:lstStyle/>
          <a:p>
            <a:pPr/>
            <a:r>
              <a:t>Full-Stack Development?</a:t>
            </a:r>
          </a:p>
        </p:txBody>
      </p:sp>
      <p:pic>
        <p:nvPicPr>
          <p:cNvPr id="60" name="Picture 2" descr="Picture 2"/>
          <p:cNvPicPr>
            <a:picLocks noChangeAspect="1"/>
          </p:cNvPicPr>
          <p:nvPr/>
        </p:nvPicPr>
        <p:blipFill>
          <a:blip r:embed="rId2">
            <a:extLst/>
          </a:blip>
          <a:stretch>
            <a:fillRect/>
          </a:stretch>
        </p:blipFill>
        <p:spPr>
          <a:xfrm>
            <a:off x="1660400" y="790111"/>
            <a:ext cx="5497221" cy="549722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Shape 275"/>
          <p:cNvSpPr txBox="1"/>
          <p:nvPr>
            <p:ph type="title"/>
          </p:nvPr>
        </p:nvSpPr>
        <p:spPr>
          <a:xfrm>
            <a:off x="304799" y="-1"/>
            <a:ext cx="5470528" cy="653856"/>
          </a:xfrm>
          <a:prstGeom prst="rect">
            <a:avLst/>
          </a:prstGeom>
        </p:spPr>
        <p:txBody>
          <a:bodyPr/>
          <a:lstStyle/>
          <a:p>
            <a:pPr/>
            <a:r>
              <a:t>Full-Stack Development</a:t>
            </a:r>
          </a:p>
        </p:txBody>
      </p:sp>
      <p:pic>
        <p:nvPicPr>
          <p:cNvPr id="63" name="image10.png" descr="image10.png"/>
          <p:cNvPicPr>
            <a:picLocks noChangeAspect="1"/>
          </p:cNvPicPr>
          <p:nvPr/>
        </p:nvPicPr>
        <p:blipFill>
          <a:blip r:embed="rId2">
            <a:extLst/>
          </a:blip>
          <a:srcRect l="2424" t="13635" r="3149" b="5247"/>
          <a:stretch>
            <a:fillRect/>
          </a:stretch>
        </p:blipFill>
        <p:spPr>
          <a:xfrm>
            <a:off x="97640" y="696421"/>
            <a:ext cx="8948717" cy="4212063"/>
          </a:xfrm>
          <a:prstGeom prst="rect">
            <a:avLst/>
          </a:prstGeom>
          <a:ln w="12700">
            <a:miter lim="400000"/>
          </a:ln>
        </p:spPr>
      </p:pic>
      <p:sp>
        <p:nvSpPr>
          <p:cNvPr id="64" name="Shape 277"/>
          <p:cNvSpPr/>
          <p:nvPr/>
        </p:nvSpPr>
        <p:spPr>
          <a:xfrm>
            <a:off x="-2" y="4908484"/>
            <a:ext cx="9155743" cy="1492317"/>
          </a:xfrm>
          <a:prstGeom prst="rect">
            <a:avLst/>
          </a:prstGeom>
          <a:solidFill>
            <a:srgbClr val="2E75B6"/>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65" name="Shape 278"/>
          <p:cNvSpPr txBox="1"/>
          <p:nvPr/>
        </p:nvSpPr>
        <p:spPr>
          <a:xfrm>
            <a:off x="173840" y="5092005"/>
            <a:ext cx="8796319" cy="9594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Font typeface="Arial"/>
              <a:buChar char="•"/>
              <a:defRPr sz="2000">
                <a:solidFill>
                  <a:srgbClr val="FFFFFF"/>
                </a:solidFill>
                <a:latin typeface="Arial"/>
                <a:ea typeface="Arial"/>
                <a:cs typeface="Arial"/>
                <a:sym typeface="Arial"/>
              </a:defRPr>
            </a:pPr>
            <a:r>
              <a:t>In modern </a:t>
            </a:r>
            <a:r>
              <a:rPr b="1"/>
              <a:t>web applications </a:t>
            </a:r>
            <a:r>
              <a:t>there is a constant back-and-forth communication between the visuals displayed on the user’s browser (</a:t>
            </a:r>
            <a:r>
              <a:rPr b="1"/>
              <a:t>frontend) </a:t>
            </a:r>
            <a:r>
              <a:t>and the data and logic stored on the server (</a:t>
            </a:r>
            <a:r>
              <a:rPr b="1"/>
              <a:t>backend).</a:t>
            </a:r>
          </a:p>
        </p:txBody>
      </p:sp>
      <p:sp>
        <p:nvSpPr>
          <p:cNvPr id="66" name="Rectangle 3"/>
          <p:cNvSpPr/>
          <p:nvPr/>
        </p:nvSpPr>
        <p:spPr>
          <a:xfrm>
            <a:off x="2363754" y="1471691"/>
            <a:ext cx="957944" cy="253909"/>
          </a:xfrm>
          <a:prstGeom prst="rect">
            <a:avLst/>
          </a:prstGeom>
          <a:solidFill>
            <a:srgbClr val="FFFFFF"/>
          </a:solidFill>
          <a:ln w="25400">
            <a:solidFill>
              <a:srgbClr val="FFFFFF"/>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8" tIns="45718" rIns="45718" bIns="45718" anchor="ctr">
            <a:spAutoFit/>
          </a:bodyPr>
          <a:lstStyle>
            <a:lvl1pPr>
              <a:defRPr sz="1000">
                <a:latin typeface="Calibri Light"/>
                <a:ea typeface="Calibri Light"/>
                <a:cs typeface="Calibri Light"/>
                <a:sym typeface="Calibri Light"/>
              </a:defRPr>
            </a:lvl1pPr>
          </a:lstStyle>
          <a:p>
            <a:pPr/>
            <a:r>
              <a:t>        React.js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Shape 280"/>
          <p:cNvSpPr txBox="1"/>
          <p:nvPr>
            <p:ph type="title"/>
          </p:nvPr>
        </p:nvSpPr>
        <p:spPr>
          <a:xfrm>
            <a:off x="304799" y="-1"/>
            <a:ext cx="5470528" cy="653856"/>
          </a:xfrm>
          <a:prstGeom prst="rect">
            <a:avLst/>
          </a:prstGeom>
        </p:spPr>
        <p:txBody>
          <a:bodyPr/>
          <a:lstStyle/>
          <a:p>
            <a:pPr/>
            <a:r>
              <a:t>The “Magic” of YouTube</a:t>
            </a:r>
          </a:p>
        </p:txBody>
      </p:sp>
      <p:pic>
        <p:nvPicPr>
          <p:cNvPr id="69" name="image11.png" descr="image11.png"/>
          <p:cNvPicPr>
            <a:picLocks noChangeAspect="1"/>
          </p:cNvPicPr>
          <p:nvPr/>
        </p:nvPicPr>
        <p:blipFill>
          <a:blip r:embed="rId2">
            <a:extLst/>
          </a:blip>
          <a:stretch>
            <a:fillRect/>
          </a:stretch>
        </p:blipFill>
        <p:spPr>
          <a:xfrm>
            <a:off x="1143000" y="802186"/>
            <a:ext cx="7206085" cy="557366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Shape 283"/>
          <p:cNvSpPr txBox="1"/>
          <p:nvPr>
            <p:ph type="title"/>
          </p:nvPr>
        </p:nvSpPr>
        <p:spPr>
          <a:xfrm>
            <a:off x="304799" y="-1"/>
            <a:ext cx="5470528" cy="653856"/>
          </a:xfrm>
          <a:prstGeom prst="rect">
            <a:avLst/>
          </a:prstGeom>
        </p:spPr>
        <p:txBody>
          <a:bodyPr/>
          <a:lstStyle/>
          <a:p>
            <a:pPr/>
            <a:r>
              <a:t>Key Question</a:t>
            </a:r>
          </a:p>
        </p:txBody>
      </p:sp>
      <p:sp>
        <p:nvSpPr>
          <p:cNvPr id="72" name="Shape 284"/>
          <p:cNvSpPr txBox="1"/>
          <p:nvPr/>
        </p:nvSpPr>
        <p:spPr>
          <a:xfrm>
            <a:off x="533400" y="2987552"/>
            <a:ext cx="8229600" cy="6094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lnSpc>
                <a:spcPct val="80000"/>
              </a:lnSpc>
              <a:defRPr b="1" i="1" sz="3700">
                <a:latin typeface="Arial"/>
                <a:ea typeface="Arial"/>
                <a:cs typeface="Arial"/>
                <a:sym typeface="Arial"/>
              </a:defRPr>
            </a:lvl1pPr>
          </a:lstStyle>
          <a:p>
            <a:pPr/>
            <a:r>
              <a:t>Examples of “Server-Side” Code?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Shape 286"/>
          <p:cNvSpPr txBox="1"/>
          <p:nvPr>
            <p:ph type="title"/>
          </p:nvPr>
        </p:nvSpPr>
        <p:spPr>
          <a:xfrm>
            <a:off x="304800" y="-2"/>
            <a:ext cx="6553200" cy="653858"/>
          </a:xfrm>
          <a:prstGeom prst="rect">
            <a:avLst/>
          </a:prstGeom>
        </p:spPr>
        <p:txBody>
          <a:bodyPr/>
          <a:lstStyle/>
          <a:p>
            <a:pPr/>
            <a:r>
              <a:t>Server-Side Code in Action!</a:t>
            </a:r>
          </a:p>
        </p:txBody>
      </p:sp>
      <p:sp>
        <p:nvSpPr>
          <p:cNvPr id="75" name="Shape 287"/>
          <p:cNvSpPr txBox="1"/>
          <p:nvPr/>
        </p:nvSpPr>
        <p:spPr>
          <a:xfrm>
            <a:off x="304800" y="914399"/>
            <a:ext cx="8610600" cy="3993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Font typeface="Arial"/>
              <a:buChar char="•"/>
              <a:defRPr sz="2400">
                <a:latin typeface="Arial"/>
                <a:ea typeface="Arial"/>
                <a:cs typeface="Arial"/>
                <a:sym typeface="Arial"/>
              </a:defRPr>
            </a:pPr>
            <a:r>
              <a:t>API that parse URL parameters to provide selective JSONs</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Firebase methods that provide a timestamp back to users</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Clicking an invoice that provides a PDF report</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Image processing software that takes an image applies a filter, then saves the new version</a:t>
            </a:r>
          </a:p>
          <a:p>
            <a:pPr marL="342900" indent="-342900">
              <a:buSzPct val="100000"/>
              <a:buFont typeface="Arial"/>
              <a:buChar char="•"/>
              <a:defRPr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Google providing “results” relevant to your searches on other sites.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Shape 289"/>
          <p:cNvSpPr txBox="1"/>
          <p:nvPr>
            <p:ph type="title"/>
          </p:nvPr>
        </p:nvSpPr>
        <p:spPr>
          <a:xfrm>
            <a:off x="304799" y="-1"/>
            <a:ext cx="5470528" cy="653856"/>
          </a:xfrm>
          <a:prstGeom prst="rect">
            <a:avLst/>
          </a:prstGeom>
        </p:spPr>
        <p:txBody>
          <a:bodyPr/>
          <a:lstStyle/>
          <a:p>
            <a:pPr/>
            <a:r>
              <a:t>Critical Question</a:t>
            </a:r>
          </a:p>
        </p:txBody>
      </p:sp>
      <p:sp>
        <p:nvSpPr>
          <p:cNvPr id="78" name="Shape 290"/>
          <p:cNvSpPr txBox="1"/>
          <p:nvPr/>
        </p:nvSpPr>
        <p:spPr>
          <a:xfrm>
            <a:off x="1438274" y="2958711"/>
            <a:ext cx="6457953" cy="8195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85800">
              <a:lnSpc>
                <a:spcPct val="90000"/>
              </a:lnSpc>
              <a:defRPr b="1" i="1" sz="5100">
                <a:latin typeface="Arial"/>
                <a:ea typeface="Arial"/>
                <a:cs typeface="Arial"/>
                <a:sym typeface="Arial"/>
              </a:defRPr>
            </a:lvl1pPr>
          </a:lstStyle>
          <a:p>
            <a:pPr/>
            <a:r>
              <a:t>What is a “server”?</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1_Unbranded">
  <a:themeElements>
    <a:clrScheme name="1_Unbranded">
      <a:dk1>
        <a:srgbClr val="000000"/>
      </a:dk1>
      <a:lt1>
        <a:srgbClr val="40404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Unbranded">
      <a:majorFont>
        <a:latin typeface="Helvetica"/>
        <a:ea typeface="Helvetica"/>
        <a:cs typeface="Helvetica"/>
      </a:majorFont>
      <a:minorFont>
        <a:latin typeface="Calibri"/>
        <a:ea typeface="Calibri"/>
        <a:cs typeface="Calibri"/>
      </a:minorFont>
    </a:fontScheme>
    <a:fmtScheme name="1_Un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Unbranded">
  <a:themeElements>
    <a:clrScheme name="1_Unbranded">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Unbranded">
      <a:majorFont>
        <a:latin typeface="Helvetica"/>
        <a:ea typeface="Helvetica"/>
        <a:cs typeface="Helvetica"/>
      </a:majorFont>
      <a:minorFont>
        <a:latin typeface="Calibri"/>
        <a:ea typeface="Calibri"/>
        <a:cs typeface="Calibri"/>
      </a:minorFont>
    </a:fontScheme>
    <a:fmtScheme name="1_Un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