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1" r:id="rId2"/>
    <p:sldId id="844" r:id="rId3"/>
    <p:sldId id="852" r:id="rId4"/>
    <p:sldId id="845" r:id="rId5"/>
    <p:sldId id="846" r:id="rId6"/>
    <p:sldId id="847" r:id="rId7"/>
    <p:sldId id="848" r:id="rId8"/>
    <p:sldId id="849" r:id="rId9"/>
    <p:sldId id="850" r:id="rId10"/>
    <p:sldId id="85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AFB6"/>
    <a:srgbClr val="CB1B4A"/>
    <a:srgbClr val="FCB414"/>
    <a:srgbClr val="282F39"/>
    <a:srgbClr val="074D67"/>
    <a:srgbClr val="C2C923"/>
    <a:srgbClr val="007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30" autoAdjust="0"/>
    <p:restoredTop sz="94669" autoAdjust="0"/>
  </p:normalViewPr>
  <p:slideViewPr>
    <p:cSldViewPr snapToGrid="0">
      <p:cViewPr varScale="1">
        <p:scale>
          <a:sx n="108" d="100"/>
          <a:sy n="108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630962" y="428178"/>
            <a:ext cx="62991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D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iscrete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0" dirty="0">
                <a:solidFill>
                  <a:srgbClr val="C2C923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e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vent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P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rocess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M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odelling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 </a:t>
            </a: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N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otation: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0" dirty="0">
                <a:solidFill>
                  <a:schemeClr val="bg1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a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n analysis</a:t>
            </a:r>
            <a:endParaRPr kumimoji="0" lang="en-GB" sz="7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Disp SemCond SemBd" panose="020B0702040504020204" pitchFamily="34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EE5F9-048F-4911-9761-CFC212D7E093}"/>
              </a:ext>
            </a:extLst>
          </p:cNvPr>
          <p:cNvSpPr txBox="1"/>
          <p:nvPr/>
        </p:nvSpPr>
        <p:spPr>
          <a:xfrm>
            <a:off x="7706426" y="6337488"/>
            <a:ext cx="385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Presented by: </a:t>
            </a:r>
            <a:r>
              <a:rPr kumimoji="0" lang="en-GB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Cristaudo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Giuseppe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4C6FAE-F26E-4E16-A872-4299131ECDB5}"/>
              </a:ext>
            </a:extLst>
          </p:cNvPr>
          <p:cNvSpPr/>
          <p:nvPr/>
        </p:nvSpPr>
        <p:spPr>
          <a:xfrm rot="19061577">
            <a:off x="10306661" y="-880441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95EB1-1005-49A4-B60F-E441AEC9B9F1}"/>
              </a:ext>
            </a:extLst>
          </p:cNvPr>
          <p:cNvSpPr/>
          <p:nvPr/>
        </p:nvSpPr>
        <p:spPr>
          <a:xfrm rot="19061577">
            <a:off x="10682119" y="-733829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9B140-1DB1-4E5F-B3AB-58AB69C3E5F2}"/>
              </a:ext>
            </a:extLst>
          </p:cNvPr>
          <p:cNvSpPr/>
          <p:nvPr/>
        </p:nvSpPr>
        <p:spPr>
          <a:xfrm rot="19061577">
            <a:off x="10145902" y="-1378574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7237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9E587E5-B788-585C-7BD3-63619AFB1F61}"/>
              </a:ext>
            </a:extLst>
          </p:cNvPr>
          <p:cNvSpPr txBox="1">
            <a:spLocks/>
          </p:cNvSpPr>
          <p:nvPr/>
        </p:nvSpPr>
        <p:spPr>
          <a:xfrm>
            <a:off x="838200" y="26159"/>
            <a:ext cx="10515600" cy="67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r>
              <a:rPr lang="it-IT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Future Work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FE8D74-CAB9-CDB8-174E-0C8DA291BDEF}"/>
              </a:ext>
            </a:extLst>
          </p:cNvPr>
          <p:cNvSpPr txBox="1"/>
          <p:nvPr/>
        </p:nvSpPr>
        <p:spPr>
          <a:xfrm>
            <a:off x="208547" y="891753"/>
            <a:ext cx="11809281" cy="327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BPMN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tool for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illustrating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business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processes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bust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standards must be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though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b="1" dirty="0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DPMN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retain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significant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portion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BPMN’s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vocabulary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visual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syntax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information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semantics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intuitive flowchart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modeling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style</a:t>
            </a:r>
            <a:r>
              <a:rPr lang="it-IT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DPMN JavaScript Framework (</a:t>
            </a:r>
            <a:r>
              <a:rPr lang="it-IT" sz="2000" b="1" dirty="0" err="1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OESjs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been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demonstrate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displaying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extensive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simulation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 studies like the one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proposed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study. </a:t>
            </a:r>
            <a:endParaRPr lang="it-IT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29F861-6D3C-C529-F37C-4820B4FE2417}"/>
              </a:ext>
            </a:extLst>
          </p:cNvPr>
          <p:cNvSpPr txBox="1"/>
          <p:nvPr/>
        </p:nvSpPr>
        <p:spPr>
          <a:xfrm>
            <a:off x="532591" y="4402042"/>
            <a:ext cx="11398699" cy="188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DPMN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 open (non-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proprietary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DES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modeling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language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platform-independent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simulation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 models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implemented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platform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like </a:t>
            </a:r>
            <a:r>
              <a:rPr lang="it-IT" sz="2000" b="1" dirty="0" err="1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AnyLogic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previously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stated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part of future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development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might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want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use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AnyLogic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Online Sneaker Shop business </a:t>
            </a:r>
            <a:r>
              <a:rPr lang="it-IT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model.</a:t>
            </a:r>
            <a:endParaRPr lang="it-IT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8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-517407" y="179762"/>
            <a:ext cx="5752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Business Process Management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A1D100-6396-4FF3-B5FC-2616A9F62687}"/>
              </a:ext>
            </a:extLst>
          </p:cNvPr>
          <p:cNvGrpSpPr/>
          <p:nvPr/>
        </p:nvGrpSpPr>
        <p:grpSpPr>
          <a:xfrm>
            <a:off x="308498" y="2088493"/>
            <a:ext cx="4095382" cy="3839747"/>
            <a:chOff x="1353610" y="1930400"/>
            <a:chExt cx="3738562" cy="3505200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A3774D5-5C0E-4677-9B6C-E05260DF1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610" y="3429000"/>
              <a:ext cx="1871662" cy="2006600"/>
            </a:xfrm>
            <a:custGeom>
              <a:avLst/>
              <a:gdLst>
                <a:gd name="T0" fmla="*/ 862 w 1608"/>
                <a:gd name="T1" fmla="*/ 0 h 1724"/>
                <a:gd name="T2" fmla="*/ 0 w 1608"/>
                <a:gd name="T3" fmla="*/ 862 h 1724"/>
                <a:gd name="T4" fmla="*/ 862 w 1608"/>
                <a:gd name="T5" fmla="*/ 1724 h 1724"/>
                <a:gd name="T6" fmla="*/ 1608 w 1608"/>
                <a:gd name="T7" fmla="*/ 1294 h 1724"/>
                <a:gd name="T8" fmla="*/ 1492 w 1608"/>
                <a:gd name="T9" fmla="*/ 862 h 1724"/>
                <a:gd name="T10" fmla="*/ 1608 w 1608"/>
                <a:gd name="T11" fmla="*/ 430 h 1724"/>
                <a:gd name="T12" fmla="*/ 862 w 1608"/>
                <a:gd name="T13" fmla="*/ 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8" h="1724">
                  <a:moveTo>
                    <a:pt x="862" y="0"/>
                  </a:moveTo>
                  <a:cubicBezTo>
                    <a:pt x="386" y="0"/>
                    <a:pt x="0" y="386"/>
                    <a:pt x="0" y="862"/>
                  </a:cubicBezTo>
                  <a:cubicBezTo>
                    <a:pt x="0" y="1338"/>
                    <a:pt x="386" y="1724"/>
                    <a:pt x="862" y="1724"/>
                  </a:cubicBezTo>
                  <a:cubicBezTo>
                    <a:pt x="1181" y="1724"/>
                    <a:pt x="1459" y="1551"/>
                    <a:pt x="1608" y="1294"/>
                  </a:cubicBezTo>
                  <a:cubicBezTo>
                    <a:pt x="1534" y="1167"/>
                    <a:pt x="1492" y="1019"/>
                    <a:pt x="1492" y="862"/>
                  </a:cubicBezTo>
                  <a:cubicBezTo>
                    <a:pt x="1492" y="705"/>
                    <a:pt x="1534" y="557"/>
                    <a:pt x="1608" y="430"/>
                  </a:cubicBezTo>
                  <a:cubicBezTo>
                    <a:pt x="1459" y="173"/>
                    <a:pt x="1181" y="0"/>
                    <a:pt x="86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C597C5C-713A-4792-BC6F-266B4CF4A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909" y="1930400"/>
              <a:ext cx="2005012" cy="2006600"/>
            </a:xfrm>
            <a:custGeom>
              <a:avLst/>
              <a:gdLst>
                <a:gd name="T0" fmla="*/ 862 w 1724"/>
                <a:gd name="T1" fmla="*/ 0 h 1724"/>
                <a:gd name="T2" fmla="*/ 0 w 1724"/>
                <a:gd name="T3" fmla="*/ 862 h 1724"/>
                <a:gd name="T4" fmla="*/ 113 w 1724"/>
                <a:gd name="T5" fmla="*/ 1288 h 1724"/>
                <a:gd name="T6" fmla="*/ 855 w 1724"/>
                <a:gd name="T7" fmla="*/ 1723 h 1724"/>
                <a:gd name="T8" fmla="*/ 855 w 1724"/>
                <a:gd name="T9" fmla="*/ 1724 h 1724"/>
                <a:gd name="T10" fmla="*/ 862 w 1724"/>
                <a:gd name="T11" fmla="*/ 1724 h 1724"/>
                <a:gd name="T12" fmla="*/ 863 w 1724"/>
                <a:gd name="T13" fmla="*/ 1724 h 1724"/>
                <a:gd name="T14" fmla="*/ 863 w 1724"/>
                <a:gd name="T15" fmla="*/ 1724 h 1724"/>
                <a:gd name="T16" fmla="*/ 864 w 1724"/>
                <a:gd name="T17" fmla="*/ 1724 h 1724"/>
                <a:gd name="T18" fmla="*/ 864 w 1724"/>
                <a:gd name="T19" fmla="*/ 1724 h 1724"/>
                <a:gd name="T20" fmla="*/ 866 w 1724"/>
                <a:gd name="T21" fmla="*/ 1724 h 1724"/>
                <a:gd name="T22" fmla="*/ 866 w 1724"/>
                <a:gd name="T23" fmla="*/ 1724 h 1724"/>
                <a:gd name="T24" fmla="*/ 867 w 1724"/>
                <a:gd name="T25" fmla="*/ 1724 h 1724"/>
                <a:gd name="T26" fmla="*/ 867 w 1724"/>
                <a:gd name="T27" fmla="*/ 1724 h 1724"/>
                <a:gd name="T28" fmla="*/ 868 w 1724"/>
                <a:gd name="T29" fmla="*/ 1724 h 1724"/>
                <a:gd name="T30" fmla="*/ 868 w 1724"/>
                <a:gd name="T31" fmla="*/ 1724 h 1724"/>
                <a:gd name="T32" fmla="*/ 868 w 1724"/>
                <a:gd name="T33" fmla="*/ 1724 h 1724"/>
                <a:gd name="T34" fmla="*/ 869 w 1724"/>
                <a:gd name="T35" fmla="*/ 1724 h 1724"/>
                <a:gd name="T36" fmla="*/ 869 w 1724"/>
                <a:gd name="T37" fmla="*/ 1724 h 1724"/>
                <a:gd name="T38" fmla="*/ 870 w 1724"/>
                <a:gd name="T39" fmla="*/ 1724 h 1724"/>
                <a:gd name="T40" fmla="*/ 870 w 1724"/>
                <a:gd name="T41" fmla="*/ 1724 h 1724"/>
                <a:gd name="T42" fmla="*/ 871 w 1724"/>
                <a:gd name="T43" fmla="*/ 1724 h 1724"/>
                <a:gd name="T44" fmla="*/ 871 w 1724"/>
                <a:gd name="T45" fmla="*/ 1724 h 1724"/>
                <a:gd name="T46" fmla="*/ 871 w 1724"/>
                <a:gd name="T47" fmla="*/ 1724 h 1724"/>
                <a:gd name="T48" fmla="*/ 872 w 1724"/>
                <a:gd name="T49" fmla="*/ 1724 h 1724"/>
                <a:gd name="T50" fmla="*/ 872 w 1724"/>
                <a:gd name="T51" fmla="*/ 1724 h 1724"/>
                <a:gd name="T52" fmla="*/ 873 w 1724"/>
                <a:gd name="T53" fmla="*/ 1724 h 1724"/>
                <a:gd name="T54" fmla="*/ 873 w 1724"/>
                <a:gd name="T55" fmla="*/ 1724 h 1724"/>
                <a:gd name="T56" fmla="*/ 874 w 1724"/>
                <a:gd name="T57" fmla="*/ 1724 h 1724"/>
                <a:gd name="T58" fmla="*/ 874 w 1724"/>
                <a:gd name="T59" fmla="*/ 1724 h 1724"/>
                <a:gd name="T60" fmla="*/ 875 w 1724"/>
                <a:gd name="T61" fmla="*/ 1724 h 1724"/>
                <a:gd name="T62" fmla="*/ 875 w 1724"/>
                <a:gd name="T63" fmla="*/ 1724 h 1724"/>
                <a:gd name="T64" fmla="*/ 876 w 1724"/>
                <a:gd name="T65" fmla="*/ 1724 h 1724"/>
                <a:gd name="T66" fmla="*/ 876 w 1724"/>
                <a:gd name="T67" fmla="*/ 1724 h 1724"/>
                <a:gd name="T68" fmla="*/ 877 w 1724"/>
                <a:gd name="T69" fmla="*/ 1724 h 1724"/>
                <a:gd name="T70" fmla="*/ 877 w 1724"/>
                <a:gd name="T71" fmla="*/ 1724 h 1724"/>
                <a:gd name="T72" fmla="*/ 879 w 1724"/>
                <a:gd name="T73" fmla="*/ 1724 h 1724"/>
                <a:gd name="T74" fmla="*/ 879 w 1724"/>
                <a:gd name="T75" fmla="*/ 1724 h 1724"/>
                <a:gd name="T76" fmla="*/ 880 w 1724"/>
                <a:gd name="T77" fmla="*/ 1724 h 1724"/>
                <a:gd name="T78" fmla="*/ 880 w 1724"/>
                <a:gd name="T79" fmla="*/ 1724 h 1724"/>
                <a:gd name="T80" fmla="*/ 882 w 1724"/>
                <a:gd name="T81" fmla="*/ 1724 h 1724"/>
                <a:gd name="T82" fmla="*/ 882 w 1724"/>
                <a:gd name="T83" fmla="*/ 1724 h 1724"/>
                <a:gd name="T84" fmla="*/ 883 w 1724"/>
                <a:gd name="T85" fmla="*/ 1724 h 1724"/>
                <a:gd name="T86" fmla="*/ 883 w 1724"/>
                <a:gd name="T87" fmla="*/ 1724 h 1724"/>
                <a:gd name="T88" fmla="*/ 884 w 1724"/>
                <a:gd name="T89" fmla="*/ 1724 h 1724"/>
                <a:gd name="T90" fmla="*/ 885 w 1724"/>
                <a:gd name="T91" fmla="*/ 1724 h 1724"/>
                <a:gd name="T92" fmla="*/ 885 w 1724"/>
                <a:gd name="T93" fmla="*/ 1724 h 1724"/>
                <a:gd name="T94" fmla="*/ 885 w 1724"/>
                <a:gd name="T95" fmla="*/ 1724 h 1724"/>
                <a:gd name="T96" fmla="*/ 887 w 1724"/>
                <a:gd name="T97" fmla="*/ 1724 h 1724"/>
                <a:gd name="T98" fmla="*/ 887 w 1724"/>
                <a:gd name="T99" fmla="*/ 1724 h 1724"/>
                <a:gd name="T100" fmla="*/ 888 w 1724"/>
                <a:gd name="T101" fmla="*/ 1724 h 1724"/>
                <a:gd name="T102" fmla="*/ 888 w 1724"/>
                <a:gd name="T103" fmla="*/ 1724 h 1724"/>
                <a:gd name="T104" fmla="*/ 890 w 1724"/>
                <a:gd name="T105" fmla="*/ 1724 h 1724"/>
                <a:gd name="T106" fmla="*/ 890 w 1724"/>
                <a:gd name="T107" fmla="*/ 1724 h 1724"/>
                <a:gd name="T108" fmla="*/ 1611 w 1724"/>
                <a:gd name="T109" fmla="*/ 1288 h 1724"/>
                <a:gd name="T110" fmla="*/ 1611 w 1724"/>
                <a:gd name="T111" fmla="*/ 1288 h 1724"/>
                <a:gd name="T112" fmla="*/ 1724 w 1724"/>
                <a:gd name="T113" fmla="*/ 862 h 1724"/>
                <a:gd name="T114" fmla="*/ 862 w 1724"/>
                <a:gd name="T115" fmla="*/ 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24" h="1724">
                  <a:moveTo>
                    <a:pt x="862" y="0"/>
                  </a:moveTo>
                  <a:cubicBezTo>
                    <a:pt x="386" y="0"/>
                    <a:pt x="0" y="386"/>
                    <a:pt x="0" y="862"/>
                  </a:cubicBezTo>
                  <a:cubicBezTo>
                    <a:pt x="0" y="1017"/>
                    <a:pt x="41" y="1162"/>
                    <a:pt x="113" y="1288"/>
                  </a:cubicBezTo>
                  <a:cubicBezTo>
                    <a:pt x="431" y="1290"/>
                    <a:pt x="708" y="1465"/>
                    <a:pt x="855" y="1723"/>
                  </a:cubicBezTo>
                  <a:cubicBezTo>
                    <a:pt x="855" y="1724"/>
                    <a:pt x="855" y="1724"/>
                    <a:pt x="855" y="1724"/>
                  </a:cubicBezTo>
                  <a:cubicBezTo>
                    <a:pt x="858" y="1724"/>
                    <a:pt x="860" y="1724"/>
                    <a:pt x="862" y="1724"/>
                  </a:cubicBezTo>
                  <a:cubicBezTo>
                    <a:pt x="862" y="1724"/>
                    <a:pt x="863" y="1724"/>
                    <a:pt x="863" y="1724"/>
                  </a:cubicBezTo>
                  <a:cubicBezTo>
                    <a:pt x="863" y="1724"/>
                    <a:pt x="863" y="1724"/>
                    <a:pt x="863" y="1724"/>
                  </a:cubicBezTo>
                  <a:cubicBezTo>
                    <a:pt x="863" y="1724"/>
                    <a:pt x="864" y="1724"/>
                    <a:pt x="864" y="1724"/>
                  </a:cubicBezTo>
                  <a:cubicBezTo>
                    <a:pt x="864" y="1724"/>
                    <a:pt x="864" y="1724"/>
                    <a:pt x="864" y="1724"/>
                  </a:cubicBezTo>
                  <a:cubicBezTo>
                    <a:pt x="865" y="1724"/>
                    <a:pt x="865" y="1724"/>
                    <a:pt x="866" y="1724"/>
                  </a:cubicBezTo>
                  <a:cubicBezTo>
                    <a:pt x="866" y="1724"/>
                    <a:pt x="866" y="1724"/>
                    <a:pt x="866" y="1724"/>
                  </a:cubicBezTo>
                  <a:cubicBezTo>
                    <a:pt x="866" y="1724"/>
                    <a:pt x="866" y="1724"/>
                    <a:pt x="867" y="1724"/>
                  </a:cubicBezTo>
                  <a:cubicBezTo>
                    <a:pt x="867" y="1724"/>
                    <a:pt x="867" y="1724"/>
                    <a:pt x="867" y="1724"/>
                  </a:cubicBezTo>
                  <a:cubicBezTo>
                    <a:pt x="867" y="1724"/>
                    <a:pt x="867" y="1724"/>
                    <a:pt x="868" y="1724"/>
                  </a:cubicBezTo>
                  <a:cubicBezTo>
                    <a:pt x="868" y="1724"/>
                    <a:pt x="868" y="1724"/>
                    <a:pt x="868" y="1724"/>
                  </a:cubicBezTo>
                  <a:cubicBezTo>
                    <a:pt x="868" y="1724"/>
                    <a:pt x="868" y="1724"/>
                    <a:pt x="868" y="1724"/>
                  </a:cubicBezTo>
                  <a:cubicBezTo>
                    <a:pt x="869" y="1724"/>
                    <a:pt x="869" y="1724"/>
                    <a:pt x="869" y="1724"/>
                  </a:cubicBezTo>
                  <a:cubicBezTo>
                    <a:pt x="869" y="1724"/>
                    <a:pt x="869" y="1724"/>
                    <a:pt x="869" y="1724"/>
                  </a:cubicBezTo>
                  <a:cubicBezTo>
                    <a:pt x="869" y="1724"/>
                    <a:pt x="870" y="1724"/>
                    <a:pt x="870" y="1724"/>
                  </a:cubicBezTo>
                  <a:cubicBezTo>
                    <a:pt x="870" y="1724"/>
                    <a:pt x="870" y="1724"/>
                    <a:pt x="870" y="1724"/>
                  </a:cubicBezTo>
                  <a:cubicBezTo>
                    <a:pt x="870" y="1724"/>
                    <a:pt x="870" y="1724"/>
                    <a:pt x="871" y="1724"/>
                  </a:cubicBezTo>
                  <a:cubicBezTo>
                    <a:pt x="871" y="1724"/>
                    <a:pt x="871" y="1724"/>
                    <a:pt x="871" y="1724"/>
                  </a:cubicBezTo>
                  <a:cubicBezTo>
                    <a:pt x="871" y="1724"/>
                    <a:pt x="871" y="1724"/>
                    <a:pt x="871" y="1724"/>
                  </a:cubicBezTo>
                  <a:cubicBezTo>
                    <a:pt x="872" y="1724"/>
                    <a:pt x="872" y="1724"/>
                    <a:pt x="872" y="1724"/>
                  </a:cubicBezTo>
                  <a:cubicBezTo>
                    <a:pt x="872" y="1724"/>
                    <a:pt x="872" y="1724"/>
                    <a:pt x="872" y="1724"/>
                  </a:cubicBezTo>
                  <a:cubicBezTo>
                    <a:pt x="873" y="1724"/>
                    <a:pt x="873" y="1724"/>
                    <a:pt x="873" y="1724"/>
                  </a:cubicBezTo>
                  <a:cubicBezTo>
                    <a:pt x="873" y="1724"/>
                    <a:pt x="873" y="1724"/>
                    <a:pt x="873" y="1724"/>
                  </a:cubicBezTo>
                  <a:cubicBezTo>
                    <a:pt x="874" y="1724"/>
                    <a:pt x="874" y="1724"/>
                    <a:pt x="874" y="1724"/>
                  </a:cubicBezTo>
                  <a:cubicBezTo>
                    <a:pt x="874" y="1724"/>
                    <a:pt x="874" y="1724"/>
                    <a:pt x="874" y="1724"/>
                  </a:cubicBezTo>
                  <a:cubicBezTo>
                    <a:pt x="875" y="1724"/>
                    <a:pt x="875" y="1724"/>
                    <a:pt x="875" y="1724"/>
                  </a:cubicBezTo>
                  <a:cubicBezTo>
                    <a:pt x="875" y="1724"/>
                    <a:pt x="875" y="1724"/>
                    <a:pt x="875" y="1724"/>
                  </a:cubicBezTo>
                  <a:cubicBezTo>
                    <a:pt x="875" y="1724"/>
                    <a:pt x="876" y="1724"/>
                    <a:pt x="876" y="1724"/>
                  </a:cubicBezTo>
                  <a:cubicBezTo>
                    <a:pt x="876" y="1724"/>
                    <a:pt x="876" y="1724"/>
                    <a:pt x="876" y="1724"/>
                  </a:cubicBezTo>
                  <a:cubicBezTo>
                    <a:pt x="876" y="1724"/>
                    <a:pt x="877" y="1724"/>
                    <a:pt x="877" y="1724"/>
                  </a:cubicBezTo>
                  <a:cubicBezTo>
                    <a:pt x="877" y="1724"/>
                    <a:pt x="877" y="1724"/>
                    <a:pt x="877" y="1724"/>
                  </a:cubicBezTo>
                  <a:cubicBezTo>
                    <a:pt x="878" y="1724"/>
                    <a:pt x="878" y="1724"/>
                    <a:pt x="879" y="1724"/>
                  </a:cubicBezTo>
                  <a:cubicBezTo>
                    <a:pt x="879" y="1724"/>
                    <a:pt x="879" y="1724"/>
                    <a:pt x="879" y="1724"/>
                  </a:cubicBezTo>
                  <a:cubicBezTo>
                    <a:pt x="879" y="1724"/>
                    <a:pt x="879" y="1724"/>
                    <a:pt x="880" y="1724"/>
                  </a:cubicBezTo>
                  <a:cubicBezTo>
                    <a:pt x="880" y="1724"/>
                    <a:pt x="880" y="1724"/>
                    <a:pt x="880" y="1724"/>
                  </a:cubicBezTo>
                  <a:cubicBezTo>
                    <a:pt x="880" y="1724"/>
                    <a:pt x="881" y="1724"/>
                    <a:pt x="882" y="1724"/>
                  </a:cubicBezTo>
                  <a:cubicBezTo>
                    <a:pt x="882" y="1724"/>
                    <a:pt x="882" y="1724"/>
                    <a:pt x="882" y="1724"/>
                  </a:cubicBezTo>
                  <a:cubicBezTo>
                    <a:pt x="882" y="1724"/>
                    <a:pt x="882" y="1724"/>
                    <a:pt x="883" y="1724"/>
                  </a:cubicBezTo>
                  <a:cubicBezTo>
                    <a:pt x="883" y="1724"/>
                    <a:pt x="883" y="1724"/>
                    <a:pt x="883" y="1724"/>
                  </a:cubicBezTo>
                  <a:cubicBezTo>
                    <a:pt x="883" y="1724"/>
                    <a:pt x="884" y="1724"/>
                    <a:pt x="884" y="1724"/>
                  </a:cubicBezTo>
                  <a:cubicBezTo>
                    <a:pt x="885" y="1724"/>
                    <a:pt x="885" y="1724"/>
                    <a:pt x="885" y="1724"/>
                  </a:cubicBezTo>
                  <a:cubicBezTo>
                    <a:pt x="885" y="1724"/>
                    <a:pt x="885" y="1724"/>
                    <a:pt x="885" y="1724"/>
                  </a:cubicBezTo>
                  <a:cubicBezTo>
                    <a:pt x="885" y="1724"/>
                    <a:pt x="885" y="1724"/>
                    <a:pt x="885" y="1724"/>
                  </a:cubicBezTo>
                  <a:cubicBezTo>
                    <a:pt x="886" y="1724"/>
                    <a:pt x="887" y="1724"/>
                    <a:pt x="887" y="1724"/>
                  </a:cubicBezTo>
                  <a:cubicBezTo>
                    <a:pt x="887" y="1724"/>
                    <a:pt x="887" y="1724"/>
                    <a:pt x="887" y="1724"/>
                  </a:cubicBezTo>
                  <a:cubicBezTo>
                    <a:pt x="888" y="1724"/>
                    <a:pt x="888" y="1724"/>
                    <a:pt x="888" y="1724"/>
                  </a:cubicBezTo>
                  <a:cubicBezTo>
                    <a:pt x="888" y="1724"/>
                    <a:pt x="888" y="1724"/>
                    <a:pt x="888" y="1724"/>
                  </a:cubicBezTo>
                  <a:cubicBezTo>
                    <a:pt x="889" y="1724"/>
                    <a:pt x="889" y="1724"/>
                    <a:pt x="890" y="1724"/>
                  </a:cubicBezTo>
                  <a:cubicBezTo>
                    <a:pt x="890" y="1724"/>
                    <a:pt x="890" y="1724"/>
                    <a:pt x="890" y="1724"/>
                  </a:cubicBezTo>
                  <a:cubicBezTo>
                    <a:pt x="1199" y="1714"/>
                    <a:pt x="1467" y="1541"/>
                    <a:pt x="1611" y="1288"/>
                  </a:cubicBezTo>
                  <a:cubicBezTo>
                    <a:pt x="1611" y="1288"/>
                    <a:pt x="1611" y="1288"/>
                    <a:pt x="1611" y="1288"/>
                  </a:cubicBezTo>
                  <a:cubicBezTo>
                    <a:pt x="1683" y="1162"/>
                    <a:pt x="1724" y="1017"/>
                    <a:pt x="1724" y="862"/>
                  </a:cubicBezTo>
                  <a:cubicBezTo>
                    <a:pt x="1724" y="386"/>
                    <a:pt x="1338" y="0"/>
                    <a:pt x="86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7ECB6E2-9EA4-41A4-88EF-8696366A0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572" y="3429000"/>
              <a:ext cx="2006600" cy="2006600"/>
            </a:xfrm>
            <a:custGeom>
              <a:avLst/>
              <a:gdLst>
                <a:gd name="T0" fmla="*/ 875 w 1724"/>
                <a:gd name="T1" fmla="*/ 0 h 1724"/>
                <a:gd name="T2" fmla="*/ 154 w 1724"/>
                <a:gd name="T3" fmla="*/ 436 h 1724"/>
                <a:gd name="T4" fmla="*/ 154 w 1724"/>
                <a:gd name="T5" fmla="*/ 436 h 1724"/>
                <a:gd name="T6" fmla="*/ 152 w 1724"/>
                <a:gd name="T7" fmla="*/ 436 h 1724"/>
                <a:gd name="T8" fmla="*/ 152 w 1724"/>
                <a:gd name="T9" fmla="*/ 436 h 1724"/>
                <a:gd name="T10" fmla="*/ 151 w 1724"/>
                <a:gd name="T11" fmla="*/ 436 h 1724"/>
                <a:gd name="T12" fmla="*/ 151 w 1724"/>
                <a:gd name="T13" fmla="*/ 436 h 1724"/>
                <a:gd name="T14" fmla="*/ 149 w 1724"/>
                <a:gd name="T15" fmla="*/ 436 h 1724"/>
                <a:gd name="T16" fmla="*/ 149 w 1724"/>
                <a:gd name="T17" fmla="*/ 436 h 1724"/>
                <a:gd name="T18" fmla="*/ 149 w 1724"/>
                <a:gd name="T19" fmla="*/ 436 h 1724"/>
                <a:gd name="T20" fmla="*/ 148 w 1724"/>
                <a:gd name="T21" fmla="*/ 436 h 1724"/>
                <a:gd name="T22" fmla="*/ 147 w 1724"/>
                <a:gd name="T23" fmla="*/ 436 h 1724"/>
                <a:gd name="T24" fmla="*/ 147 w 1724"/>
                <a:gd name="T25" fmla="*/ 436 h 1724"/>
                <a:gd name="T26" fmla="*/ 146 w 1724"/>
                <a:gd name="T27" fmla="*/ 436 h 1724"/>
                <a:gd name="T28" fmla="*/ 146 w 1724"/>
                <a:gd name="T29" fmla="*/ 436 h 1724"/>
                <a:gd name="T30" fmla="*/ 144 w 1724"/>
                <a:gd name="T31" fmla="*/ 436 h 1724"/>
                <a:gd name="T32" fmla="*/ 144 w 1724"/>
                <a:gd name="T33" fmla="*/ 436 h 1724"/>
                <a:gd name="T34" fmla="*/ 143 w 1724"/>
                <a:gd name="T35" fmla="*/ 436 h 1724"/>
                <a:gd name="T36" fmla="*/ 143 w 1724"/>
                <a:gd name="T37" fmla="*/ 436 h 1724"/>
                <a:gd name="T38" fmla="*/ 141 w 1724"/>
                <a:gd name="T39" fmla="*/ 436 h 1724"/>
                <a:gd name="T40" fmla="*/ 141 w 1724"/>
                <a:gd name="T41" fmla="*/ 436 h 1724"/>
                <a:gd name="T42" fmla="*/ 140 w 1724"/>
                <a:gd name="T43" fmla="*/ 436 h 1724"/>
                <a:gd name="T44" fmla="*/ 140 w 1724"/>
                <a:gd name="T45" fmla="*/ 436 h 1724"/>
                <a:gd name="T46" fmla="*/ 139 w 1724"/>
                <a:gd name="T47" fmla="*/ 436 h 1724"/>
                <a:gd name="T48" fmla="*/ 139 w 1724"/>
                <a:gd name="T49" fmla="*/ 436 h 1724"/>
                <a:gd name="T50" fmla="*/ 138 w 1724"/>
                <a:gd name="T51" fmla="*/ 436 h 1724"/>
                <a:gd name="T52" fmla="*/ 138 w 1724"/>
                <a:gd name="T53" fmla="*/ 436 h 1724"/>
                <a:gd name="T54" fmla="*/ 137 w 1724"/>
                <a:gd name="T55" fmla="*/ 436 h 1724"/>
                <a:gd name="T56" fmla="*/ 137 w 1724"/>
                <a:gd name="T57" fmla="*/ 436 h 1724"/>
                <a:gd name="T58" fmla="*/ 136 w 1724"/>
                <a:gd name="T59" fmla="*/ 436 h 1724"/>
                <a:gd name="T60" fmla="*/ 136 w 1724"/>
                <a:gd name="T61" fmla="*/ 436 h 1724"/>
                <a:gd name="T62" fmla="*/ 135 w 1724"/>
                <a:gd name="T63" fmla="*/ 436 h 1724"/>
                <a:gd name="T64" fmla="*/ 135 w 1724"/>
                <a:gd name="T65" fmla="*/ 436 h 1724"/>
                <a:gd name="T66" fmla="*/ 135 w 1724"/>
                <a:gd name="T67" fmla="*/ 436 h 1724"/>
                <a:gd name="T68" fmla="*/ 134 w 1724"/>
                <a:gd name="T69" fmla="*/ 436 h 1724"/>
                <a:gd name="T70" fmla="*/ 134 w 1724"/>
                <a:gd name="T71" fmla="*/ 436 h 1724"/>
                <a:gd name="T72" fmla="*/ 133 w 1724"/>
                <a:gd name="T73" fmla="*/ 436 h 1724"/>
                <a:gd name="T74" fmla="*/ 133 w 1724"/>
                <a:gd name="T75" fmla="*/ 436 h 1724"/>
                <a:gd name="T76" fmla="*/ 132 w 1724"/>
                <a:gd name="T77" fmla="*/ 436 h 1724"/>
                <a:gd name="T78" fmla="*/ 132 w 1724"/>
                <a:gd name="T79" fmla="*/ 436 h 1724"/>
                <a:gd name="T80" fmla="*/ 132 w 1724"/>
                <a:gd name="T81" fmla="*/ 436 h 1724"/>
                <a:gd name="T82" fmla="*/ 131 w 1724"/>
                <a:gd name="T83" fmla="*/ 436 h 1724"/>
                <a:gd name="T84" fmla="*/ 131 w 1724"/>
                <a:gd name="T85" fmla="*/ 436 h 1724"/>
                <a:gd name="T86" fmla="*/ 130 w 1724"/>
                <a:gd name="T87" fmla="*/ 436 h 1724"/>
                <a:gd name="T88" fmla="*/ 130 w 1724"/>
                <a:gd name="T89" fmla="*/ 436 h 1724"/>
                <a:gd name="T90" fmla="*/ 128 w 1724"/>
                <a:gd name="T91" fmla="*/ 436 h 1724"/>
                <a:gd name="T92" fmla="*/ 128 w 1724"/>
                <a:gd name="T93" fmla="*/ 436 h 1724"/>
                <a:gd name="T94" fmla="*/ 127 w 1724"/>
                <a:gd name="T95" fmla="*/ 436 h 1724"/>
                <a:gd name="T96" fmla="*/ 127 w 1724"/>
                <a:gd name="T97" fmla="*/ 436 h 1724"/>
                <a:gd name="T98" fmla="*/ 126 w 1724"/>
                <a:gd name="T99" fmla="*/ 436 h 1724"/>
                <a:gd name="T100" fmla="*/ 119 w 1724"/>
                <a:gd name="T101" fmla="*/ 436 h 1724"/>
                <a:gd name="T102" fmla="*/ 119 w 1724"/>
                <a:gd name="T103" fmla="*/ 435 h 1724"/>
                <a:gd name="T104" fmla="*/ 116 w 1724"/>
                <a:gd name="T105" fmla="*/ 430 h 1724"/>
                <a:gd name="T106" fmla="*/ 0 w 1724"/>
                <a:gd name="T107" fmla="*/ 862 h 1724"/>
                <a:gd name="T108" fmla="*/ 862 w 1724"/>
                <a:gd name="T109" fmla="*/ 1724 h 1724"/>
                <a:gd name="T110" fmla="*/ 1724 w 1724"/>
                <a:gd name="T111" fmla="*/ 862 h 1724"/>
                <a:gd name="T112" fmla="*/ 875 w 1724"/>
                <a:gd name="T113" fmla="*/ 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24" h="1724">
                  <a:moveTo>
                    <a:pt x="875" y="0"/>
                  </a:moveTo>
                  <a:cubicBezTo>
                    <a:pt x="731" y="253"/>
                    <a:pt x="463" y="426"/>
                    <a:pt x="154" y="436"/>
                  </a:cubicBezTo>
                  <a:cubicBezTo>
                    <a:pt x="154" y="436"/>
                    <a:pt x="154" y="436"/>
                    <a:pt x="154" y="436"/>
                  </a:cubicBezTo>
                  <a:cubicBezTo>
                    <a:pt x="153" y="436"/>
                    <a:pt x="153" y="436"/>
                    <a:pt x="152" y="436"/>
                  </a:cubicBezTo>
                  <a:cubicBezTo>
                    <a:pt x="152" y="436"/>
                    <a:pt x="152" y="436"/>
                    <a:pt x="152" y="436"/>
                  </a:cubicBezTo>
                  <a:cubicBezTo>
                    <a:pt x="152" y="436"/>
                    <a:pt x="152" y="436"/>
                    <a:pt x="151" y="436"/>
                  </a:cubicBezTo>
                  <a:cubicBezTo>
                    <a:pt x="151" y="436"/>
                    <a:pt x="151" y="436"/>
                    <a:pt x="151" y="436"/>
                  </a:cubicBezTo>
                  <a:cubicBezTo>
                    <a:pt x="151" y="436"/>
                    <a:pt x="150" y="436"/>
                    <a:pt x="149" y="436"/>
                  </a:cubicBezTo>
                  <a:cubicBezTo>
                    <a:pt x="149" y="436"/>
                    <a:pt x="149" y="436"/>
                    <a:pt x="149" y="436"/>
                  </a:cubicBezTo>
                  <a:cubicBezTo>
                    <a:pt x="149" y="436"/>
                    <a:pt x="149" y="436"/>
                    <a:pt x="149" y="436"/>
                  </a:cubicBezTo>
                  <a:cubicBezTo>
                    <a:pt x="149" y="436"/>
                    <a:pt x="149" y="436"/>
                    <a:pt x="148" y="436"/>
                  </a:cubicBezTo>
                  <a:cubicBezTo>
                    <a:pt x="148" y="436"/>
                    <a:pt x="147" y="436"/>
                    <a:pt x="147" y="436"/>
                  </a:cubicBezTo>
                  <a:cubicBezTo>
                    <a:pt x="147" y="436"/>
                    <a:pt x="147" y="436"/>
                    <a:pt x="147" y="436"/>
                  </a:cubicBezTo>
                  <a:cubicBezTo>
                    <a:pt x="146" y="436"/>
                    <a:pt x="146" y="436"/>
                    <a:pt x="146" y="436"/>
                  </a:cubicBezTo>
                  <a:cubicBezTo>
                    <a:pt x="146" y="436"/>
                    <a:pt x="146" y="436"/>
                    <a:pt x="146" y="436"/>
                  </a:cubicBezTo>
                  <a:cubicBezTo>
                    <a:pt x="145" y="436"/>
                    <a:pt x="144" y="436"/>
                    <a:pt x="144" y="436"/>
                  </a:cubicBezTo>
                  <a:cubicBezTo>
                    <a:pt x="144" y="436"/>
                    <a:pt x="144" y="436"/>
                    <a:pt x="144" y="436"/>
                  </a:cubicBezTo>
                  <a:cubicBezTo>
                    <a:pt x="143" y="436"/>
                    <a:pt x="143" y="436"/>
                    <a:pt x="143" y="436"/>
                  </a:cubicBezTo>
                  <a:cubicBezTo>
                    <a:pt x="143" y="436"/>
                    <a:pt x="143" y="436"/>
                    <a:pt x="143" y="436"/>
                  </a:cubicBezTo>
                  <a:cubicBezTo>
                    <a:pt x="142" y="436"/>
                    <a:pt x="142" y="436"/>
                    <a:pt x="141" y="436"/>
                  </a:cubicBezTo>
                  <a:cubicBezTo>
                    <a:pt x="141" y="436"/>
                    <a:pt x="141" y="436"/>
                    <a:pt x="141" y="436"/>
                  </a:cubicBezTo>
                  <a:cubicBezTo>
                    <a:pt x="141" y="436"/>
                    <a:pt x="140" y="436"/>
                    <a:pt x="140" y="436"/>
                  </a:cubicBezTo>
                  <a:cubicBezTo>
                    <a:pt x="140" y="436"/>
                    <a:pt x="140" y="436"/>
                    <a:pt x="140" y="436"/>
                  </a:cubicBezTo>
                  <a:cubicBezTo>
                    <a:pt x="140" y="436"/>
                    <a:pt x="139" y="436"/>
                    <a:pt x="139" y="436"/>
                  </a:cubicBezTo>
                  <a:cubicBezTo>
                    <a:pt x="139" y="436"/>
                    <a:pt x="139" y="436"/>
                    <a:pt x="139" y="436"/>
                  </a:cubicBezTo>
                  <a:cubicBezTo>
                    <a:pt x="139" y="436"/>
                    <a:pt x="139" y="436"/>
                    <a:pt x="138" y="436"/>
                  </a:cubicBezTo>
                  <a:cubicBezTo>
                    <a:pt x="138" y="436"/>
                    <a:pt x="138" y="436"/>
                    <a:pt x="138" y="436"/>
                  </a:cubicBezTo>
                  <a:cubicBezTo>
                    <a:pt x="138" y="436"/>
                    <a:pt x="138" y="436"/>
                    <a:pt x="137" y="436"/>
                  </a:cubicBezTo>
                  <a:cubicBezTo>
                    <a:pt x="137" y="436"/>
                    <a:pt x="137" y="436"/>
                    <a:pt x="137" y="436"/>
                  </a:cubicBezTo>
                  <a:cubicBezTo>
                    <a:pt x="137" y="436"/>
                    <a:pt x="137" y="436"/>
                    <a:pt x="136" y="436"/>
                  </a:cubicBezTo>
                  <a:cubicBezTo>
                    <a:pt x="136" y="436"/>
                    <a:pt x="136" y="436"/>
                    <a:pt x="136" y="436"/>
                  </a:cubicBezTo>
                  <a:cubicBezTo>
                    <a:pt x="136" y="436"/>
                    <a:pt x="136" y="436"/>
                    <a:pt x="135" y="436"/>
                  </a:cubicBezTo>
                  <a:cubicBezTo>
                    <a:pt x="135" y="436"/>
                    <a:pt x="135" y="436"/>
                    <a:pt x="135" y="436"/>
                  </a:cubicBezTo>
                  <a:cubicBezTo>
                    <a:pt x="135" y="436"/>
                    <a:pt x="135" y="436"/>
                    <a:pt x="135" y="436"/>
                  </a:cubicBezTo>
                  <a:cubicBezTo>
                    <a:pt x="135" y="436"/>
                    <a:pt x="134" y="436"/>
                    <a:pt x="134" y="436"/>
                  </a:cubicBezTo>
                  <a:cubicBezTo>
                    <a:pt x="134" y="436"/>
                    <a:pt x="134" y="436"/>
                    <a:pt x="134" y="436"/>
                  </a:cubicBezTo>
                  <a:cubicBezTo>
                    <a:pt x="134" y="436"/>
                    <a:pt x="133" y="436"/>
                    <a:pt x="133" y="436"/>
                  </a:cubicBezTo>
                  <a:cubicBezTo>
                    <a:pt x="133" y="436"/>
                    <a:pt x="133" y="436"/>
                    <a:pt x="133" y="436"/>
                  </a:cubicBezTo>
                  <a:cubicBezTo>
                    <a:pt x="133" y="436"/>
                    <a:pt x="133" y="436"/>
                    <a:pt x="132" y="436"/>
                  </a:cubicBezTo>
                  <a:cubicBezTo>
                    <a:pt x="132" y="436"/>
                    <a:pt x="132" y="436"/>
                    <a:pt x="132" y="436"/>
                  </a:cubicBezTo>
                  <a:cubicBezTo>
                    <a:pt x="132" y="436"/>
                    <a:pt x="132" y="436"/>
                    <a:pt x="132" y="436"/>
                  </a:cubicBezTo>
                  <a:cubicBezTo>
                    <a:pt x="131" y="436"/>
                    <a:pt x="131" y="436"/>
                    <a:pt x="131" y="436"/>
                  </a:cubicBezTo>
                  <a:cubicBezTo>
                    <a:pt x="131" y="436"/>
                    <a:pt x="131" y="436"/>
                    <a:pt x="131" y="436"/>
                  </a:cubicBezTo>
                  <a:cubicBezTo>
                    <a:pt x="130" y="436"/>
                    <a:pt x="130" y="436"/>
                    <a:pt x="130" y="436"/>
                  </a:cubicBezTo>
                  <a:cubicBezTo>
                    <a:pt x="130" y="436"/>
                    <a:pt x="130" y="436"/>
                    <a:pt x="130" y="436"/>
                  </a:cubicBezTo>
                  <a:cubicBezTo>
                    <a:pt x="129" y="436"/>
                    <a:pt x="129" y="436"/>
                    <a:pt x="128" y="436"/>
                  </a:cubicBezTo>
                  <a:cubicBezTo>
                    <a:pt x="128" y="436"/>
                    <a:pt x="128" y="436"/>
                    <a:pt x="128" y="436"/>
                  </a:cubicBezTo>
                  <a:cubicBezTo>
                    <a:pt x="127" y="436"/>
                    <a:pt x="127" y="436"/>
                    <a:pt x="127" y="436"/>
                  </a:cubicBezTo>
                  <a:cubicBezTo>
                    <a:pt x="127" y="436"/>
                    <a:pt x="127" y="436"/>
                    <a:pt x="127" y="436"/>
                  </a:cubicBezTo>
                  <a:cubicBezTo>
                    <a:pt x="127" y="436"/>
                    <a:pt x="126" y="436"/>
                    <a:pt x="126" y="436"/>
                  </a:cubicBezTo>
                  <a:cubicBezTo>
                    <a:pt x="124" y="436"/>
                    <a:pt x="122" y="436"/>
                    <a:pt x="119" y="436"/>
                  </a:cubicBezTo>
                  <a:cubicBezTo>
                    <a:pt x="119" y="436"/>
                    <a:pt x="119" y="436"/>
                    <a:pt x="119" y="435"/>
                  </a:cubicBezTo>
                  <a:cubicBezTo>
                    <a:pt x="118" y="434"/>
                    <a:pt x="117" y="432"/>
                    <a:pt x="116" y="430"/>
                  </a:cubicBezTo>
                  <a:cubicBezTo>
                    <a:pt x="42" y="557"/>
                    <a:pt x="0" y="705"/>
                    <a:pt x="0" y="862"/>
                  </a:cubicBezTo>
                  <a:cubicBezTo>
                    <a:pt x="0" y="1338"/>
                    <a:pt x="386" y="1724"/>
                    <a:pt x="862" y="1724"/>
                  </a:cubicBezTo>
                  <a:cubicBezTo>
                    <a:pt x="1338" y="1724"/>
                    <a:pt x="1724" y="1338"/>
                    <a:pt x="1724" y="862"/>
                  </a:cubicBezTo>
                  <a:cubicBezTo>
                    <a:pt x="1724" y="390"/>
                    <a:pt x="1345" y="7"/>
                    <a:pt x="87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2736F79E-A235-4E30-A4A9-2671BC165C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5272" y="3429000"/>
              <a:ext cx="879475" cy="508000"/>
            </a:xfrm>
            <a:custGeom>
              <a:avLst/>
              <a:gdLst>
                <a:gd name="T0" fmla="*/ 8 w 756"/>
                <a:gd name="T1" fmla="*/ 436 h 436"/>
                <a:gd name="T2" fmla="*/ 11 w 756"/>
                <a:gd name="T3" fmla="*/ 436 h 436"/>
                <a:gd name="T4" fmla="*/ 11 w 756"/>
                <a:gd name="T5" fmla="*/ 436 h 436"/>
                <a:gd name="T6" fmla="*/ 11 w 756"/>
                <a:gd name="T7" fmla="*/ 436 h 436"/>
                <a:gd name="T8" fmla="*/ 13 w 756"/>
                <a:gd name="T9" fmla="*/ 436 h 436"/>
                <a:gd name="T10" fmla="*/ 13 w 756"/>
                <a:gd name="T11" fmla="*/ 436 h 436"/>
                <a:gd name="T12" fmla="*/ 13 w 756"/>
                <a:gd name="T13" fmla="*/ 436 h 436"/>
                <a:gd name="T14" fmla="*/ 14 w 756"/>
                <a:gd name="T15" fmla="*/ 436 h 436"/>
                <a:gd name="T16" fmla="*/ 14 w 756"/>
                <a:gd name="T17" fmla="*/ 436 h 436"/>
                <a:gd name="T18" fmla="*/ 15 w 756"/>
                <a:gd name="T19" fmla="*/ 436 h 436"/>
                <a:gd name="T20" fmla="*/ 16 w 756"/>
                <a:gd name="T21" fmla="*/ 436 h 436"/>
                <a:gd name="T22" fmla="*/ 16 w 756"/>
                <a:gd name="T23" fmla="*/ 436 h 436"/>
                <a:gd name="T24" fmla="*/ 16 w 756"/>
                <a:gd name="T25" fmla="*/ 436 h 436"/>
                <a:gd name="T26" fmla="*/ 18 w 756"/>
                <a:gd name="T27" fmla="*/ 436 h 436"/>
                <a:gd name="T28" fmla="*/ 18 w 756"/>
                <a:gd name="T29" fmla="*/ 436 h 436"/>
                <a:gd name="T30" fmla="*/ 18 w 756"/>
                <a:gd name="T31" fmla="*/ 436 h 436"/>
                <a:gd name="T32" fmla="*/ 20 w 756"/>
                <a:gd name="T33" fmla="*/ 436 h 436"/>
                <a:gd name="T34" fmla="*/ 20 w 756"/>
                <a:gd name="T35" fmla="*/ 436 h 436"/>
                <a:gd name="T36" fmla="*/ 20 w 756"/>
                <a:gd name="T37" fmla="*/ 436 h 436"/>
                <a:gd name="T38" fmla="*/ 22 w 756"/>
                <a:gd name="T39" fmla="*/ 436 h 436"/>
                <a:gd name="T40" fmla="*/ 22 w 756"/>
                <a:gd name="T41" fmla="*/ 436 h 436"/>
                <a:gd name="T42" fmla="*/ 22 w 756"/>
                <a:gd name="T43" fmla="*/ 436 h 436"/>
                <a:gd name="T44" fmla="*/ 25 w 756"/>
                <a:gd name="T45" fmla="*/ 436 h 436"/>
                <a:gd name="T46" fmla="*/ 25 w 756"/>
                <a:gd name="T47" fmla="*/ 436 h 436"/>
                <a:gd name="T48" fmla="*/ 25 w 756"/>
                <a:gd name="T49" fmla="*/ 436 h 436"/>
                <a:gd name="T50" fmla="*/ 28 w 756"/>
                <a:gd name="T51" fmla="*/ 436 h 436"/>
                <a:gd name="T52" fmla="*/ 28 w 756"/>
                <a:gd name="T53" fmla="*/ 436 h 436"/>
                <a:gd name="T54" fmla="*/ 28 w 756"/>
                <a:gd name="T55" fmla="*/ 436 h 436"/>
                <a:gd name="T56" fmla="*/ 30 w 756"/>
                <a:gd name="T57" fmla="*/ 436 h 436"/>
                <a:gd name="T58" fmla="*/ 30 w 756"/>
                <a:gd name="T59" fmla="*/ 436 h 436"/>
                <a:gd name="T60" fmla="*/ 30 w 756"/>
                <a:gd name="T61" fmla="*/ 436 h 436"/>
                <a:gd name="T62" fmla="*/ 33 w 756"/>
                <a:gd name="T63" fmla="*/ 436 h 436"/>
                <a:gd name="T64" fmla="*/ 33 w 756"/>
                <a:gd name="T65" fmla="*/ 436 h 436"/>
                <a:gd name="T66" fmla="*/ 33 w 756"/>
                <a:gd name="T67" fmla="*/ 436 h 436"/>
                <a:gd name="T68" fmla="*/ 0 w 756"/>
                <a:gd name="T69" fmla="*/ 435 h 436"/>
                <a:gd name="T70" fmla="*/ 7 w 756"/>
                <a:gd name="T71" fmla="*/ 436 h 436"/>
                <a:gd name="T72" fmla="*/ 7 w 756"/>
                <a:gd name="T73" fmla="*/ 436 h 436"/>
                <a:gd name="T74" fmla="*/ 0 w 756"/>
                <a:gd name="T75" fmla="*/ 435 h 436"/>
                <a:gd name="T76" fmla="*/ 35 w 756"/>
                <a:gd name="T77" fmla="*/ 436 h 436"/>
                <a:gd name="T78" fmla="*/ 756 w 756"/>
                <a:gd name="T7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436">
                  <a:moveTo>
                    <a:pt x="9" y="436"/>
                  </a:moveTo>
                  <a:cubicBezTo>
                    <a:pt x="9" y="436"/>
                    <a:pt x="8" y="436"/>
                    <a:pt x="8" y="436"/>
                  </a:cubicBezTo>
                  <a:cubicBezTo>
                    <a:pt x="8" y="436"/>
                    <a:pt x="8" y="436"/>
                    <a:pt x="9" y="436"/>
                  </a:cubicBezTo>
                  <a:moveTo>
                    <a:pt x="11" y="436"/>
                  </a:moveTo>
                  <a:cubicBezTo>
                    <a:pt x="10" y="436"/>
                    <a:pt x="10" y="436"/>
                    <a:pt x="9" y="436"/>
                  </a:cubicBezTo>
                  <a:cubicBezTo>
                    <a:pt x="10" y="436"/>
                    <a:pt x="10" y="436"/>
                    <a:pt x="11" y="436"/>
                  </a:cubicBezTo>
                  <a:moveTo>
                    <a:pt x="12" y="436"/>
                  </a:moveTo>
                  <a:cubicBezTo>
                    <a:pt x="11" y="436"/>
                    <a:pt x="11" y="436"/>
                    <a:pt x="11" y="436"/>
                  </a:cubicBezTo>
                  <a:cubicBezTo>
                    <a:pt x="11" y="436"/>
                    <a:pt x="11" y="436"/>
                    <a:pt x="12" y="436"/>
                  </a:cubicBezTo>
                  <a:moveTo>
                    <a:pt x="13" y="436"/>
                  </a:moveTo>
                  <a:cubicBezTo>
                    <a:pt x="12" y="436"/>
                    <a:pt x="12" y="436"/>
                    <a:pt x="12" y="436"/>
                  </a:cubicBezTo>
                  <a:cubicBezTo>
                    <a:pt x="12" y="436"/>
                    <a:pt x="12" y="436"/>
                    <a:pt x="13" y="436"/>
                  </a:cubicBezTo>
                  <a:moveTo>
                    <a:pt x="13" y="436"/>
                  </a:moveTo>
                  <a:cubicBezTo>
                    <a:pt x="13" y="436"/>
                    <a:pt x="13" y="436"/>
                    <a:pt x="13" y="436"/>
                  </a:cubicBezTo>
                  <a:cubicBezTo>
                    <a:pt x="13" y="436"/>
                    <a:pt x="13" y="436"/>
                    <a:pt x="13" y="436"/>
                  </a:cubicBezTo>
                  <a:moveTo>
                    <a:pt x="14" y="436"/>
                  </a:moveTo>
                  <a:cubicBezTo>
                    <a:pt x="14" y="436"/>
                    <a:pt x="14" y="436"/>
                    <a:pt x="14" y="436"/>
                  </a:cubicBezTo>
                  <a:cubicBezTo>
                    <a:pt x="14" y="436"/>
                    <a:pt x="14" y="436"/>
                    <a:pt x="14" y="436"/>
                  </a:cubicBezTo>
                  <a:moveTo>
                    <a:pt x="15" y="436"/>
                  </a:moveTo>
                  <a:cubicBezTo>
                    <a:pt x="15" y="436"/>
                    <a:pt x="15" y="436"/>
                    <a:pt x="15" y="436"/>
                  </a:cubicBezTo>
                  <a:cubicBezTo>
                    <a:pt x="15" y="436"/>
                    <a:pt x="15" y="436"/>
                    <a:pt x="15" y="436"/>
                  </a:cubicBezTo>
                  <a:moveTo>
                    <a:pt x="16" y="436"/>
                  </a:moveTo>
                  <a:cubicBezTo>
                    <a:pt x="16" y="436"/>
                    <a:pt x="16" y="436"/>
                    <a:pt x="16" y="436"/>
                  </a:cubicBezTo>
                  <a:cubicBezTo>
                    <a:pt x="16" y="436"/>
                    <a:pt x="16" y="436"/>
                    <a:pt x="16" y="436"/>
                  </a:cubicBezTo>
                  <a:moveTo>
                    <a:pt x="17" y="436"/>
                  </a:moveTo>
                  <a:cubicBezTo>
                    <a:pt x="17" y="436"/>
                    <a:pt x="17" y="436"/>
                    <a:pt x="16" y="436"/>
                  </a:cubicBezTo>
                  <a:cubicBezTo>
                    <a:pt x="17" y="436"/>
                    <a:pt x="17" y="436"/>
                    <a:pt x="17" y="436"/>
                  </a:cubicBezTo>
                  <a:moveTo>
                    <a:pt x="18" y="436"/>
                  </a:moveTo>
                  <a:cubicBezTo>
                    <a:pt x="18" y="436"/>
                    <a:pt x="18" y="436"/>
                    <a:pt x="17" y="436"/>
                  </a:cubicBezTo>
                  <a:cubicBezTo>
                    <a:pt x="18" y="436"/>
                    <a:pt x="18" y="436"/>
                    <a:pt x="18" y="436"/>
                  </a:cubicBezTo>
                  <a:moveTo>
                    <a:pt x="19" y="436"/>
                  </a:moveTo>
                  <a:cubicBezTo>
                    <a:pt x="19" y="436"/>
                    <a:pt x="19" y="436"/>
                    <a:pt x="18" y="436"/>
                  </a:cubicBezTo>
                  <a:cubicBezTo>
                    <a:pt x="19" y="436"/>
                    <a:pt x="19" y="436"/>
                    <a:pt x="19" y="436"/>
                  </a:cubicBezTo>
                  <a:moveTo>
                    <a:pt x="20" y="436"/>
                  </a:moveTo>
                  <a:cubicBezTo>
                    <a:pt x="20" y="436"/>
                    <a:pt x="20" y="436"/>
                    <a:pt x="19" y="436"/>
                  </a:cubicBezTo>
                  <a:cubicBezTo>
                    <a:pt x="20" y="436"/>
                    <a:pt x="20" y="436"/>
                    <a:pt x="20" y="436"/>
                  </a:cubicBezTo>
                  <a:moveTo>
                    <a:pt x="21" y="436"/>
                  </a:moveTo>
                  <a:cubicBezTo>
                    <a:pt x="21" y="436"/>
                    <a:pt x="20" y="436"/>
                    <a:pt x="20" y="436"/>
                  </a:cubicBezTo>
                  <a:cubicBezTo>
                    <a:pt x="20" y="436"/>
                    <a:pt x="21" y="436"/>
                    <a:pt x="21" y="436"/>
                  </a:cubicBezTo>
                  <a:moveTo>
                    <a:pt x="22" y="436"/>
                  </a:moveTo>
                  <a:cubicBezTo>
                    <a:pt x="22" y="436"/>
                    <a:pt x="21" y="436"/>
                    <a:pt x="21" y="436"/>
                  </a:cubicBezTo>
                  <a:cubicBezTo>
                    <a:pt x="21" y="436"/>
                    <a:pt x="22" y="436"/>
                    <a:pt x="22" y="436"/>
                  </a:cubicBezTo>
                  <a:moveTo>
                    <a:pt x="24" y="436"/>
                  </a:moveTo>
                  <a:cubicBezTo>
                    <a:pt x="23" y="436"/>
                    <a:pt x="23" y="436"/>
                    <a:pt x="22" y="436"/>
                  </a:cubicBezTo>
                  <a:cubicBezTo>
                    <a:pt x="23" y="436"/>
                    <a:pt x="23" y="436"/>
                    <a:pt x="24" y="436"/>
                  </a:cubicBezTo>
                  <a:moveTo>
                    <a:pt x="25" y="436"/>
                  </a:moveTo>
                  <a:cubicBezTo>
                    <a:pt x="24" y="436"/>
                    <a:pt x="24" y="436"/>
                    <a:pt x="24" y="436"/>
                  </a:cubicBezTo>
                  <a:cubicBezTo>
                    <a:pt x="24" y="436"/>
                    <a:pt x="24" y="436"/>
                    <a:pt x="25" y="436"/>
                  </a:cubicBezTo>
                  <a:moveTo>
                    <a:pt x="27" y="436"/>
                  </a:moveTo>
                  <a:cubicBezTo>
                    <a:pt x="26" y="436"/>
                    <a:pt x="25" y="436"/>
                    <a:pt x="25" y="436"/>
                  </a:cubicBezTo>
                  <a:cubicBezTo>
                    <a:pt x="25" y="436"/>
                    <a:pt x="26" y="436"/>
                    <a:pt x="27" y="436"/>
                  </a:cubicBezTo>
                  <a:moveTo>
                    <a:pt x="28" y="436"/>
                  </a:moveTo>
                  <a:cubicBezTo>
                    <a:pt x="27" y="436"/>
                    <a:pt x="27" y="436"/>
                    <a:pt x="27" y="436"/>
                  </a:cubicBezTo>
                  <a:cubicBezTo>
                    <a:pt x="27" y="436"/>
                    <a:pt x="27" y="436"/>
                    <a:pt x="28" y="436"/>
                  </a:cubicBezTo>
                  <a:moveTo>
                    <a:pt x="29" y="436"/>
                  </a:moveTo>
                  <a:cubicBezTo>
                    <a:pt x="29" y="436"/>
                    <a:pt x="28" y="436"/>
                    <a:pt x="28" y="436"/>
                  </a:cubicBezTo>
                  <a:cubicBezTo>
                    <a:pt x="28" y="436"/>
                    <a:pt x="29" y="436"/>
                    <a:pt x="29" y="436"/>
                  </a:cubicBezTo>
                  <a:moveTo>
                    <a:pt x="30" y="436"/>
                  </a:moveTo>
                  <a:cubicBezTo>
                    <a:pt x="30" y="436"/>
                    <a:pt x="30" y="436"/>
                    <a:pt x="30" y="436"/>
                  </a:cubicBezTo>
                  <a:cubicBezTo>
                    <a:pt x="30" y="436"/>
                    <a:pt x="30" y="436"/>
                    <a:pt x="30" y="436"/>
                  </a:cubicBezTo>
                  <a:moveTo>
                    <a:pt x="32" y="436"/>
                  </a:moveTo>
                  <a:cubicBezTo>
                    <a:pt x="32" y="436"/>
                    <a:pt x="31" y="436"/>
                    <a:pt x="30" y="436"/>
                  </a:cubicBezTo>
                  <a:cubicBezTo>
                    <a:pt x="31" y="436"/>
                    <a:pt x="32" y="436"/>
                    <a:pt x="32" y="436"/>
                  </a:cubicBezTo>
                  <a:moveTo>
                    <a:pt x="33" y="436"/>
                  </a:moveTo>
                  <a:cubicBezTo>
                    <a:pt x="33" y="436"/>
                    <a:pt x="33" y="436"/>
                    <a:pt x="32" y="436"/>
                  </a:cubicBezTo>
                  <a:cubicBezTo>
                    <a:pt x="33" y="436"/>
                    <a:pt x="33" y="436"/>
                    <a:pt x="33" y="436"/>
                  </a:cubicBezTo>
                  <a:moveTo>
                    <a:pt x="35" y="436"/>
                  </a:moveTo>
                  <a:cubicBezTo>
                    <a:pt x="34" y="436"/>
                    <a:pt x="34" y="436"/>
                    <a:pt x="33" y="436"/>
                  </a:cubicBezTo>
                  <a:cubicBezTo>
                    <a:pt x="34" y="436"/>
                    <a:pt x="34" y="436"/>
                    <a:pt x="35" y="436"/>
                  </a:cubicBezTo>
                  <a:moveTo>
                    <a:pt x="0" y="435"/>
                  </a:moveTo>
                  <a:cubicBezTo>
                    <a:pt x="0" y="436"/>
                    <a:pt x="0" y="436"/>
                    <a:pt x="0" y="436"/>
                  </a:cubicBezTo>
                  <a:cubicBezTo>
                    <a:pt x="3" y="436"/>
                    <a:pt x="5" y="436"/>
                    <a:pt x="7" y="436"/>
                  </a:cubicBezTo>
                  <a:cubicBezTo>
                    <a:pt x="7" y="436"/>
                    <a:pt x="8" y="436"/>
                    <a:pt x="8" y="436"/>
                  </a:cubicBezTo>
                  <a:cubicBezTo>
                    <a:pt x="8" y="436"/>
                    <a:pt x="7" y="436"/>
                    <a:pt x="7" y="436"/>
                  </a:cubicBezTo>
                  <a:cubicBezTo>
                    <a:pt x="5" y="436"/>
                    <a:pt x="3" y="436"/>
                    <a:pt x="0" y="436"/>
                  </a:cubicBezTo>
                  <a:cubicBezTo>
                    <a:pt x="0" y="436"/>
                    <a:pt x="0" y="436"/>
                    <a:pt x="0" y="435"/>
                  </a:cubicBezTo>
                  <a:moveTo>
                    <a:pt x="756" y="0"/>
                  </a:moveTo>
                  <a:cubicBezTo>
                    <a:pt x="612" y="253"/>
                    <a:pt x="344" y="426"/>
                    <a:pt x="35" y="436"/>
                  </a:cubicBezTo>
                  <a:cubicBezTo>
                    <a:pt x="344" y="426"/>
                    <a:pt x="612" y="253"/>
                    <a:pt x="756" y="0"/>
                  </a:cubicBezTo>
                  <a:cubicBezTo>
                    <a:pt x="756" y="0"/>
                    <a:pt x="756" y="0"/>
                    <a:pt x="756" y="0"/>
                  </a:cubicBezTo>
                </a:path>
              </a:pathLst>
            </a:custGeom>
            <a:solidFill>
              <a:srgbClr val="BF7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6675862-0989-43FE-9506-4F1E796B14E2}"/>
              </a:ext>
            </a:extLst>
          </p:cNvPr>
          <p:cNvSpPr txBox="1"/>
          <p:nvPr/>
        </p:nvSpPr>
        <p:spPr>
          <a:xfrm>
            <a:off x="1250400" y="2925942"/>
            <a:ext cx="219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structured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88F731-C057-4DB3-9E26-D37D0EAEDDF6}"/>
              </a:ext>
            </a:extLst>
          </p:cNvPr>
          <p:cNvSpPr txBox="1"/>
          <p:nvPr/>
        </p:nvSpPr>
        <p:spPr>
          <a:xfrm>
            <a:off x="316589" y="4567571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analytical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2648EE-6742-4722-9121-D07C541FF8A0}"/>
              </a:ext>
            </a:extLst>
          </p:cNvPr>
          <p:cNvSpPr txBox="1"/>
          <p:nvPr/>
        </p:nvSpPr>
        <p:spPr>
          <a:xfrm>
            <a:off x="2224023" y="4363200"/>
            <a:ext cx="2196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1" dirty="0">
                <a:solidFill>
                  <a:srgbClr val="FFFFFF"/>
                </a:solidFill>
                <a:latin typeface="Open Sans" panose="020B0606030504020204" pitchFamily="34" charset="0"/>
              </a:rPr>
              <a:t>c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ross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functional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" name="Freccia destra 3">
            <a:extLst>
              <a:ext uri="{FF2B5EF4-FFF2-40B4-BE49-F238E27FC236}">
                <a16:creationId xmlns:a16="http://schemas.microsoft.com/office/drawing/2014/main" id="{20307BDF-8FB1-0739-9A08-7E9C0B3AE696}"/>
              </a:ext>
            </a:extLst>
          </p:cNvPr>
          <p:cNvSpPr/>
          <p:nvPr/>
        </p:nvSpPr>
        <p:spPr>
          <a:xfrm>
            <a:off x="4619108" y="2681408"/>
            <a:ext cx="2344189" cy="700741"/>
          </a:xfrm>
          <a:prstGeom prst="rightArrow">
            <a:avLst/>
          </a:prstGeom>
          <a:solidFill>
            <a:srgbClr val="C2C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C711D0-288C-87E3-A094-E5D4CF462B70}"/>
              </a:ext>
            </a:extLst>
          </p:cNvPr>
          <p:cNvSpPr txBox="1"/>
          <p:nvPr/>
        </p:nvSpPr>
        <p:spPr>
          <a:xfrm>
            <a:off x="316589" y="591747"/>
            <a:ext cx="4767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employs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model,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analyze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measure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optimize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dirty="0">
                <a:solidFill>
                  <a:srgbClr val="CB1B4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strategy and </a:t>
            </a:r>
            <a:r>
              <a:rPr lang="it-IT" sz="1800" dirty="0" err="1">
                <a:solidFill>
                  <a:srgbClr val="CB1B4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processes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it-IT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08F775-F860-B759-AD5A-B0F7DB292136}"/>
              </a:ext>
            </a:extLst>
          </p:cNvPr>
          <p:cNvSpPr txBox="1"/>
          <p:nvPr/>
        </p:nvSpPr>
        <p:spPr>
          <a:xfrm>
            <a:off x="4516583" y="3475852"/>
            <a:ext cx="2549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ith the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intention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business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management in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cases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it-IT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61B1A4A-5978-3DA5-CF66-BD05E0955942}"/>
              </a:ext>
            </a:extLst>
          </p:cNvPr>
          <p:cNvSpPr txBox="1"/>
          <p:nvPr/>
        </p:nvSpPr>
        <p:spPr>
          <a:xfrm>
            <a:off x="6590032" y="178908"/>
            <a:ext cx="5947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Business Process Modeling Notation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38CA739-2AF2-F7DC-ECA8-692381567891}"/>
              </a:ext>
            </a:extLst>
          </p:cNvPr>
          <p:cNvSpPr txBox="1"/>
          <p:nvPr/>
        </p:nvSpPr>
        <p:spPr>
          <a:xfrm>
            <a:off x="7179710" y="639304"/>
            <a:ext cx="4767897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standard to </a:t>
            </a:r>
            <a:r>
              <a:rPr lang="it-IT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diagram</a:t>
            </a:r>
            <a:r>
              <a:rPr lang="it-IT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business </a:t>
            </a:r>
            <a:r>
              <a:rPr lang="it-IT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  <a:endParaRPr lang="it-IT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bg1"/>
                </a:solidFill>
                <a:latin typeface="URWPalladioL"/>
              </a:rPr>
              <a:t>I</a:t>
            </a:r>
            <a:r>
              <a:rPr lang="it-IT" sz="2000" dirty="0" err="1">
                <a:solidFill>
                  <a:schemeClr val="bg1"/>
                </a:solidFill>
                <a:effectLst/>
                <a:latin typeface="URWPalladioL"/>
              </a:rPr>
              <a:t>t</a:t>
            </a:r>
            <a:r>
              <a:rPr lang="it-IT" sz="2000" dirty="0">
                <a:solidFill>
                  <a:schemeClr val="bg1"/>
                </a:solidFill>
                <a:effectLst/>
                <a:latin typeface="URWPalladioL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URWPalladioL"/>
              </a:rPr>
              <a:t>uses</a:t>
            </a:r>
            <a:r>
              <a:rPr lang="it-IT" sz="2000" dirty="0">
                <a:solidFill>
                  <a:schemeClr val="bg1"/>
                </a:solidFill>
                <a:effectLst/>
                <a:latin typeface="URWPalladioL"/>
              </a:rPr>
              <a:t> </a:t>
            </a:r>
            <a:r>
              <a:rPr lang="it-IT" sz="2000" dirty="0" err="1">
                <a:solidFill>
                  <a:srgbClr val="FCB414"/>
                </a:solidFill>
                <a:effectLst/>
                <a:latin typeface="URWPalladioL"/>
              </a:rPr>
              <a:t>standardized</a:t>
            </a:r>
            <a:r>
              <a:rPr lang="it-IT" sz="2000" dirty="0">
                <a:solidFill>
                  <a:schemeClr val="bg1"/>
                </a:solidFill>
                <a:effectLst/>
                <a:latin typeface="URWPalladioL"/>
              </a:rPr>
              <a:t> visuals to illustrate the </a:t>
            </a:r>
            <a:r>
              <a:rPr lang="it-IT" sz="2000" dirty="0" err="1">
                <a:solidFill>
                  <a:schemeClr val="bg1"/>
                </a:solidFill>
                <a:effectLst/>
                <a:latin typeface="URWPalladioL"/>
              </a:rPr>
              <a:t>participants</a:t>
            </a:r>
            <a:r>
              <a:rPr lang="it-IT" sz="2000" dirty="0">
                <a:solidFill>
                  <a:schemeClr val="bg1"/>
                </a:solidFill>
                <a:effectLst/>
                <a:latin typeface="URWPalladioL"/>
              </a:rPr>
              <a:t>, </a:t>
            </a:r>
            <a:r>
              <a:rPr lang="it-IT" sz="2000" dirty="0" err="1">
                <a:solidFill>
                  <a:schemeClr val="bg1"/>
                </a:solidFill>
                <a:effectLst/>
                <a:latin typeface="URWPalladioL"/>
              </a:rPr>
              <a:t>alternatives</a:t>
            </a:r>
            <a:r>
              <a:rPr lang="it-IT" sz="2000" dirty="0">
                <a:solidFill>
                  <a:schemeClr val="bg1"/>
                </a:solidFill>
                <a:effectLst/>
                <a:latin typeface="URWPalladioL"/>
              </a:rPr>
              <a:t>, and </a:t>
            </a:r>
            <a:r>
              <a:rPr lang="it-IT" sz="2000" dirty="0" err="1">
                <a:solidFill>
                  <a:schemeClr val="bg1"/>
                </a:solidFill>
                <a:effectLst/>
                <a:latin typeface="URWPalladioL"/>
              </a:rPr>
              <a:t>process</a:t>
            </a:r>
            <a:r>
              <a:rPr lang="it-IT" sz="2000" dirty="0">
                <a:solidFill>
                  <a:schemeClr val="bg1"/>
                </a:solidFill>
                <a:effectLst/>
                <a:latin typeface="URWPalladioL"/>
              </a:rPr>
              <a:t> flow. </a:t>
            </a: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bg1"/>
                </a:solidFill>
                <a:effectLst/>
                <a:latin typeface="URWPalladioL"/>
              </a:rPr>
              <a:t>Although</a:t>
            </a:r>
            <a:r>
              <a:rPr lang="it-IT" sz="2000" dirty="0">
                <a:solidFill>
                  <a:schemeClr val="bg1"/>
                </a:solidFill>
                <a:effectLst/>
                <a:latin typeface="URWPalladioL"/>
              </a:rPr>
              <a:t> the </a:t>
            </a:r>
            <a:r>
              <a:rPr lang="it-IT" sz="2000" dirty="0" err="1">
                <a:solidFill>
                  <a:schemeClr val="bg1"/>
                </a:solidFill>
                <a:effectLst/>
                <a:latin typeface="URWPalladioL"/>
              </a:rPr>
              <a:t>diagrams</a:t>
            </a:r>
            <a:r>
              <a:rPr lang="it-IT" sz="2000" dirty="0">
                <a:solidFill>
                  <a:schemeClr val="bg1"/>
                </a:solidFill>
                <a:effectLst/>
                <a:latin typeface="URWPalladioL"/>
              </a:rPr>
              <a:t> are </a:t>
            </a:r>
            <a:r>
              <a:rPr lang="it-IT" sz="2000" dirty="0" err="1">
                <a:solidFill>
                  <a:schemeClr val="bg1"/>
                </a:solidFill>
                <a:effectLst/>
                <a:latin typeface="URWPalladioL"/>
              </a:rPr>
              <a:t>complex</a:t>
            </a:r>
            <a:r>
              <a:rPr lang="it-IT" sz="2000" dirty="0">
                <a:solidFill>
                  <a:schemeClr val="bg1"/>
                </a:solidFill>
                <a:effectLst/>
                <a:latin typeface="URWPalladioL"/>
              </a:rPr>
              <a:t>, </a:t>
            </a:r>
            <a:r>
              <a:rPr lang="it-IT" sz="2000" dirty="0">
                <a:solidFill>
                  <a:srgbClr val="42AFB6"/>
                </a:solidFill>
                <a:effectLst/>
                <a:latin typeface="URWPalladioL"/>
              </a:rPr>
              <a:t>readers </a:t>
            </a:r>
            <a:r>
              <a:rPr lang="it-IT" sz="2000" dirty="0" err="1">
                <a:solidFill>
                  <a:srgbClr val="42AFB6"/>
                </a:solidFill>
                <a:effectLst/>
                <a:latin typeface="URWPalladioL"/>
              </a:rPr>
              <a:t>without</a:t>
            </a:r>
            <a:r>
              <a:rPr lang="it-IT" sz="2000" dirty="0">
                <a:solidFill>
                  <a:srgbClr val="42AFB6"/>
                </a:solidFill>
                <a:effectLst/>
                <a:latin typeface="URWPalladioL"/>
              </a:rPr>
              <a:t> a background in </a:t>
            </a:r>
            <a:r>
              <a:rPr lang="it-IT" sz="2000" dirty="0" err="1">
                <a:solidFill>
                  <a:srgbClr val="42AFB6"/>
                </a:solidFill>
                <a:effectLst/>
                <a:latin typeface="URWPalladioL"/>
              </a:rPr>
              <a:t>technology</a:t>
            </a:r>
            <a:r>
              <a:rPr lang="it-IT" sz="2000" dirty="0">
                <a:solidFill>
                  <a:srgbClr val="42AFB6"/>
                </a:solidFill>
                <a:effectLst/>
                <a:latin typeface="URWPalladioL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URWPalladioL"/>
              </a:rPr>
              <a:t>will</a:t>
            </a:r>
            <a:r>
              <a:rPr lang="it-IT" sz="2000" dirty="0">
                <a:solidFill>
                  <a:schemeClr val="bg1"/>
                </a:solidFill>
                <a:effectLst/>
                <a:latin typeface="URWPalladioL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URWPalladioL"/>
              </a:rPr>
              <a:t>find</a:t>
            </a:r>
            <a:r>
              <a:rPr lang="it-IT" sz="2000" dirty="0">
                <a:solidFill>
                  <a:schemeClr val="bg1"/>
                </a:solidFill>
                <a:effectLst/>
                <a:latin typeface="URWPalladioL"/>
              </a:rPr>
              <a:t> </a:t>
            </a:r>
            <a:r>
              <a:rPr lang="it-IT" sz="2000" dirty="0" err="1">
                <a:solidFill>
                  <a:schemeClr val="bg1"/>
                </a:solidFill>
                <a:effectLst/>
                <a:latin typeface="URWPalladioL"/>
              </a:rPr>
              <a:t>them</a:t>
            </a:r>
            <a:r>
              <a:rPr lang="it-IT" sz="2000" dirty="0">
                <a:solidFill>
                  <a:schemeClr val="bg1"/>
                </a:solidFill>
                <a:effectLst/>
                <a:latin typeface="URWPalladioL"/>
              </a:rPr>
              <a:t> easy to </a:t>
            </a:r>
            <a:r>
              <a:rPr lang="it-IT" sz="2000" dirty="0" err="1">
                <a:solidFill>
                  <a:schemeClr val="bg1"/>
                </a:solidFill>
                <a:effectLst/>
                <a:latin typeface="URWPalladioL"/>
              </a:rPr>
              <a:t>understand</a:t>
            </a:r>
            <a:r>
              <a:rPr lang="it-IT" sz="2000" dirty="0">
                <a:solidFill>
                  <a:schemeClr val="bg1"/>
                </a:solidFill>
                <a:effectLst/>
                <a:latin typeface="URWPalladioL"/>
              </a:rPr>
              <a:t>. </a:t>
            </a:r>
          </a:p>
          <a:p>
            <a:endParaRPr lang="it-IT" sz="2000" dirty="0">
              <a:solidFill>
                <a:schemeClr val="bg1"/>
              </a:solidFill>
              <a:effectLst/>
              <a:latin typeface="URWPalladio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bg1"/>
                </a:solidFill>
                <a:latin typeface="URWPalladioL"/>
              </a:rPr>
              <a:t>Can be </a:t>
            </a:r>
            <a:r>
              <a:rPr lang="it-IT" sz="2000" b="1" dirty="0" err="1">
                <a:solidFill>
                  <a:schemeClr val="bg1"/>
                </a:solidFill>
                <a:latin typeface="URWPalladioL"/>
              </a:rPr>
              <a:t>used</a:t>
            </a:r>
            <a:r>
              <a:rPr lang="it-IT" sz="2000" b="1" dirty="0">
                <a:solidFill>
                  <a:schemeClr val="bg1"/>
                </a:solidFill>
                <a:latin typeface="URWPalladioL"/>
              </a:rPr>
              <a:t> for making:</a:t>
            </a:r>
            <a:endParaRPr lang="it-IT" sz="2000" b="1" dirty="0">
              <a:solidFill>
                <a:schemeClr val="bg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94790D7-D55E-3B2A-8EC8-7C1B395DB542}"/>
              </a:ext>
            </a:extLst>
          </p:cNvPr>
          <p:cNvSpPr txBox="1"/>
          <p:nvPr/>
        </p:nvSpPr>
        <p:spPr>
          <a:xfrm>
            <a:off x="7560755" y="4523017"/>
            <a:ext cx="4516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Conceptual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process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model.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5CB85DE-4B6F-6DF1-BE41-8BF9C019E647}"/>
              </a:ext>
            </a:extLst>
          </p:cNvPr>
          <p:cNvSpPr txBox="1"/>
          <p:nvPr/>
        </p:nvSpPr>
        <p:spPr>
          <a:xfrm>
            <a:off x="7560755" y="5090791"/>
            <a:ext cx="400581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2. </a:t>
            </a: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rocess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automation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models for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certain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automation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systems by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including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platform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technical information in the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model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annotation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5498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91F4185-E695-43B2-BA01-39AF1435B606}"/>
              </a:ext>
            </a:extLst>
          </p:cNvPr>
          <p:cNvSpPr txBox="1"/>
          <p:nvPr/>
        </p:nvSpPr>
        <p:spPr>
          <a:xfrm>
            <a:off x="0" y="1041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BPMN ISSUES &amp; LIMITATION</a:t>
            </a: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F66B794E-B2F4-BE75-70AD-C9E6C893788A}"/>
              </a:ext>
            </a:extLst>
          </p:cNvPr>
          <p:cNvSpPr/>
          <p:nvPr/>
        </p:nvSpPr>
        <p:spPr>
          <a:xfrm>
            <a:off x="1444763" y="5704158"/>
            <a:ext cx="10527992" cy="888821"/>
          </a:xfrm>
          <a:prstGeom prst="rect">
            <a:avLst/>
          </a:prstGeom>
          <a:solidFill>
            <a:srgbClr val="C2C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800" dirty="0" err="1">
                <a:effectLst/>
                <a:latin typeface="URWPalladioL"/>
              </a:rPr>
              <a:t>Insufficient</a:t>
            </a:r>
            <a:r>
              <a:rPr lang="it-IT" sz="1800" dirty="0">
                <a:effectLst/>
                <a:latin typeface="URWPalladioL"/>
              </a:rPr>
              <a:t> support of </a:t>
            </a:r>
            <a:r>
              <a:rPr lang="it-IT" sz="1800" dirty="0" err="1">
                <a:effectLst/>
                <a:latin typeface="URWPalladioL"/>
              </a:rPr>
              <a:t>resource</a:t>
            </a:r>
            <a:r>
              <a:rPr lang="it-IT" sz="1800" dirty="0">
                <a:effectLst/>
                <a:latin typeface="URWPalladioL"/>
              </a:rPr>
              <a:t> management. </a:t>
            </a:r>
            <a:endParaRPr lang="it-IT" dirty="0"/>
          </a:p>
        </p:txBody>
      </p:sp>
      <p:sp>
        <p:nvSpPr>
          <p:cNvPr id="51" name="Rectangle: Rounded Corners 1">
            <a:extLst>
              <a:ext uri="{FF2B5EF4-FFF2-40B4-BE49-F238E27FC236}">
                <a16:creationId xmlns:a16="http://schemas.microsoft.com/office/drawing/2014/main" id="{5F53AE9A-5407-B2DE-FE3E-6F3974591950}"/>
              </a:ext>
            </a:extLst>
          </p:cNvPr>
          <p:cNvSpPr/>
          <p:nvPr/>
        </p:nvSpPr>
        <p:spPr>
          <a:xfrm>
            <a:off x="246764" y="5598693"/>
            <a:ext cx="1213068" cy="113947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12">
            <a:extLst>
              <a:ext uri="{FF2B5EF4-FFF2-40B4-BE49-F238E27FC236}">
                <a16:creationId xmlns:a16="http://schemas.microsoft.com/office/drawing/2014/main" id="{5464C734-88A5-928D-D578-1125C7076D77}"/>
              </a:ext>
            </a:extLst>
          </p:cNvPr>
          <p:cNvSpPr txBox="1"/>
          <p:nvPr/>
        </p:nvSpPr>
        <p:spPr>
          <a:xfrm>
            <a:off x="441158" y="5779891"/>
            <a:ext cx="887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6F5677A3-17B5-C751-4CD6-1CD7C12714EC}"/>
              </a:ext>
            </a:extLst>
          </p:cNvPr>
          <p:cNvSpPr/>
          <p:nvPr/>
        </p:nvSpPr>
        <p:spPr>
          <a:xfrm>
            <a:off x="1452784" y="4284434"/>
            <a:ext cx="10527992" cy="888821"/>
          </a:xfrm>
          <a:prstGeom prst="rect">
            <a:avLst/>
          </a:prstGeom>
          <a:solidFill>
            <a:srgbClr val="42A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800" dirty="0" err="1">
                <a:effectLst/>
                <a:latin typeface="URWPalladioL"/>
              </a:rPr>
              <a:t>Insufficient</a:t>
            </a:r>
            <a:r>
              <a:rPr lang="it-IT" sz="1800" dirty="0">
                <a:effectLst/>
                <a:latin typeface="URWPalladioL"/>
              </a:rPr>
              <a:t> </a:t>
            </a:r>
            <a:r>
              <a:rPr lang="it-IT" sz="1800" dirty="0" err="1">
                <a:effectLst/>
                <a:latin typeface="URWPalladioL"/>
              </a:rPr>
              <a:t>integration</a:t>
            </a:r>
            <a:r>
              <a:rPr lang="it-IT" sz="1800" dirty="0">
                <a:effectLst/>
                <a:latin typeface="URWPalladioL"/>
              </a:rPr>
              <a:t> of the </a:t>
            </a:r>
            <a:r>
              <a:rPr lang="it-IT" sz="1800" dirty="0" err="1">
                <a:effectLst/>
                <a:latin typeface="URWPalladioL"/>
              </a:rPr>
              <a:t>objects</a:t>
            </a:r>
            <a:r>
              <a:rPr lang="it-IT" sz="1800" dirty="0">
                <a:effectLst/>
                <a:latin typeface="URWPalladioL"/>
              </a:rPr>
              <a:t> </a:t>
            </a:r>
            <a:r>
              <a:rPr lang="it-IT" sz="1800" dirty="0" err="1">
                <a:effectLst/>
                <a:latin typeface="URWPalladioL"/>
              </a:rPr>
              <a:t>that</a:t>
            </a:r>
            <a:r>
              <a:rPr lang="it-IT" sz="1800" dirty="0">
                <a:effectLst/>
                <a:latin typeface="URWPalladioL"/>
              </a:rPr>
              <a:t> </a:t>
            </a:r>
            <a:r>
              <a:rPr lang="it-IT" sz="1800" dirty="0" err="1">
                <a:effectLst/>
                <a:latin typeface="URWPalladioL"/>
              </a:rPr>
              <a:t>participate</a:t>
            </a:r>
            <a:r>
              <a:rPr lang="it-IT" sz="1800" dirty="0">
                <a:effectLst/>
                <a:latin typeface="URWPalladioL"/>
              </a:rPr>
              <a:t> in a </a:t>
            </a:r>
            <a:r>
              <a:rPr lang="it-IT" sz="1800" dirty="0" err="1">
                <a:effectLst/>
                <a:latin typeface="URWPalladioL"/>
              </a:rPr>
              <a:t>process</a:t>
            </a:r>
            <a:r>
              <a:rPr lang="it-IT" sz="1800" dirty="0">
                <a:effectLst/>
                <a:latin typeface="URWPalladioL"/>
              </a:rPr>
              <a:t>. </a:t>
            </a:r>
          </a:p>
        </p:txBody>
      </p:sp>
      <p:sp>
        <p:nvSpPr>
          <p:cNvPr id="55" name="Rectangle: Rounded Corners 1">
            <a:extLst>
              <a:ext uri="{FF2B5EF4-FFF2-40B4-BE49-F238E27FC236}">
                <a16:creationId xmlns:a16="http://schemas.microsoft.com/office/drawing/2014/main" id="{0159F236-3647-A4C9-92D4-1762E9FF17A0}"/>
              </a:ext>
            </a:extLst>
          </p:cNvPr>
          <p:cNvSpPr/>
          <p:nvPr/>
        </p:nvSpPr>
        <p:spPr>
          <a:xfrm>
            <a:off x="254785" y="4178969"/>
            <a:ext cx="1213068" cy="113947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12">
            <a:extLst>
              <a:ext uri="{FF2B5EF4-FFF2-40B4-BE49-F238E27FC236}">
                <a16:creationId xmlns:a16="http://schemas.microsoft.com/office/drawing/2014/main" id="{0CDC6D36-3D88-44F8-16FF-5AD809B5F367}"/>
              </a:ext>
            </a:extLst>
          </p:cNvPr>
          <p:cNvSpPr txBox="1"/>
          <p:nvPr/>
        </p:nvSpPr>
        <p:spPr>
          <a:xfrm>
            <a:off x="449179" y="4360167"/>
            <a:ext cx="887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D9820B1A-4208-9E5E-8B61-038E800ED2E3}"/>
              </a:ext>
            </a:extLst>
          </p:cNvPr>
          <p:cNvSpPr/>
          <p:nvPr/>
        </p:nvSpPr>
        <p:spPr>
          <a:xfrm>
            <a:off x="1452784" y="2872725"/>
            <a:ext cx="10527992" cy="888821"/>
          </a:xfrm>
          <a:prstGeom prst="rect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800" dirty="0" err="1">
                <a:effectLst/>
                <a:latin typeface="URWPalladioL"/>
              </a:rPr>
              <a:t>Overloading</a:t>
            </a:r>
            <a:r>
              <a:rPr lang="it-IT" sz="1800" dirty="0">
                <a:effectLst/>
                <a:latin typeface="URWPalladioL"/>
              </a:rPr>
              <a:t>/</a:t>
            </a:r>
            <a:r>
              <a:rPr lang="it-IT" sz="1800" dirty="0" err="1">
                <a:effectLst/>
                <a:latin typeface="URWPalladioL"/>
              </a:rPr>
              <a:t>ambiguity</a:t>
            </a:r>
            <a:r>
              <a:rPr lang="it-IT" sz="1800" dirty="0">
                <a:effectLst/>
                <a:latin typeface="URWPalladioL"/>
              </a:rPr>
              <a:t> of </a:t>
            </a:r>
            <a:r>
              <a:rPr lang="it-IT" sz="1800" dirty="0" err="1">
                <a:effectLst/>
                <a:latin typeface="URWPalladioL"/>
              </a:rPr>
              <a:t>sequence</a:t>
            </a:r>
            <a:r>
              <a:rPr lang="it-IT" sz="1800" dirty="0">
                <a:effectLst/>
                <a:latin typeface="URWPalladioL"/>
              </a:rPr>
              <a:t> flow </a:t>
            </a:r>
            <a:r>
              <a:rPr lang="it-IT" sz="1800" dirty="0" err="1">
                <a:effectLst/>
                <a:latin typeface="URWPalladioL"/>
              </a:rPr>
              <a:t>arrows</a:t>
            </a:r>
            <a:r>
              <a:rPr lang="it-IT" sz="1800" dirty="0">
                <a:effectLst/>
                <a:latin typeface="URWPalladioL"/>
              </a:rPr>
              <a:t>, </a:t>
            </a:r>
            <a:r>
              <a:rPr lang="it-IT" sz="1800" dirty="0" err="1">
                <a:effectLst/>
                <a:latin typeface="URWPalladioL"/>
              </a:rPr>
              <a:t>which</a:t>
            </a:r>
            <a:r>
              <a:rPr lang="it-IT" sz="1800" dirty="0">
                <a:effectLst/>
                <a:latin typeface="URWPalladioL"/>
              </a:rPr>
              <a:t> </a:t>
            </a:r>
            <a:r>
              <a:rPr lang="it-IT" sz="1800" dirty="0" err="1">
                <a:effectLst/>
                <a:latin typeface="URWPalladioL"/>
              </a:rPr>
              <a:t>represent</a:t>
            </a:r>
            <a:r>
              <a:rPr lang="it-IT" sz="1800" dirty="0">
                <a:effectLst/>
                <a:latin typeface="URWPalladioL"/>
              </a:rPr>
              <a:t> </a:t>
            </a:r>
            <a:r>
              <a:rPr lang="it-IT" sz="1800" dirty="0" err="1">
                <a:effectLst/>
                <a:latin typeface="URWPalladioL"/>
              </a:rPr>
              <a:t>various</a:t>
            </a:r>
            <a:r>
              <a:rPr lang="it-IT" sz="1800" dirty="0">
                <a:effectLst/>
                <a:latin typeface="URWPalladioL"/>
              </a:rPr>
              <a:t> </a:t>
            </a:r>
            <a:r>
              <a:rPr lang="it-IT" sz="1800" dirty="0" err="1">
                <a:effectLst/>
                <a:latin typeface="URWPalladioL"/>
              </a:rPr>
              <a:t>kinds</a:t>
            </a:r>
            <a:r>
              <a:rPr lang="it-IT" sz="1800" dirty="0">
                <a:effectLst/>
                <a:latin typeface="URWPalladioL"/>
              </a:rPr>
              <a:t> of connections, </a:t>
            </a:r>
            <a:r>
              <a:rPr lang="it-IT" sz="1800" dirty="0" err="1">
                <a:effectLst/>
                <a:latin typeface="URWPalladioL"/>
              </a:rPr>
              <a:t>including</a:t>
            </a:r>
            <a:r>
              <a:rPr lang="it-IT" sz="1800" dirty="0">
                <a:effectLst/>
                <a:latin typeface="URWPalladioL"/>
              </a:rPr>
              <a:t> </a:t>
            </a:r>
            <a:r>
              <a:rPr lang="it-IT" sz="1800" dirty="0" err="1">
                <a:effectLst/>
                <a:latin typeface="URWPalladioL"/>
              </a:rPr>
              <a:t>resource-independent</a:t>
            </a:r>
            <a:r>
              <a:rPr lang="it-IT" sz="1800" dirty="0">
                <a:effectLst/>
                <a:latin typeface="URWPalladioL"/>
              </a:rPr>
              <a:t> event flows and </a:t>
            </a:r>
            <a:r>
              <a:rPr lang="it-IT" sz="1800" dirty="0" err="1">
                <a:effectLst/>
                <a:latin typeface="URWPalladioL"/>
              </a:rPr>
              <a:t>resource-dependent</a:t>
            </a:r>
            <a:r>
              <a:rPr lang="it-IT" sz="1800" dirty="0">
                <a:effectLst/>
                <a:latin typeface="URWPalladioL"/>
              </a:rPr>
              <a:t> activity scheduling. </a:t>
            </a:r>
          </a:p>
        </p:txBody>
      </p:sp>
      <p:sp>
        <p:nvSpPr>
          <p:cNvPr id="58" name="Rectangle: Rounded Corners 1">
            <a:extLst>
              <a:ext uri="{FF2B5EF4-FFF2-40B4-BE49-F238E27FC236}">
                <a16:creationId xmlns:a16="http://schemas.microsoft.com/office/drawing/2014/main" id="{3066C8A5-FCA5-DB8A-213A-8F8102D6B441}"/>
              </a:ext>
            </a:extLst>
          </p:cNvPr>
          <p:cNvSpPr/>
          <p:nvPr/>
        </p:nvSpPr>
        <p:spPr>
          <a:xfrm>
            <a:off x="254785" y="2767260"/>
            <a:ext cx="1213068" cy="113947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TextBox 12">
            <a:extLst>
              <a:ext uri="{FF2B5EF4-FFF2-40B4-BE49-F238E27FC236}">
                <a16:creationId xmlns:a16="http://schemas.microsoft.com/office/drawing/2014/main" id="{93927284-8CE5-AE52-9D0D-3EA7CDEAA2AD}"/>
              </a:ext>
            </a:extLst>
          </p:cNvPr>
          <p:cNvSpPr txBox="1"/>
          <p:nvPr/>
        </p:nvSpPr>
        <p:spPr>
          <a:xfrm>
            <a:off x="433137" y="2948458"/>
            <a:ext cx="887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0" name="Rectangle 2">
            <a:extLst>
              <a:ext uri="{FF2B5EF4-FFF2-40B4-BE49-F238E27FC236}">
                <a16:creationId xmlns:a16="http://schemas.microsoft.com/office/drawing/2014/main" id="{302DD5FD-795C-585E-41CB-2E9CAF5E1930}"/>
              </a:ext>
            </a:extLst>
          </p:cNvPr>
          <p:cNvSpPr/>
          <p:nvPr/>
        </p:nvSpPr>
        <p:spPr>
          <a:xfrm>
            <a:off x="1468827" y="1461019"/>
            <a:ext cx="10527992" cy="888821"/>
          </a:xfrm>
          <a:prstGeom prst="rect">
            <a:avLst/>
          </a:prstGeom>
          <a:solidFill>
            <a:srgbClr val="C2C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800" dirty="0">
                <a:effectLst/>
                <a:latin typeface="URWPalladioL"/>
              </a:rPr>
              <a:t>A limited concept of "business </a:t>
            </a:r>
            <a:r>
              <a:rPr lang="it-IT" sz="1800" dirty="0" err="1">
                <a:effectLst/>
                <a:latin typeface="URWPalladioL"/>
              </a:rPr>
              <a:t>processes</a:t>
            </a:r>
            <a:r>
              <a:rPr lang="it-IT" sz="1800" dirty="0">
                <a:effectLst/>
                <a:latin typeface="URWPalladioL"/>
              </a:rPr>
              <a:t>" </a:t>
            </a:r>
            <a:r>
              <a:rPr lang="it-IT" sz="1800" dirty="0" err="1">
                <a:effectLst/>
                <a:latin typeface="URWPalladioL"/>
              </a:rPr>
              <a:t>as</a:t>
            </a:r>
            <a:r>
              <a:rPr lang="it-IT" sz="1800" dirty="0">
                <a:effectLst/>
                <a:latin typeface="URWPalladioL"/>
              </a:rPr>
              <a:t> </a:t>
            </a:r>
            <a:r>
              <a:rPr lang="it-IT" sz="1800" dirty="0" err="1">
                <a:effectLst/>
                <a:latin typeface="URWPalladioL"/>
              </a:rPr>
              <a:t>isolated</a:t>
            </a:r>
            <a:r>
              <a:rPr lang="it-IT" sz="1800" dirty="0">
                <a:effectLst/>
                <a:latin typeface="URWPalladioL"/>
              </a:rPr>
              <a:t> "</a:t>
            </a:r>
            <a:r>
              <a:rPr lang="it-IT" sz="1800" dirty="0" err="1">
                <a:effectLst/>
                <a:latin typeface="URWPalladioL"/>
              </a:rPr>
              <a:t>cases</a:t>
            </a:r>
            <a:r>
              <a:rPr lang="it-IT" sz="1800" dirty="0">
                <a:effectLst/>
                <a:latin typeface="URWPalladioL"/>
              </a:rPr>
              <a:t>", </a:t>
            </a:r>
            <a:r>
              <a:rPr lang="it-IT" sz="1800" dirty="0" err="1">
                <a:effectLst/>
                <a:latin typeface="URWPalladioL"/>
              </a:rPr>
              <a:t>which</a:t>
            </a:r>
            <a:r>
              <a:rPr lang="it-IT" sz="1800" dirty="0">
                <a:effectLst/>
                <a:latin typeface="URWPalladioL"/>
              </a:rPr>
              <a:t> </a:t>
            </a:r>
            <a:r>
              <a:rPr lang="it-IT" sz="1800" dirty="0" err="1">
                <a:effectLst/>
                <a:latin typeface="URWPalladioL"/>
              </a:rPr>
              <a:t>does</a:t>
            </a:r>
            <a:r>
              <a:rPr lang="it-IT" sz="1800" dirty="0">
                <a:effectLst/>
                <a:latin typeface="URWPalladioL"/>
              </a:rPr>
              <a:t> </a:t>
            </a:r>
            <a:r>
              <a:rPr lang="it-IT" sz="1800" dirty="0" err="1">
                <a:effectLst/>
                <a:latin typeface="URWPalladioL"/>
              </a:rPr>
              <a:t>not</a:t>
            </a:r>
            <a:r>
              <a:rPr lang="it-IT" sz="1800" dirty="0">
                <a:effectLst/>
                <a:latin typeface="URWPalladioL"/>
              </a:rPr>
              <a:t> </a:t>
            </a:r>
            <a:r>
              <a:rPr lang="it-IT" sz="1800" dirty="0" err="1">
                <a:effectLst/>
                <a:latin typeface="URWPalladioL"/>
              </a:rPr>
              <a:t>allow</a:t>
            </a:r>
            <a:r>
              <a:rPr lang="it-IT" sz="1800" dirty="0">
                <a:effectLst/>
                <a:latin typeface="URWPalladioL"/>
              </a:rPr>
              <a:t> to account for </a:t>
            </a:r>
            <a:r>
              <a:rPr lang="it-IT" sz="1800" dirty="0" err="1">
                <a:effectLst/>
                <a:latin typeface="URWPalladioL"/>
              </a:rPr>
              <a:t>any</a:t>
            </a:r>
            <a:r>
              <a:rPr lang="it-IT" sz="1800" dirty="0">
                <a:effectLst/>
                <a:latin typeface="URWPalladioL"/>
              </a:rPr>
              <a:t> </a:t>
            </a:r>
            <a:r>
              <a:rPr lang="it-IT" sz="1800" dirty="0" err="1">
                <a:effectLst/>
                <a:latin typeface="URWPalladioL"/>
              </a:rPr>
              <a:t>dependency</a:t>
            </a:r>
            <a:r>
              <a:rPr lang="it-IT" sz="1800" dirty="0">
                <a:effectLst/>
                <a:latin typeface="URWPalladioL"/>
              </a:rPr>
              <a:t> </a:t>
            </a:r>
            <a:r>
              <a:rPr lang="it-IT" sz="1800" dirty="0" err="1">
                <a:effectLst/>
                <a:latin typeface="URWPalladioL"/>
              </a:rPr>
              <a:t>between</a:t>
            </a:r>
            <a:r>
              <a:rPr lang="it-IT" sz="1800" dirty="0">
                <a:effectLst/>
                <a:latin typeface="URWPalladioL"/>
              </a:rPr>
              <a:t> business </a:t>
            </a:r>
            <a:r>
              <a:rPr lang="it-IT" sz="1800" dirty="0" err="1">
                <a:effectLst/>
                <a:latin typeface="URWPalladioL"/>
              </a:rPr>
              <a:t>processes</a:t>
            </a:r>
            <a:r>
              <a:rPr lang="it-IT" sz="1800" dirty="0">
                <a:effectLst/>
                <a:latin typeface="URWPalladioL"/>
              </a:rPr>
              <a:t> (e.g., </a:t>
            </a:r>
            <a:r>
              <a:rPr lang="it-IT" sz="1800" dirty="0" err="1">
                <a:effectLst/>
                <a:latin typeface="URWPalladioL"/>
              </a:rPr>
              <a:t>competing</a:t>
            </a:r>
            <a:r>
              <a:rPr lang="it-IT" sz="1800" dirty="0">
                <a:effectLst/>
                <a:latin typeface="URWPalladioL"/>
              </a:rPr>
              <a:t> for </a:t>
            </a:r>
            <a:r>
              <a:rPr lang="it-IT" sz="1800" dirty="0" err="1">
                <a:effectLst/>
                <a:latin typeface="URWPalladioL"/>
              </a:rPr>
              <a:t>resources</a:t>
            </a:r>
            <a:r>
              <a:rPr lang="it-IT" sz="1800" dirty="0">
                <a:effectLst/>
                <a:latin typeface="URWPalladioL"/>
              </a:rPr>
              <a:t>). </a:t>
            </a:r>
          </a:p>
        </p:txBody>
      </p:sp>
      <p:sp>
        <p:nvSpPr>
          <p:cNvPr id="61" name="Rectangle: Rounded Corners 1">
            <a:extLst>
              <a:ext uri="{FF2B5EF4-FFF2-40B4-BE49-F238E27FC236}">
                <a16:creationId xmlns:a16="http://schemas.microsoft.com/office/drawing/2014/main" id="{A2920762-1482-9CB4-77EC-6B15BF565ED1}"/>
              </a:ext>
            </a:extLst>
          </p:cNvPr>
          <p:cNvSpPr/>
          <p:nvPr/>
        </p:nvSpPr>
        <p:spPr>
          <a:xfrm>
            <a:off x="270828" y="1355554"/>
            <a:ext cx="1213068" cy="113947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12">
            <a:extLst>
              <a:ext uri="{FF2B5EF4-FFF2-40B4-BE49-F238E27FC236}">
                <a16:creationId xmlns:a16="http://schemas.microsoft.com/office/drawing/2014/main" id="{2910B5EE-0A9A-17CE-4043-72535E681FB7}"/>
              </a:ext>
            </a:extLst>
          </p:cNvPr>
          <p:cNvSpPr txBox="1"/>
          <p:nvPr/>
        </p:nvSpPr>
        <p:spPr>
          <a:xfrm>
            <a:off x="433138" y="1536752"/>
            <a:ext cx="887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53167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91F4185-E695-43B2-BA01-39AF1435B606}"/>
              </a:ext>
            </a:extLst>
          </p:cNvPr>
          <p:cNvSpPr txBox="1"/>
          <p:nvPr/>
        </p:nvSpPr>
        <p:spPr>
          <a:xfrm>
            <a:off x="0" y="4603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DISCRETE EVENT PROCESS MODELLING NOTATION</a:t>
            </a: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F66B794E-B2F4-BE75-70AD-C9E6C893788A}"/>
              </a:ext>
            </a:extLst>
          </p:cNvPr>
          <p:cNvSpPr/>
          <p:nvPr/>
        </p:nvSpPr>
        <p:spPr>
          <a:xfrm>
            <a:off x="1444763" y="5704158"/>
            <a:ext cx="10527992" cy="888821"/>
          </a:xfrm>
          <a:prstGeom prst="rect">
            <a:avLst/>
          </a:prstGeom>
          <a:solidFill>
            <a:srgbClr val="C2C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800" dirty="0" err="1">
                <a:effectLst/>
                <a:latin typeface="URWPalladioL"/>
              </a:rPr>
              <a:t>There</a:t>
            </a:r>
            <a:r>
              <a:rPr lang="it-IT" sz="1800" dirty="0">
                <a:effectLst/>
                <a:latin typeface="URWPalladioL"/>
              </a:rPr>
              <a:t> </a:t>
            </a:r>
            <a:r>
              <a:rPr lang="it-IT" sz="1800" dirty="0" err="1">
                <a:effectLst/>
                <a:latin typeface="URWPalladioL"/>
              </a:rPr>
              <a:t>is</a:t>
            </a:r>
            <a:r>
              <a:rPr lang="it-IT" sz="1800" dirty="0">
                <a:effectLst/>
                <a:latin typeface="URWPalladioL"/>
              </a:rPr>
              <a:t> no explicit </a:t>
            </a:r>
            <a:r>
              <a:rPr lang="it-IT" sz="1800" dirty="0" err="1">
                <a:effectLst/>
                <a:latin typeface="URWPalladioL"/>
              </a:rPr>
              <a:t>computational</a:t>
            </a:r>
            <a:r>
              <a:rPr lang="it-IT" sz="1800" dirty="0">
                <a:effectLst/>
                <a:latin typeface="URWPalladioL"/>
              </a:rPr>
              <a:t> (control flow) </a:t>
            </a:r>
            <a:r>
              <a:rPr lang="it-IT" sz="1800" dirty="0" err="1">
                <a:effectLst/>
                <a:latin typeface="URWPalladioL"/>
              </a:rPr>
              <a:t>semantics</a:t>
            </a:r>
            <a:r>
              <a:rPr lang="it-IT" sz="1800" dirty="0">
                <a:effectLst/>
                <a:latin typeface="URWPalladioL"/>
              </a:rPr>
              <a:t> for </a:t>
            </a:r>
            <a:r>
              <a:rPr lang="it-IT" sz="1800" dirty="0" err="1">
                <a:effectLst/>
                <a:latin typeface="URWPalladioL"/>
              </a:rPr>
              <a:t>BPMN’s</a:t>
            </a:r>
            <a:r>
              <a:rPr lang="it-IT" sz="1800" dirty="0">
                <a:effectLst/>
                <a:latin typeface="URWPalladioL"/>
              </a:rPr>
              <a:t> </a:t>
            </a:r>
            <a:r>
              <a:rPr lang="it-IT" sz="1800" dirty="0" err="1">
                <a:effectLst/>
                <a:latin typeface="URWPalladioL"/>
              </a:rPr>
              <a:t>sequence</a:t>
            </a:r>
            <a:r>
              <a:rPr lang="it-IT" sz="1800" dirty="0">
                <a:effectLst/>
                <a:latin typeface="URWPalladioL"/>
              </a:rPr>
              <a:t> flows. </a:t>
            </a:r>
            <a:endParaRPr lang="it-IT" dirty="0"/>
          </a:p>
        </p:txBody>
      </p:sp>
      <p:sp>
        <p:nvSpPr>
          <p:cNvPr id="51" name="Rectangle: Rounded Corners 1">
            <a:extLst>
              <a:ext uri="{FF2B5EF4-FFF2-40B4-BE49-F238E27FC236}">
                <a16:creationId xmlns:a16="http://schemas.microsoft.com/office/drawing/2014/main" id="{5F53AE9A-5407-B2DE-FE3E-6F3974591950}"/>
              </a:ext>
            </a:extLst>
          </p:cNvPr>
          <p:cNvSpPr/>
          <p:nvPr/>
        </p:nvSpPr>
        <p:spPr>
          <a:xfrm>
            <a:off x="246764" y="5598693"/>
            <a:ext cx="1213068" cy="113947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12">
            <a:extLst>
              <a:ext uri="{FF2B5EF4-FFF2-40B4-BE49-F238E27FC236}">
                <a16:creationId xmlns:a16="http://schemas.microsoft.com/office/drawing/2014/main" id="{5464C734-88A5-928D-D578-1125C7076D77}"/>
              </a:ext>
            </a:extLst>
          </p:cNvPr>
          <p:cNvSpPr txBox="1"/>
          <p:nvPr/>
        </p:nvSpPr>
        <p:spPr>
          <a:xfrm>
            <a:off x="441158" y="5779891"/>
            <a:ext cx="887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6F5677A3-17B5-C751-4CD6-1CD7C12714EC}"/>
              </a:ext>
            </a:extLst>
          </p:cNvPr>
          <p:cNvSpPr/>
          <p:nvPr/>
        </p:nvSpPr>
        <p:spPr>
          <a:xfrm>
            <a:off x="1452784" y="4284434"/>
            <a:ext cx="10527992" cy="888821"/>
          </a:xfrm>
          <a:prstGeom prst="rect">
            <a:avLst/>
          </a:prstGeom>
          <a:solidFill>
            <a:srgbClr val="42A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800" dirty="0" err="1">
                <a:effectLst/>
                <a:latin typeface="URWPalladioL"/>
              </a:rPr>
              <a:t>Process</a:t>
            </a:r>
            <a:r>
              <a:rPr lang="it-IT" sz="1800" dirty="0">
                <a:effectLst/>
                <a:latin typeface="URWPalladioL"/>
              </a:rPr>
              <a:t> design models must </a:t>
            </a:r>
            <a:r>
              <a:rPr lang="it-IT" sz="1800" dirty="0" err="1">
                <a:effectLst/>
                <a:latin typeface="URWPalladioL"/>
              </a:rPr>
              <a:t>accurately</a:t>
            </a:r>
            <a:r>
              <a:rPr lang="it-IT" sz="1800" dirty="0">
                <a:effectLst/>
                <a:latin typeface="URWPalladioL"/>
              </a:rPr>
              <a:t> and </a:t>
            </a:r>
            <a:r>
              <a:rPr lang="it-IT" sz="1800" dirty="0" err="1">
                <a:effectLst/>
                <a:latin typeface="URWPalladioL"/>
              </a:rPr>
              <a:t>completely</a:t>
            </a:r>
            <a:r>
              <a:rPr lang="it-IT" sz="1800" dirty="0">
                <a:effectLst/>
                <a:latin typeface="URWPalladioL"/>
              </a:rPr>
              <a:t> express the </a:t>
            </a:r>
            <a:r>
              <a:rPr lang="it-IT" sz="1800" dirty="0" err="1">
                <a:effectLst/>
                <a:latin typeface="URWPalladioL"/>
              </a:rPr>
              <a:t>process</a:t>
            </a:r>
            <a:r>
              <a:rPr lang="it-IT" sz="1800" dirty="0">
                <a:effectLst/>
                <a:latin typeface="URWPalladioL"/>
              </a:rPr>
              <a:t> </a:t>
            </a:r>
            <a:r>
              <a:rPr lang="it-IT" sz="1800" dirty="0" err="1">
                <a:effectLst/>
                <a:latin typeface="URWPalladioL"/>
              </a:rPr>
              <a:t>specifications</a:t>
            </a:r>
            <a:r>
              <a:rPr lang="it-IT" sz="1800" dirty="0">
                <a:effectLst/>
                <a:latin typeface="URWPalladioL"/>
              </a:rPr>
              <a:t> in </a:t>
            </a:r>
            <a:r>
              <a:rPr lang="it-IT" sz="1800" dirty="0" err="1">
                <a:effectLst/>
                <a:latin typeface="URWPalladioL"/>
              </a:rPr>
              <a:t>terms</a:t>
            </a:r>
            <a:r>
              <a:rPr lang="it-IT" sz="1800" dirty="0">
                <a:effectLst/>
                <a:latin typeface="URWPalladioL"/>
              </a:rPr>
              <a:t> of </a:t>
            </a:r>
            <a:r>
              <a:rPr lang="it-IT" sz="1800" dirty="0" err="1">
                <a:effectLst/>
                <a:latin typeface="URWPalladioL"/>
              </a:rPr>
              <a:t>computation</a:t>
            </a:r>
            <a:r>
              <a:rPr lang="it-IT" sz="1800" dirty="0">
                <a:effectLst/>
                <a:latin typeface="URWPalladioL"/>
              </a:rPr>
              <a:t>.</a:t>
            </a:r>
          </a:p>
        </p:txBody>
      </p:sp>
      <p:sp>
        <p:nvSpPr>
          <p:cNvPr id="55" name="Rectangle: Rounded Corners 1">
            <a:extLst>
              <a:ext uri="{FF2B5EF4-FFF2-40B4-BE49-F238E27FC236}">
                <a16:creationId xmlns:a16="http://schemas.microsoft.com/office/drawing/2014/main" id="{0159F236-3647-A4C9-92D4-1762E9FF17A0}"/>
              </a:ext>
            </a:extLst>
          </p:cNvPr>
          <p:cNvSpPr/>
          <p:nvPr/>
        </p:nvSpPr>
        <p:spPr>
          <a:xfrm>
            <a:off x="254785" y="4178969"/>
            <a:ext cx="1213068" cy="113947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12">
            <a:extLst>
              <a:ext uri="{FF2B5EF4-FFF2-40B4-BE49-F238E27FC236}">
                <a16:creationId xmlns:a16="http://schemas.microsoft.com/office/drawing/2014/main" id="{0CDC6D36-3D88-44F8-16FF-5AD809B5F367}"/>
              </a:ext>
            </a:extLst>
          </p:cNvPr>
          <p:cNvSpPr txBox="1"/>
          <p:nvPr/>
        </p:nvSpPr>
        <p:spPr>
          <a:xfrm>
            <a:off x="449179" y="4360167"/>
            <a:ext cx="887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D9820B1A-4208-9E5E-8B61-038E800ED2E3}"/>
              </a:ext>
            </a:extLst>
          </p:cNvPr>
          <p:cNvSpPr/>
          <p:nvPr/>
        </p:nvSpPr>
        <p:spPr>
          <a:xfrm>
            <a:off x="1452784" y="2872725"/>
            <a:ext cx="10527992" cy="888821"/>
          </a:xfrm>
          <a:prstGeom prst="rect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800" dirty="0">
                <a:effectLst/>
                <a:latin typeface="URWPalladioL"/>
              </a:rPr>
              <a:t>Events, actions, and (</a:t>
            </a:r>
            <a:r>
              <a:rPr lang="it-IT" sz="1800" dirty="0" err="1">
                <a:effectLst/>
                <a:latin typeface="URWPalladioL"/>
              </a:rPr>
              <a:t>conditional</a:t>
            </a:r>
            <a:r>
              <a:rPr lang="it-IT" sz="1800" dirty="0">
                <a:effectLst/>
                <a:latin typeface="URWPalladioL"/>
              </a:rPr>
              <a:t> and </a:t>
            </a:r>
            <a:r>
              <a:rPr lang="it-IT" sz="1800" dirty="0" err="1">
                <a:effectLst/>
                <a:latin typeface="URWPalladioL"/>
              </a:rPr>
              <a:t>parallel</a:t>
            </a:r>
            <a:r>
              <a:rPr lang="it-IT" sz="1800" dirty="0">
                <a:effectLst/>
                <a:latin typeface="URWPalladioL"/>
              </a:rPr>
              <a:t>) branching must </a:t>
            </a:r>
            <a:r>
              <a:rPr lang="it-IT" sz="1800" dirty="0" err="1">
                <a:effectLst/>
                <a:latin typeface="URWPalladioL"/>
              </a:rPr>
              <a:t>all</a:t>
            </a:r>
            <a:r>
              <a:rPr lang="it-IT" sz="1800" dirty="0">
                <a:effectLst/>
                <a:latin typeface="URWPalladioL"/>
              </a:rPr>
              <a:t> be </a:t>
            </a:r>
            <a:r>
              <a:rPr lang="it-IT" sz="1800" dirty="0" err="1">
                <a:effectLst/>
                <a:latin typeface="URWPalladioL"/>
              </a:rPr>
              <a:t>included</a:t>
            </a:r>
            <a:r>
              <a:rPr lang="it-IT" sz="1800" dirty="0">
                <a:effectLst/>
                <a:latin typeface="URWPalladioL"/>
              </a:rPr>
              <a:t> in a flowchart </a:t>
            </a:r>
            <a:r>
              <a:rPr lang="it-IT" sz="1800" dirty="0" err="1">
                <a:effectLst/>
                <a:latin typeface="URWPalladioL"/>
              </a:rPr>
              <a:t>language</a:t>
            </a:r>
            <a:r>
              <a:rPr lang="it-IT" sz="1800" dirty="0">
                <a:effectLst/>
                <a:latin typeface="URWPalladioL"/>
              </a:rPr>
              <a:t> to be </a:t>
            </a:r>
            <a:r>
              <a:rPr lang="it-IT" sz="1800" dirty="0" err="1">
                <a:effectLst/>
                <a:latin typeface="URWPalladioL"/>
              </a:rPr>
              <a:t>considered</a:t>
            </a:r>
            <a:r>
              <a:rPr lang="it-IT" sz="1800" dirty="0">
                <a:effectLst/>
                <a:latin typeface="URWPalladioL"/>
              </a:rPr>
              <a:t> </a:t>
            </a:r>
            <a:r>
              <a:rPr lang="it-IT" sz="1800" dirty="0" err="1">
                <a:effectLst/>
                <a:latin typeface="URWPalladioL"/>
              </a:rPr>
              <a:t>adequately</a:t>
            </a:r>
            <a:r>
              <a:rPr lang="it-IT" sz="1800" dirty="0">
                <a:effectLst/>
                <a:latin typeface="URWPalladioL"/>
              </a:rPr>
              <a:t> </a:t>
            </a:r>
            <a:r>
              <a:rPr lang="it-IT" sz="1800" dirty="0" err="1">
                <a:effectLst/>
                <a:latin typeface="URWPalladioL"/>
              </a:rPr>
              <a:t>expressive</a:t>
            </a:r>
            <a:r>
              <a:rPr lang="it-IT" dirty="0">
                <a:latin typeface="URWPalladioL"/>
              </a:rPr>
              <a:t>.</a:t>
            </a:r>
            <a:endParaRPr lang="it-IT" sz="1800" dirty="0">
              <a:effectLst/>
              <a:latin typeface="URWPalladioL"/>
            </a:endParaRPr>
          </a:p>
        </p:txBody>
      </p:sp>
      <p:sp>
        <p:nvSpPr>
          <p:cNvPr id="58" name="Rectangle: Rounded Corners 1">
            <a:extLst>
              <a:ext uri="{FF2B5EF4-FFF2-40B4-BE49-F238E27FC236}">
                <a16:creationId xmlns:a16="http://schemas.microsoft.com/office/drawing/2014/main" id="{3066C8A5-FCA5-DB8A-213A-8F8102D6B441}"/>
              </a:ext>
            </a:extLst>
          </p:cNvPr>
          <p:cNvSpPr/>
          <p:nvPr/>
        </p:nvSpPr>
        <p:spPr>
          <a:xfrm>
            <a:off x="254785" y="2767260"/>
            <a:ext cx="1213068" cy="113947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TextBox 12">
            <a:extLst>
              <a:ext uri="{FF2B5EF4-FFF2-40B4-BE49-F238E27FC236}">
                <a16:creationId xmlns:a16="http://schemas.microsoft.com/office/drawing/2014/main" id="{93927284-8CE5-AE52-9D0D-3EA7CDEAA2AD}"/>
              </a:ext>
            </a:extLst>
          </p:cNvPr>
          <p:cNvSpPr txBox="1"/>
          <p:nvPr/>
        </p:nvSpPr>
        <p:spPr>
          <a:xfrm>
            <a:off x="433137" y="2948458"/>
            <a:ext cx="887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0" name="Rectangle 2">
            <a:extLst>
              <a:ext uri="{FF2B5EF4-FFF2-40B4-BE49-F238E27FC236}">
                <a16:creationId xmlns:a16="http://schemas.microsoft.com/office/drawing/2014/main" id="{302DD5FD-795C-585E-41CB-2E9CAF5E1930}"/>
              </a:ext>
            </a:extLst>
          </p:cNvPr>
          <p:cNvSpPr/>
          <p:nvPr/>
        </p:nvSpPr>
        <p:spPr>
          <a:xfrm>
            <a:off x="1468827" y="1461019"/>
            <a:ext cx="10527992" cy="888821"/>
          </a:xfrm>
          <a:prstGeom prst="rect">
            <a:avLst/>
          </a:prstGeom>
          <a:solidFill>
            <a:srgbClr val="C2C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800" dirty="0" err="1">
                <a:effectLst/>
                <a:latin typeface="URWPalladioL"/>
              </a:rPr>
              <a:t>Diagrams</a:t>
            </a:r>
            <a:r>
              <a:rPr lang="it-IT" sz="1800" dirty="0">
                <a:effectLst/>
                <a:latin typeface="URWPalladioL"/>
              </a:rPr>
              <a:t> in the flowchart style </a:t>
            </a:r>
            <a:r>
              <a:rPr lang="it-IT" sz="1800" dirty="0" err="1">
                <a:effectLst/>
                <a:latin typeface="URWPalladioL"/>
              </a:rPr>
              <a:t>offer</a:t>
            </a:r>
            <a:r>
              <a:rPr lang="it-IT" sz="1800" dirty="0">
                <a:effectLst/>
                <a:latin typeface="URWPalladioL"/>
              </a:rPr>
              <a:t> a </a:t>
            </a:r>
            <a:r>
              <a:rPr lang="it-IT" sz="1800" dirty="0" err="1">
                <a:effectLst/>
                <a:latin typeface="URWPalladioL"/>
              </a:rPr>
              <a:t>simple</a:t>
            </a:r>
            <a:r>
              <a:rPr lang="it-IT" sz="1800" dirty="0">
                <a:effectLst/>
                <a:latin typeface="URWPalladioL"/>
              </a:rPr>
              <a:t> visual </a:t>
            </a:r>
            <a:r>
              <a:rPr lang="it-IT" sz="1800" dirty="0" err="1">
                <a:effectLst/>
                <a:latin typeface="URWPalladioL"/>
              </a:rPr>
              <a:t>syntax</a:t>
            </a:r>
            <a:r>
              <a:rPr lang="it-IT" sz="1800" dirty="0">
                <a:effectLst/>
                <a:latin typeface="URWPalladioL"/>
              </a:rPr>
              <a:t> for </a:t>
            </a:r>
            <a:r>
              <a:rPr lang="it-IT" sz="1800" dirty="0" err="1">
                <a:effectLst/>
                <a:latin typeface="URWPalladioL"/>
              </a:rPr>
              <a:t>process</a:t>
            </a:r>
            <a:r>
              <a:rPr lang="it-IT" sz="1800" dirty="0">
                <a:effectLst/>
                <a:latin typeface="URWPalladioL"/>
              </a:rPr>
              <a:t> </a:t>
            </a:r>
            <a:r>
              <a:rPr lang="it-IT" sz="1800" dirty="0" err="1">
                <a:effectLst/>
                <a:latin typeface="URWPalladioL"/>
              </a:rPr>
              <a:t>modeling</a:t>
            </a:r>
            <a:r>
              <a:rPr lang="it-IT" dirty="0">
                <a:latin typeface="URWPalladioL"/>
              </a:rPr>
              <a:t>.</a:t>
            </a:r>
            <a:endParaRPr lang="it-IT" sz="1800" dirty="0">
              <a:effectLst/>
              <a:latin typeface="URWPalladioL"/>
            </a:endParaRPr>
          </a:p>
        </p:txBody>
      </p:sp>
      <p:sp>
        <p:nvSpPr>
          <p:cNvPr id="61" name="Rectangle: Rounded Corners 1">
            <a:extLst>
              <a:ext uri="{FF2B5EF4-FFF2-40B4-BE49-F238E27FC236}">
                <a16:creationId xmlns:a16="http://schemas.microsoft.com/office/drawing/2014/main" id="{A2920762-1482-9CB4-77EC-6B15BF565ED1}"/>
              </a:ext>
            </a:extLst>
          </p:cNvPr>
          <p:cNvSpPr/>
          <p:nvPr/>
        </p:nvSpPr>
        <p:spPr>
          <a:xfrm>
            <a:off x="270828" y="1355554"/>
            <a:ext cx="1213068" cy="113947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12">
            <a:extLst>
              <a:ext uri="{FF2B5EF4-FFF2-40B4-BE49-F238E27FC236}">
                <a16:creationId xmlns:a16="http://schemas.microsoft.com/office/drawing/2014/main" id="{2910B5EE-0A9A-17CE-4043-72535E681FB7}"/>
              </a:ext>
            </a:extLst>
          </p:cNvPr>
          <p:cNvSpPr txBox="1"/>
          <p:nvPr/>
        </p:nvSpPr>
        <p:spPr>
          <a:xfrm>
            <a:off x="433138" y="1536752"/>
            <a:ext cx="887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37D1F6E-7E35-AEEA-54E4-3B9D1797E04D}"/>
              </a:ext>
            </a:extLst>
          </p:cNvPr>
          <p:cNvSpPr txBox="1"/>
          <p:nvPr/>
        </p:nvSpPr>
        <p:spPr>
          <a:xfrm>
            <a:off x="748518" y="636517"/>
            <a:ext cx="1088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chemeClr val="bg1"/>
                </a:solidFill>
                <a:effectLst/>
                <a:latin typeface="URWPalladioL"/>
              </a:rPr>
              <a:t>BPMN-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URWPalladioL"/>
              </a:rPr>
              <a:t>based</a:t>
            </a:r>
            <a:r>
              <a:rPr lang="it-IT" sz="1800" b="1" dirty="0">
                <a:solidFill>
                  <a:schemeClr val="bg1"/>
                </a:solidFill>
                <a:effectLst/>
                <a:latin typeface="URWPalladioL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URWPalladioL"/>
              </a:rPr>
              <a:t>diagram</a:t>
            </a:r>
            <a:r>
              <a:rPr lang="it-IT" sz="1800" b="1" dirty="0">
                <a:solidFill>
                  <a:schemeClr val="bg1"/>
                </a:solidFill>
                <a:effectLst/>
                <a:latin typeface="URWPalladioL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URWPalladioL"/>
              </a:rPr>
              <a:t>language</a:t>
            </a:r>
            <a:r>
              <a:rPr lang="it-IT" sz="1800" b="1" dirty="0">
                <a:solidFill>
                  <a:schemeClr val="bg1"/>
                </a:solidFill>
                <a:effectLst/>
                <a:latin typeface="URWPalladioL"/>
              </a:rPr>
              <a:t> for making (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URWPalladioL"/>
              </a:rPr>
              <a:t>computational</a:t>
            </a:r>
            <a:r>
              <a:rPr lang="it-IT" sz="1800" b="1" dirty="0">
                <a:solidFill>
                  <a:schemeClr val="bg1"/>
                </a:solidFill>
                <a:effectLst/>
                <a:latin typeface="URWPalladioL"/>
              </a:rPr>
              <a:t>)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URWPalladioL"/>
              </a:rPr>
              <a:t>process</a:t>
            </a:r>
            <a:r>
              <a:rPr lang="it-IT" sz="1800" b="1" dirty="0">
                <a:solidFill>
                  <a:schemeClr val="bg1"/>
                </a:solidFill>
                <a:effectLst/>
                <a:latin typeface="URWPalladioL"/>
              </a:rPr>
              <a:t> design models for discrete event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URWPalladioL"/>
              </a:rPr>
              <a:t>simulation</a:t>
            </a:r>
            <a:r>
              <a:rPr lang="it-IT" sz="1800" b="1" dirty="0">
                <a:solidFill>
                  <a:schemeClr val="bg1"/>
                </a:solidFill>
                <a:effectLst/>
                <a:latin typeface="URWPalladioL"/>
              </a:rPr>
              <a:t> 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8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31272D-383F-8C49-0080-83B842F0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3850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Study: Online Sneaker Shop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A59DD7-A2CC-3B76-4120-DC78ECA3C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67" y="1850190"/>
            <a:ext cx="5562600" cy="42164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483532-D45A-C638-BB39-0CBA3FE7B8E1}"/>
              </a:ext>
            </a:extLst>
          </p:cNvPr>
          <p:cNvSpPr txBox="1"/>
          <p:nvPr/>
        </p:nvSpPr>
        <p:spPr>
          <a:xfrm>
            <a:off x="7841460" y="993626"/>
            <a:ext cx="302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Event Class </a:t>
            </a:r>
            <a:r>
              <a:rPr lang="it-IT" sz="1800" b="1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Diagram</a:t>
            </a:r>
            <a:r>
              <a:rPr lang="it-IT" sz="1800" b="1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it-IT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E2D5EF-5F43-796A-66A5-B5E7A1E2670C}"/>
              </a:ext>
            </a:extLst>
          </p:cNvPr>
          <p:cNvSpPr txBox="1"/>
          <p:nvPr/>
        </p:nvSpPr>
        <p:spPr>
          <a:xfrm>
            <a:off x="175889" y="708987"/>
            <a:ext cx="49602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it-IT" sz="24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ey </a:t>
            </a:r>
            <a:r>
              <a:rPr lang="it-IT" sz="24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parameter</a:t>
            </a:r>
            <a:r>
              <a:rPr lang="it-IT" sz="24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4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indicator</a:t>
            </a:r>
            <a:r>
              <a:rPr lang="it-IT" sz="24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endParaRPr lang="it-IT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it-IT" sz="1800" dirty="0" err="1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</a:t>
            </a:r>
            <a:r>
              <a:rPr lang="it-IT" sz="1800" dirty="0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it-IT" sz="1800" dirty="0" err="1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lost</a:t>
            </a:r>
            <a:r>
              <a:rPr lang="it-IT" sz="1800" dirty="0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dirty="0" err="1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r>
              <a:rPr lang="it-IT" sz="1800" dirty="0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br>
              <a:rPr lang="it-IT" sz="1800" dirty="0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it-IT" sz="1800" dirty="0" err="1">
                <a:solidFill>
                  <a:srgbClr val="CB1B4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</a:t>
            </a:r>
            <a:r>
              <a:rPr lang="it-IT" sz="1800" dirty="0">
                <a:solidFill>
                  <a:srgbClr val="CB1B4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it-IT" sz="1800" dirty="0" err="1">
                <a:solidFill>
                  <a:srgbClr val="CB1B4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</a:t>
            </a:r>
            <a:r>
              <a:rPr lang="it-IT" sz="1800" dirty="0">
                <a:solidFill>
                  <a:srgbClr val="CB1B4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checkouts,</a:t>
            </a:r>
            <a:br>
              <a:rPr lang="it-IT" sz="1800" dirty="0">
                <a:solidFill>
                  <a:srgbClr val="CB1B4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it-IT" sz="1800" dirty="0">
                <a:solidFill>
                  <a:srgbClr val="42AFB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AVG. </a:t>
            </a:r>
            <a:r>
              <a:rPr lang="it-IT" sz="1800" dirty="0" err="1">
                <a:solidFill>
                  <a:srgbClr val="42AFB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queue</a:t>
            </a:r>
            <a:r>
              <a:rPr lang="it-IT" sz="1800" dirty="0">
                <a:solidFill>
                  <a:srgbClr val="42AFB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dirty="0" err="1">
                <a:solidFill>
                  <a:srgbClr val="42AFB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length</a:t>
            </a:r>
            <a:r>
              <a:rPr lang="it-IT" sz="1800" dirty="0">
                <a:solidFill>
                  <a:srgbClr val="42AFB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br>
              <a:rPr lang="it-IT" sz="1800" dirty="0">
                <a:solidFill>
                  <a:srgbClr val="42AFB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it-IT" sz="1800" dirty="0" err="1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</a:t>
            </a:r>
            <a:r>
              <a:rPr lang="it-IT" sz="1800" dirty="0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it-IT" sz="1800" dirty="0" err="1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lost</a:t>
            </a:r>
            <a:r>
              <a:rPr lang="it-IT" sz="1800" dirty="0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dirty="0" err="1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r>
              <a:rPr lang="it-IT" sz="1800" dirty="0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size </a:t>
            </a:r>
            <a:r>
              <a:rPr lang="it-IT" sz="1800" dirty="0" err="1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unavailable</a:t>
            </a:r>
            <a:r>
              <a:rPr lang="it-IT" sz="1800" dirty="0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it-IT" dirty="0">
              <a:solidFill>
                <a:srgbClr val="FCB41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766B9DE-CCC5-DD54-EB17-A12A54DCF22F}"/>
              </a:ext>
            </a:extLst>
          </p:cNvPr>
          <p:cNvSpPr txBox="1"/>
          <p:nvPr/>
        </p:nvSpPr>
        <p:spPr>
          <a:xfrm>
            <a:off x="175889" y="2311399"/>
            <a:ext cx="638585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potentially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relevant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b="1" dirty="0" err="1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it-IT" sz="1800" b="1" dirty="0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b="1" dirty="0" err="1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</a:t>
            </a:r>
            <a:r>
              <a:rPr lang="it-IT" sz="1800" b="1" dirty="0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are: </a:t>
            </a:r>
          </a:p>
          <a:p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online sneaker store,</a:t>
            </a:r>
            <a:b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customers,</a:t>
            </a:r>
            <a:b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endParaRPr lang="it-IT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sneakers,</a:t>
            </a:r>
            <a:b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requests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b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 size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requests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b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7. size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channels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b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8. checkout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requests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  <a:p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9. checkout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channels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endParaRPr lang="it-IT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Potentially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relevant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it-IT" sz="1800" b="1" dirty="0">
                <a:solidFill>
                  <a:srgbClr val="CB1B4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it-IT" sz="1800" b="1" dirty="0">
                <a:solidFill>
                  <a:srgbClr val="42AFB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activities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are:</a:t>
            </a:r>
            <a:b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sneakers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requests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coming in from customers,</a:t>
            </a:r>
            <a:b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sneaker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handling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size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handling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b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checkout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it-IT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it-IT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7280F86-1830-1DE2-807D-A8D013BB4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16" y="279400"/>
            <a:ext cx="6096000" cy="240742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DF6F81B-A8E7-43FF-1FA3-7FE6AC2DF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16" y="3429000"/>
            <a:ext cx="6096000" cy="31496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8E5EAAA-0F6B-6633-FD56-7C4EF5B15734}"/>
              </a:ext>
            </a:extLst>
          </p:cNvPr>
          <p:cNvSpPr/>
          <p:nvPr/>
        </p:nvSpPr>
        <p:spPr>
          <a:xfrm>
            <a:off x="5582651" y="-114701"/>
            <a:ext cx="48124" cy="7283116"/>
          </a:xfrm>
          <a:prstGeom prst="rect">
            <a:avLst/>
          </a:prstGeom>
          <a:solidFill>
            <a:srgbClr val="FCB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7C82498-867F-C010-C52F-8BBE174720BF}"/>
              </a:ext>
            </a:extLst>
          </p:cNvPr>
          <p:cNvSpPr/>
          <p:nvPr/>
        </p:nvSpPr>
        <p:spPr>
          <a:xfrm rot="5400000">
            <a:off x="6281686" y="-3173239"/>
            <a:ext cx="45719" cy="12609094"/>
          </a:xfrm>
          <a:prstGeom prst="rect">
            <a:avLst/>
          </a:prstGeom>
          <a:solidFill>
            <a:srgbClr val="FCB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F22B32D-83C6-1531-D539-E4B293F16E53}"/>
              </a:ext>
            </a:extLst>
          </p:cNvPr>
          <p:cNvSpPr txBox="1"/>
          <p:nvPr/>
        </p:nvSpPr>
        <p:spPr>
          <a:xfrm>
            <a:off x="1668379" y="94734"/>
            <a:ext cx="267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Conceptual</a:t>
            </a:r>
            <a:r>
              <a:rPr lang="it-IT" sz="1800" b="1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 </a:t>
            </a:r>
            <a:endParaRPr lang="it-IT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0278F44-6163-162D-3A52-D6C2DF678BDB}"/>
              </a:ext>
            </a:extLst>
          </p:cNvPr>
          <p:cNvSpPr txBox="1"/>
          <p:nvPr/>
        </p:nvSpPr>
        <p:spPr>
          <a:xfrm>
            <a:off x="211675" y="605951"/>
            <a:ext cx="50693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Notice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it-IT" sz="1800" i="1" dirty="0" err="1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timeout</a:t>
            </a:r>
            <a:r>
              <a:rPr lang="it-IT" sz="1800" i="1" dirty="0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event </a:t>
            </a:r>
            <a:r>
              <a:rPr lang="it-IT" sz="1800" i="1" dirty="0" err="1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circle</a:t>
            </a:r>
            <a:r>
              <a:rPr lang="it-IT" sz="1800" i="1" dirty="0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(with a clock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icon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attached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the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bars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the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dependent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activity scheduling (RDAS)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arrow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representing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queue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planned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taking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sneakers activities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waiting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the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availability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a sneaker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requests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it-IT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736D098-39FD-C677-0A8A-D2B6B62E5CC5}"/>
              </a:ext>
            </a:extLst>
          </p:cNvPr>
          <p:cNvSpPr txBox="1"/>
          <p:nvPr/>
        </p:nvSpPr>
        <p:spPr>
          <a:xfrm>
            <a:off x="1453383" y="3244334"/>
            <a:ext cx="272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 Model </a:t>
            </a:r>
            <a:endParaRPr lang="it-IT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3FBB9B-B609-B6BD-FF98-60B518D1FEDF}"/>
              </a:ext>
            </a:extLst>
          </p:cNvPr>
          <p:cNvSpPr txBox="1"/>
          <p:nvPr/>
        </p:nvSpPr>
        <p:spPr>
          <a:xfrm>
            <a:off x="349803" y="3918976"/>
            <a:ext cx="49311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frequency of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exogenous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events, the duration of an activity, and the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management can be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displayed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a DPMN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 model to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Such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enriched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DPMN </a:t>
            </a:r>
            <a:r>
              <a:rPr lang="it-IT" sz="1800" i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  <a:r>
              <a:rPr lang="it-IT" sz="1800" i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 model </a:t>
            </a:r>
            <a:r>
              <a:rPr lang="it-IT" sz="1800" i="1" dirty="0" err="1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includes</a:t>
            </a:r>
            <a:r>
              <a:rPr lang="it-IT" sz="1800" i="1" dirty="0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i="1" dirty="0" err="1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it-IT" sz="1800" i="1" dirty="0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i="1" dirty="0" err="1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computational</a:t>
            </a:r>
            <a:r>
              <a:rPr lang="it-IT" sz="1800" i="1" dirty="0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i="1" dirty="0" err="1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details</a:t>
            </a:r>
            <a:r>
              <a:rPr lang="it-IT" sz="1800" i="1" dirty="0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i="1" dirty="0" err="1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needed</a:t>
            </a:r>
            <a:r>
              <a:rPr lang="it-IT" sz="1800" i="1" dirty="0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an </a:t>
            </a:r>
            <a:r>
              <a:rPr lang="it-IT" sz="1800" i="1" dirty="0" err="1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</a:t>
            </a:r>
            <a:r>
              <a:rPr lang="it-IT" sz="1800" i="1" dirty="0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i="1" dirty="0" err="1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without</a:t>
            </a:r>
            <a:r>
              <a:rPr lang="it-IT" sz="1800" i="1" dirty="0">
                <a:solidFill>
                  <a:srgbClr val="FCB41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separate explicit OE class design model.</a:t>
            </a:r>
            <a:endParaRPr lang="it-IT" i="1" dirty="0">
              <a:solidFill>
                <a:srgbClr val="FCB41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22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96373-B211-1E11-88B1-143B18B4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0"/>
            <a:ext cx="10515600" cy="485107"/>
          </a:xfrm>
        </p:spPr>
        <p:txBody>
          <a:bodyPr>
            <a:noAutofit/>
          </a:bodyPr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</a:t>
            </a:r>
            <a:r>
              <a:rPr lang="it-IT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</a:t>
            </a:r>
            <a:r>
              <a:rPr lang="it-IT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OESjs</a:t>
            </a:r>
            <a:endPara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ube 1">
            <a:extLst>
              <a:ext uri="{FF2B5EF4-FFF2-40B4-BE49-F238E27FC236}">
                <a16:creationId xmlns:a16="http://schemas.microsoft.com/office/drawing/2014/main" id="{E17C47D0-B36D-6163-960A-C9626CD5E4A2}"/>
              </a:ext>
            </a:extLst>
          </p:cNvPr>
          <p:cNvSpPr/>
          <p:nvPr/>
        </p:nvSpPr>
        <p:spPr>
          <a:xfrm>
            <a:off x="1393249" y="4788862"/>
            <a:ext cx="2654300" cy="1168400"/>
          </a:xfrm>
          <a:prstGeom prst="cube">
            <a:avLst>
              <a:gd name="adj" fmla="val 619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be 5">
            <a:extLst>
              <a:ext uri="{FF2B5EF4-FFF2-40B4-BE49-F238E27FC236}">
                <a16:creationId xmlns:a16="http://schemas.microsoft.com/office/drawing/2014/main" id="{A698C306-FDBE-88A0-6544-810D00C809AF}"/>
              </a:ext>
            </a:extLst>
          </p:cNvPr>
          <p:cNvSpPr/>
          <p:nvPr/>
        </p:nvSpPr>
        <p:spPr>
          <a:xfrm>
            <a:off x="4479349" y="4788862"/>
            <a:ext cx="2654300" cy="1168400"/>
          </a:xfrm>
          <a:prstGeom prst="cube">
            <a:avLst>
              <a:gd name="adj" fmla="val 6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be 6">
            <a:extLst>
              <a:ext uri="{FF2B5EF4-FFF2-40B4-BE49-F238E27FC236}">
                <a16:creationId xmlns:a16="http://schemas.microsoft.com/office/drawing/2014/main" id="{19F6D61F-3FA5-812D-2A65-B1DF45F104A5}"/>
              </a:ext>
            </a:extLst>
          </p:cNvPr>
          <p:cNvSpPr/>
          <p:nvPr/>
        </p:nvSpPr>
        <p:spPr>
          <a:xfrm>
            <a:off x="7717849" y="4788862"/>
            <a:ext cx="2654300" cy="1168400"/>
          </a:xfrm>
          <a:prstGeom prst="cube">
            <a:avLst>
              <a:gd name="adj" fmla="val 6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69A7411-D53A-B4BB-25C6-CF1F98B9BC70}"/>
              </a:ext>
            </a:extLst>
          </p:cNvPr>
          <p:cNvSpPr txBox="1"/>
          <p:nvPr/>
        </p:nvSpPr>
        <p:spPr>
          <a:xfrm>
            <a:off x="1952400" y="958328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4CBBD2-A628-1DF9-844E-358E827C050F}"/>
              </a:ext>
            </a:extLst>
          </p:cNvPr>
          <p:cNvSpPr txBox="1"/>
          <p:nvPr/>
        </p:nvSpPr>
        <p:spPr>
          <a:xfrm>
            <a:off x="5121856" y="900738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EA5F30F-4AFF-5905-CE29-C1CF7B837E47}"/>
              </a:ext>
            </a:extLst>
          </p:cNvPr>
          <p:cNvSpPr txBox="1"/>
          <p:nvPr/>
        </p:nvSpPr>
        <p:spPr>
          <a:xfrm>
            <a:off x="7751487" y="900738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Activity &amp; Rules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9930605-C79E-A09A-5220-34D3DBCE0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36" y="2261937"/>
            <a:ext cx="2603833" cy="210786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AB9451F-C704-CCBB-3DEF-E989816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07" y="2358230"/>
            <a:ext cx="2575149" cy="193136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471871A-9BDA-02CE-6083-7F06099B1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15" y="1766770"/>
            <a:ext cx="2383849" cy="178788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A7E9E42-6456-50C7-ED6D-2E8A224AE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104" y="3993348"/>
            <a:ext cx="3786614" cy="41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7F1EF5-6301-EC5C-FDC5-11AD7B1E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690"/>
            <a:ext cx="10515600" cy="677612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  <a:r>
              <a:rPr lang="it-IT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(1)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AE2515-1738-24F3-627F-0B05596E3284}"/>
              </a:ext>
            </a:extLst>
          </p:cNvPr>
          <p:cNvSpPr txBox="1"/>
          <p:nvPr/>
        </p:nvSpPr>
        <p:spPr>
          <a:xfrm>
            <a:off x="224588" y="834191"/>
            <a:ext cx="11646569" cy="212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Simulation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been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over </a:t>
            </a:r>
            <a:r>
              <a:rPr lang="it-IT" sz="1800" b="1" dirty="0" err="1">
                <a:solidFill>
                  <a:srgbClr val="42AFB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</a:t>
            </a:r>
            <a:r>
              <a:rPr lang="it-IT" sz="1800" b="1" dirty="0">
                <a:solidFill>
                  <a:srgbClr val="42AFB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b="1" dirty="0" err="1">
                <a:solidFill>
                  <a:srgbClr val="42AFB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different</a:t>
            </a:r>
            <a:r>
              <a:rPr lang="it-IT" sz="1800" b="1" dirty="0">
                <a:solidFill>
                  <a:srgbClr val="42AFB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b="1" dirty="0" err="1">
                <a:solidFill>
                  <a:srgbClr val="42AFB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scenarios</a:t>
            </a:r>
            <a:r>
              <a:rPr lang="it-IT" sz="18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endParaRPr lang="it-IT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Default scenario, </a:t>
            </a:r>
            <a:endParaRPr lang="it-IT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Same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architecture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the default scenario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higher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due to a more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coveted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pair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sneakers, </a:t>
            </a:r>
            <a:endParaRPr lang="it-IT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High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due to a more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coveted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pair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sneakers,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more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given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the online shop. </a:t>
            </a:r>
            <a:endParaRPr lang="it-IT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scenario the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sizes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available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8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it-IT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60 for size 1, 20 for size 2 and 30 for size 3. </a:t>
            </a:r>
            <a:endParaRPr lang="it-IT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BF63B80-C7ED-937D-05C3-C5485BB8D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009" y="3139985"/>
            <a:ext cx="9701981" cy="301791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72A0CD-3930-A575-4489-F7FC653EFE4E}"/>
              </a:ext>
            </a:extLst>
          </p:cNvPr>
          <p:cNvSpPr txBox="1"/>
          <p:nvPr/>
        </p:nvSpPr>
        <p:spPr>
          <a:xfrm>
            <a:off x="4939940" y="6332089"/>
            <a:ext cx="22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Scenario 1 </a:t>
            </a:r>
            <a:r>
              <a:rPr lang="it-IT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  <a:endParaRPr lang="it-IT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9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CD4AD1B-B06B-904C-FBB1-19B81F2C477D}"/>
              </a:ext>
            </a:extLst>
          </p:cNvPr>
          <p:cNvSpPr txBox="1">
            <a:spLocks/>
          </p:cNvSpPr>
          <p:nvPr/>
        </p:nvSpPr>
        <p:spPr>
          <a:xfrm>
            <a:off x="838199" y="10782"/>
            <a:ext cx="10515600" cy="67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  <a:r>
              <a:rPr lang="it-IT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(2)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E9561D-657C-C76E-F272-ECC0E3BCD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857454"/>
            <a:ext cx="7772400" cy="258329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F16FD37-0081-4F5E-B813-4EF8C411A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917569"/>
            <a:ext cx="7772400" cy="24246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DF620A-188D-4730-B509-1FD123406A0D}"/>
              </a:ext>
            </a:extLst>
          </p:cNvPr>
          <p:cNvSpPr txBox="1"/>
          <p:nvPr/>
        </p:nvSpPr>
        <p:spPr>
          <a:xfrm>
            <a:off x="4988068" y="6412025"/>
            <a:ext cx="22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Scenario 3 </a:t>
            </a:r>
            <a:r>
              <a:rPr lang="it-IT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  <a:endParaRPr lang="it-IT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48FA3E-B9AD-D93E-1EDC-509A97BA58D0}"/>
              </a:ext>
            </a:extLst>
          </p:cNvPr>
          <p:cNvSpPr txBox="1"/>
          <p:nvPr/>
        </p:nvSpPr>
        <p:spPr>
          <a:xfrm>
            <a:off x="4988068" y="3486472"/>
            <a:ext cx="22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Scenario 2 </a:t>
            </a:r>
            <a:r>
              <a:rPr lang="it-IT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  <a:endParaRPr lang="it-IT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0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14321</TotalTime>
  <Words>803</Words>
  <Application>Microsoft Macintosh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Noto Sans</vt:lpstr>
      <vt:lpstr>Noto Sans Disp SemCond SemBd</vt:lpstr>
      <vt:lpstr>Open Sans</vt:lpstr>
      <vt:lpstr>URWPalladioL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Case Study: Online Sneaker Shop</vt:lpstr>
      <vt:lpstr>Presentazione standard di PowerPoint</vt:lpstr>
      <vt:lpstr>Implementation with OESjs</vt:lpstr>
      <vt:lpstr>Results (1)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Giuseppe Cristaudo - giuseppe.cristaudo@studio.unibo.it</cp:lastModifiedBy>
  <cp:revision>1023</cp:revision>
  <dcterms:created xsi:type="dcterms:W3CDTF">2017-12-05T16:25:52Z</dcterms:created>
  <dcterms:modified xsi:type="dcterms:W3CDTF">2022-11-03T10:02:09Z</dcterms:modified>
</cp:coreProperties>
</file>