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28B96-7FAE-41C8-9D77-DC5B3A9E537C}" v="217" dt="2023-07-21T06:12:1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639BA7-601A-4530-A149-6C6F87F9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507D67-C8ED-4279-9000-E1958A0989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1CB53-6CE1-4B66-90F0-2C69284A838A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73BFEB-B569-438C-AAF0-AC56A3BAED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04F904-611B-4ED3-9BA9-D531BEF6F8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517-5D0C-41CC-A884-9FBF161742B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313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FD76-856F-4A0E-A8D8-990FFC0F217E}" type="datetimeFigureOut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DA6A-6CE5-4D93-A92B-C2583B9B0CD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935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2DA6A-6CE5-4D93-A92B-C2583B9B0CD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23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á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á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á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B60D5-2BBE-4320-B4D8-7539F4A9C84F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A7FD-7CDB-4D02-9A8A-32F4FF79B45A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BC952-CC56-4EFE-8842-84AF5C4884BF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0" name="Cuadro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uadro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s-ES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C02C4-D34C-41AE-8A5D-53F23EC129CB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9A765A-AD4B-4354-8A27-A789D21C8C80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4" name="Cuadro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uadro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3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47F239-F476-4E9A-80C1-72824B367535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1FF10-F5C3-4105-8424-8C2F4A1C79F7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8D88E-D77A-4637-8BB8-933EAA94D63D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2FB7D-2E13-4D92-A761-2F0E628FF754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74637-2C43-43E2-8C32-B7DDDF2CEC80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21505-F853-46DF-8021-1A269FB58C1D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04526-9F4D-4132-A315-E1670C90E8EE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7B000-E388-4E77-9D1D-A3594215777F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F424D-7E70-4B72-A887-91A756444CA9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6467D-FAAD-4472-BFB3-A9B6A7603874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B187E3-806A-4857-AB7B-DAAC1C9BE27C}" type="datetime1">
              <a:rPr lang="es-ES" noProof="0" smtClean="0"/>
              <a:t>21/07/2023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á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á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á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á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á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á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á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718EC5-0D1D-4790-B5DC-F37D2A1AC258}" type="datetime1">
              <a:rPr lang="es-ES" noProof="0" smtClean="0"/>
              <a:t>21/07/2023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0412" y="127466"/>
            <a:ext cx="7944378" cy="1646302"/>
          </a:xfrm>
        </p:spPr>
        <p:txBody>
          <a:bodyPr rtlCol="0"/>
          <a:lstStyle/>
          <a:p>
            <a:pPr algn="ctr"/>
            <a:r>
              <a:rPr lang="es-ES" dirty="0"/>
              <a:t>Puertas cuánticas X,Y y Z de Pauli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421" y="5281263"/>
            <a:ext cx="7766936" cy="1096899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Cristian Fernando Ávila Navarro</a:t>
            </a:r>
          </a:p>
          <a:p>
            <a:pPr algn="l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Willmar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López Delgado</a:t>
            </a:r>
          </a:p>
          <a:p>
            <a:pPr algn="l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Industrial de Santander</a:t>
            </a:r>
          </a:p>
        </p:txBody>
      </p:sp>
      <p:pic>
        <p:nvPicPr>
          <p:cNvPr id="1026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7F69BFD1-FF9B-4131-84D9-D0E75B10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putación cuántica - Wikipedia, la enciclopedia libre">
            <a:extLst>
              <a:ext uri="{FF2B5EF4-FFF2-40B4-BE49-F238E27FC236}">
                <a16:creationId xmlns:a16="http://schemas.microsoft.com/office/drawing/2014/main" id="{148DEB19-79D0-450A-9964-BCAF4D72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1816298"/>
            <a:ext cx="3276600" cy="32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59A-A9B7-7A1F-8962-54565C29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y </a:t>
            </a:r>
            <a:r>
              <a:rPr lang="en-US" dirty="0" err="1"/>
              <a:t>Cúbit</a:t>
            </a:r>
            <a:r>
              <a:rPr lang="en-US" dirty="0"/>
              <a:t>(Qubit)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C9ED-F110-E087-A007-55B844B7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64"/>
            <a:ext cx="8596668" cy="3880773"/>
          </a:xfrm>
        </p:spPr>
        <p:txBody>
          <a:bodyPr/>
          <a:lstStyle/>
          <a:p>
            <a:r>
              <a:rPr lang="en-US" b="1" dirty="0"/>
              <a:t>¿Qué es un bit?: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¿Qué es un </a:t>
            </a:r>
            <a:r>
              <a:rPr lang="en-US" b="1" dirty="0" err="1"/>
              <a:t>Cúbit</a:t>
            </a:r>
            <a:r>
              <a:rPr lang="en-US" b="1" dirty="0"/>
              <a:t>?: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D7187D-B4D1-4953-881A-A27549682C6C}"/>
              </a:ext>
            </a:extLst>
          </p:cNvPr>
          <p:cNvSpPr txBox="1"/>
          <p:nvPr/>
        </p:nvSpPr>
        <p:spPr>
          <a:xfrm>
            <a:off x="884766" y="2321358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Unidad mínima de información en la computación clásica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Tiene dos posibles estados.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Operan con álgebra de </a:t>
            </a:r>
            <a:r>
              <a:rPr lang="es-CO" sz="1400" dirty="0" err="1"/>
              <a:t>Bool</a:t>
            </a:r>
            <a:r>
              <a:rPr lang="es-CO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realizan operaciones mediante puertas lógicas.</a:t>
            </a:r>
          </a:p>
        </p:txBody>
      </p:sp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514FE4-8C88-466B-ACCD-213222D07046}"/>
              </a:ext>
            </a:extLst>
          </p:cNvPr>
          <p:cNvSpPr txBox="1"/>
          <p:nvPr/>
        </p:nvSpPr>
        <p:spPr>
          <a:xfrm>
            <a:off x="884766" y="4687081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Unidad mínima de información en la computación cuántica.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El estado de un </a:t>
            </a:r>
            <a:r>
              <a:rPr lang="es-CO" sz="1400" dirty="0" err="1"/>
              <a:t>cúbit</a:t>
            </a:r>
            <a:r>
              <a:rPr lang="es-CO" sz="1400" dirty="0"/>
              <a:t> es una superposición de los estados 0 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Operan con reglas de la mecánica cuántica.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realizan operaciones mediante puertas cuánticas.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7F2BA48-1DC3-4085-A5AE-1AA45C6EDABE}"/>
                  </a:ext>
                </a:extLst>
              </p:cNvPr>
              <p:cNvSpPr txBox="1"/>
              <p:nvPr/>
            </p:nvSpPr>
            <p:spPr>
              <a:xfrm>
                <a:off x="884766" y="5893649"/>
                <a:ext cx="1875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7F2BA48-1DC3-4085-A5AE-1AA45C6E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66" y="5893649"/>
                <a:ext cx="1875513" cy="276999"/>
              </a:xfrm>
              <a:prstGeom prst="rect">
                <a:avLst/>
              </a:prstGeom>
              <a:blipFill>
                <a:blip r:embed="rId3"/>
                <a:stretch>
                  <a:fillRect l="-6494" t="-177778" r="-27922" b="-26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8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59A-A9B7-7A1F-8962-54565C29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Puertas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 y </a:t>
            </a:r>
            <a:r>
              <a:rPr lang="en-US" dirty="0" err="1"/>
              <a:t>Puertas</a:t>
            </a:r>
            <a:r>
              <a:rPr lang="en-US" dirty="0"/>
              <a:t> </a:t>
            </a:r>
            <a:r>
              <a:rPr lang="en-US" dirty="0" err="1"/>
              <a:t>cuánticas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C9ED-F110-E087-A007-55B844B7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64"/>
            <a:ext cx="8596668" cy="3880773"/>
          </a:xfrm>
        </p:spPr>
        <p:txBody>
          <a:bodyPr/>
          <a:lstStyle/>
          <a:p>
            <a:r>
              <a:rPr lang="en-US" b="1" dirty="0" err="1"/>
              <a:t>Puertas</a:t>
            </a:r>
            <a:r>
              <a:rPr lang="en-US" b="1" dirty="0"/>
              <a:t> </a:t>
            </a:r>
            <a:r>
              <a:rPr lang="en-US" b="1" dirty="0" err="1"/>
              <a:t>Lógicas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Puertas</a:t>
            </a:r>
            <a:r>
              <a:rPr lang="en-US" b="1" dirty="0"/>
              <a:t> </a:t>
            </a:r>
            <a:r>
              <a:rPr lang="en-US" b="1" dirty="0" err="1"/>
              <a:t>cuánticas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D7187D-B4D1-4953-881A-A27549682C6C}"/>
              </a:ext>
            </a:extLst>
          </p:cNvPr>
          <p:cNvSpPr txBox="1"/>
          <p:nvPr/>
        </p:nvSpPr>
        <p:spPr>
          <a:xfrm>
            <a:off x="884766" y="232135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Son componentes básicos utilizados para realizar operaciones lógicas y manipular bits, como por ejemplo: AND, XOR,XNOR,NOT y otras aún más complejas. Las puertas lógicas se encuentran en los componentes electrónicos del procesador.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es una compuerta lógica - Guía para principiantes">
            <a:extLst>
              <a:ext uri="{FF2B5EF4-FFF2-40B4-BE49-F238E27FC236}">
                <a16:creationId xmlns:a16="http://schemas.microsoft.com/office/drawing/2014/main" id="{7AF7E06F-DFBA-4B5A-8F0D-4BA47DDF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0" y="3191743"/>
            <a:ext cx="2714625" cy="10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uerta lógica - Wikipedia, la enciclopedia libre">
            <a:extLst>
              <a:ext uri="{FF2B5EF4-FFF2-40B4-BE49-F238E27FC236}">
                <a16:creationId xmlns:a16="http://schemas.microsoft.com/office/drawing/2014/main" id="{3909530B-ADBA-4D9D-9BB8-93C23BBA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03" y="3167743"/>
            <a:ext cx="2464594" cy="1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1ADC556-8931-4E85-B9E6-EF99124B738B}"/>
              </a:ext>
            </a:extLst>
          </p:cNvPr>
          <p:cNvSpPr txBox="1"/>
          <p:nvPr/>
        </p:nvSpPr>
        <p:spPr>
          <a:xfrm>
            <a:off x="884766" y="5052008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Las puertas cuánticas, </a:t>
            </a:r>
            <a:r>
              <a:rPr lang="es-ES" sz="1400" dirty="0"/>
              <a:t>son análogas a las puertas lógicas utilizadas en la computación clásica. Sin embargo, en lugar de manipular </a:t>
            </a:r>
            <a:r>
              <a:rPr lang="es-ES" sz="1400" dirty="0" err="1"/>
              <a:t>bits,las</a:t>
            </a:r>
            <a:r>
              <a:rPr lang="es-ES" sz="1400" dirty="0"/>
              <a:t> puertas cuánticas operan sobre </a:t>
            </a:r>
            <a:r>
              <a:rPr lang="es-ES" sz="1400" dirty="0" err="1"/>
              <a:t>cúbits</a:t>
            </a:r>
            <a:r>
              <a:rPr lang="es-ES" sz="1400" dirty="0"/>
              <a:t>.</a:t>
            </a:r>
          </a:p>
          <a:p>
            <a:endParaRPr lang="es-ES" sz="1400" dirty="0"/>
          </a:p>
          <a:p>
            <a:r>
              <a:rPr lang="es-ES" sz="1400" dirty="0"/>
              <a:t>Algunos ejemplos de puertas cuánticas son: </a:t>
            </a:r>
            <a:r>
              <a:rPr lang="es-ES" sz="1400" dirty="0" err="1"/>
              <a:t>Hadamard</a:t>
            </a:r>
            <a:r>
              <a:rPr lang="es-ES" sz="1400" dirty="0"/>
              <a:t>, NOT, Compuertas de rotación (por ejemplo, </a:t>
            </a:r>
            <a:r>
              <a:rPr lang="es-ES" sz="1400" dirty="0" err="1"/>
              <a:t>Rx</a:t>
            </a:r>
            <a:r>
              <a:rPr lang="es-ES" sz="1400" dirty="0"/>
              <a:t>, </a:t>
            </a:r>
            <a:r>
              <a:rPr lang="es-ES" sz="1400" dirty="0" err="1"/>
              <a:t>Ry</a:t>
            </a:r>
            <a:r>
              <a:rPr lang="es-ES" sz="1400" dirty="0"/>
              <a:t>, </a:t>
            </a:r>
            <a:r>
              <a:rPr lang="es-ES" sz="1400" dirty="0" err="1"/>
              <a:t>Rz</a:t>
            </a:r>
            <a:r>
              <a:rPr lang="es-ES" sz="1400" dirty="0"/>
              <a:t>), Compuerta SWAP. Estas normalmente se representan con matrices.</a:t>
            </a:r>
            <a:endParaRPr lang="es-CO" sz="1400" dirty="0"/>
          </a:p>
          <a:p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41023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59A-A9B7-7A1F-8962-54565C29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Esfera</a:t>
            </a:r>
            <a:r>
              <a:rPr lang="en-US" dirty="0"/>
              <a:t> de Bloch</a:t>
            </a:r>
          </a:p>
        </p:txBody>
      </p:sp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6588871-3AE5-446C-B8D9-2D21C408F354}"/>
              </a:ext>
            </a:extLst>
          </p:cNvPr>
          <p:cNvSpPr txBox="1"/>
          <p:nvPr/>
        </p:nvSpPr>
        <p:spPr>
          <a:xfrm>
            <a:off x="591609" y="2623902"/>
            <a:ext cx="5332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La esfera de Bloch es una representación geométrica que se utiliza para visualizar el estado cuántico de un </a:t>
            </a:r>
            <a:r>
              <a:rPr lang="es-ES" sz="1400" dirty="0" err="1"/>
              <a:t>qubit</a:t>
            </a:r>
            <a:r>
              <a:rPr lang="es-ES" sz="1400" dirty="0"/>
              <a:t> en la computación cuántica.</a:t>
            </a:r>
            <a:endParaRPr lang="es-CO" sz="1400" dirty="0"/>
          </a:p>
          <a:p>
            <a:endParaRPr lang="es-CO" sz="1400" dirty="0"/>
          </a:p>
          <a:p>
            <a:endParaRPr lang="es-CO" sz="1400" dirty="0"/>
          </a:p>
          <a:p>
            <a:r>
              <a:rPr lang="es-ES" sz="1400" dirty="0"/>
              <a:t>En esta esfera, los dos polos opuestos representan los estados base |0⟩ y |1⟩, mientras que los puntos en la superficie de la esfera representan las diferentes combinaciones de α y β.</a:t>
            </a: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</p:txBody>
      </p:sp>
      <p:pic>
        <p:nvPicPr>
          <p:cNvPr id="4098" name="Picture 2" descr="Conceptos Matemáticos Básicos de Computación Cuántica">
            <a:extLst>
              <a:ext uri="{FF2B5EF4-FFF2-40B4-BE49-F238E27FC236}">
                <a16:creationId xmlns:a16="http://schemas.microsoft.com/office/drawing/2014/main" id="{FEAFD980-E820-4979-B1AE-F70CF492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9175"/>
            <a:ext cx="26193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1BD5A16-B2A8-4D7A-BB70-470910D8C229}"/>
                  </a:ext>
                </a:extLst>
              </p:cNvPr>
              <p:cNvSpPr txBox="1"/>
              <p:nvPr/>
            </p:nvSpPr>
            <p:spPr>
              <a:xfrm>
                <a:off x="4352925" y="4742935"/>
                <a:ext cx="61055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1BD5A16-B2A8-4D7A-BB70-470910D8C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5" y="4742935"/>
                <a:ext cx="6105524" cy="369332"/>
              </a:xfrm>
              <a:prstGeom prst="rect">
                <a:avLst/>
              </a:prstGeom>
              <a:blipFill>
                <a:blip r:embed="rId4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DB3480-AFB5-4C7D-B452-BE0AE82A4F44}"/>
                  </a:ext>
                </a:extLst>
              </p:cNvPr>
              <p:cNvSpPr txBox="1"/>
              <p:nvPr/>
            </p:nvSpPr>
            <p:spPr>
              <a:xfrm>
                <a:off x="6776284" y="5295208"/>
                <a:ext cx="1258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  <m:sup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EDB3480-AFB5-4C7D-B452-BE0AE82A4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84" y="5295208"/>
                <a:ext cx="1258806" cy="276999"/>
              </a:xfrm>
              <a:prstGeom prst="rect">
                <a:avLst/>
              </a:prstGeom>
              <a:blipFill>
                <a:blip r:embed="rId5"/>
                <a:stretch>
                  <a:fillRect l="-2427" t="-2222" r="-3398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07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08B4E-9A73-E8FD-2B65-14FEE3FB0429}"/>
              </a:ext>
            </a:extLst>
          </p:cNvPr>
          <p:cNvSpPr txBox="1"/>
          <p:nvPr/>
        </p:nvSpPr>
        <p:spPr>
          <a:xfrm>
            <a:off x="329610" y="754912"/>
            <a:ext cx="601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tomaron dos estados de polarización de un fotón, los cuales son consistentes con las familiares expresiones para campo eléctrico: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96221-E363-B72A-FBAF-F1E42CA88DAE}"/>
                  </a:ext>
                </a:extLst>
              </p:cNvPr>
              <p:cNvSpPr txBox="1"/>
              <p:nvPr/>
            </p:nvSpPr>
            <p:spPr>
              <a:xfrm>
                <a:off x="6560288" y="611090"/>
                <a:ext cx="1382943" cy="287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96221-E363-B72A-FBAF-F1E42CA8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88" y="611090"/>
                <a:ext cx="1382943" cy="287643"/>
              </a:xfrm>
              <a:prstGeom prst="rect">
                <a:avLst/>
              </a:prstGeom>
              <a:blipFill>
                <a:blip r:embed="rId3"/>
                <a:stretch>
                  <a:fillRect l="-2643" t="-6383" b="-191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7F870-B5C1-F40C-2793-39072B09FFEA}"/>
                  </a:ext>
                </a:extLst>
              </p:cNvPr>
              <p:cNvSpPr txBox="1"/>
              <p:nvPr/>
            </p:nvSpPr>
            <p:spPr>
              <a:xfrm>
                <a:off x="6347637" y="984480"/>
                <a:ext cx="1913861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7F870-B5C1-F40C-2793-39072B09F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37" y="984480"/>
                <a:ext cx="1913861" cy="41421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034BFA-9016-03CC-71A7-795F4D429101}"/>
                  </a:ext>
                </a:extLst>
              </p:cNvPr>
              <p:cNvSpPr txBox="1"/>
              <p:nvPr/>
            </p:nvSpPr>
            <p:spPr>
              <a:xfrm>
                <a:off x="329610" y="1722475"/>
                <a:ext cx="5635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/>
                  <a:t>La base se tomará como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s-CO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</m:oMath>
                </a14:m>
                <a:r>
                  <a:rPr lang="es-CO" sz="1400" dirty="0"/>
                  <a:t> 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CO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s-CO" sz="1400" dirty="0"/>
                  <a:t> para denotar polarización horizontal o vertical, entonces la ecuación de estado queda: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034BFA-9016-03CC-71A7-795F4D42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0" y="1722475"/>
                <a:ext cx="5635255" cy="523220"/>
              </a:xfrm>
              <a:prstGeom prst="rect">
                <a:avLst/>
              </a:prstGeom>
              <a:blipFill>
                <a:blip r:embed="rId5"/>
                <a:stretch>
                  <a:fillRect l="-325" t="-60000" b="-552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4B9E83-79DF-13E9-0DCE-B232EAC3B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007" y="1722475"/>
            <a:ext cx="3733800" cy="552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DA8120-D40D-9016-F8DB-63ABB9C11BA3}"/>
              </a:ext>
            </a:extLst>
          </p:cNvPr>
          <p:cNvSpPr txBox="1"/>
          <p:nvPr/>
        </p:nvSpPr>
        <p:spPr>
          <a:xfrm>
            <a:off x="329610" y="3125973"/>
            <a:ext cx="772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De donde se ve que los dos estados superpuestos me conforman la base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8E81DB-27DD-5AEC-5099-58BC6BEBC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152" y="2885632"/>
            <a:ext cx="2571750" cy="90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A031D6-0FF6-8470-1D08-4AE7366C4D72}"/>
              </a:ext>
            </a:extLst>
          </p:cNvPr>
          <p:cNvSpPr txBox="1"/>
          <p:nvPr/>
        </p:nvSpPr>
        <p:spPr>
          <a:xfrm>
            <a:off x="1567723" y="4284798"/>
            <a:ext cx="4900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Será sometido al efecto de las puertas cuánticas de Pauli. </a:t>
            </a:r>
          </a:p>
          <a:p>
            <a:endParaRPr lang="es-CO" sz="1400" dirty="0"/>
          </a:p>
          <a:p>
            <a:r>
              <a:rPr lang="es-CO" sz="1400" dirty="0"/>
              <a:t>Pero primero, se definen las matrices de Pauli como: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CB0C9A-7C45-B39C-B59D-9D899405B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982" y="4439314"/>
            <a:ext cx="18478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8306A-9614-21E7-8931-68796B5E5B9F}"/>
              </a:ext>
            </a:extLst>
          </p:cNvPr>
          <p:cNvSpPr txBox="1"/>
          <p:nvPr/>
        </p:nvSpPr>
        <p:spPr>
          <a:xfrm>
            <a:off x="329609" y="457200"/>
            <a:ext cx="7511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Las matrices de Pauli son un operador que actuará sobre la ecuación de estado del sistema: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BD46C-5B90-A07B-E5ED-B8A48926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974" y="1666801"/>
            <a:ext cx="3680847" cy="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3ADC-65B4-DE74-A466-A497FC982724}"/>
              </a:ext>
            </a:extLst>
          </p:cNvPr>
          <p:cNvSpPr txBox="1"/>
          <p:nvPr/>
        </p:nvSpPr>
        <p:spPr>
          <a:xfrm>
            <a:off x="829338" y="1955843"/>
            <a:ext cx="296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Para la llamada “puerta X” queda: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838E-4717-10F2-6A28-3D401E9EF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88" y="2914168"/>
            <a:ext cx="3877618" cy="829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648341-2654-04CD-FAB3-BC65DA308C5F}"/>
              </a:ext>
            </a:extLst>
          </p:cNvPr>
          <p:cNvSpPr txBox="1"/>
          <p:nvPr/>
        </p:nvSpPr>
        <p:spPr>
          <a:xfrm>
            <a:off x="1266573" y="3121223"/>
            <a:ext cx="1731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Para la “puerta Y”: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35C79-F389-277B-74F5-16AFCE34BF2C}"/>
              </a:ext>
            </a:extLst>
          </p:cNvPr>
          <p:cNvSpPr txBox="1"/>
          <p:nvPr/>
        </p:nvSpPr>
        <p:spPr>
          <a:xfrm>
            <a:off x="1653665" y="4398841"/>
            <a:ext cx="956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Para la Z: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85B4E3-0320-268B-3D0C-FC48188C6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32" y="4103319"/>
            <a:ext cx="3693479" cy="898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537BB3-F537-E319-6276-B68D6966A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206" y="1579519"/>
            <a:ext cx="2003247" cy="1030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7F6EEB-BA86-70A5-419B-48A6B2333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206" y="2870508"/>
            <a:ext cx="2169482" cy="1108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841699-55BC-61EA-0E8B-7A70655A1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850" y="5035337"/>
            <a:ext cx="2527379" cy="13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5 simposio - Universidad Industrial de Santander | Petróleos">
            <a:extLst>
              <a:ext uri="{FF2B5EF4-FFF2-40B4-BE49-F238E27FC236}">
                <a16:creationId xmlns:a16="http://schemas.microsoft.com/office/drawing/2014/main" id="{6C6FF22E-DCD1-497F-81AD-EED27BE4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51" y="6032149"/>
            <a:ext cx="1488728" cy="6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6A8FB-87E8-DFA7-476D-037E2595D9E4}"/>
              </a:ext>
            </a:extLst>
          </p:cNvPr>
          <p:cNvSpPr txBox="1"/>
          <p:nvPr/>
        </p:nvSpPr>
        <p:spPr>
          <a:xfrm>
            <a:off x="506712" y="373268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Conclusiones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758E4-3284-3D1B-641C-E1899DE0D651}"/>
              </a:ext>
            </a:extLst>
          </p:cNvPr>
          <p:cNvSpPr txBox="1"/>
          <p:nvPr/>
        </p:nvSpPr>
        <p:spPr>
          <a:xfrm>
            <a:off x="506712" y="1592697"/>
            <a:ext cx="9402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modelo cuántico propuesto en la actualidad es equivalente al modelo clásico en cuanto a concepción de información como estados de un sistema físico que cambian al pasarlos a través de una puerta lógica. Para definir completamente un estado cuántico, hace falta considerar todos los posibles estados del sistema que se encuentren en superposición.</a:t>
            </a:r>
          </a:p>
          <a:p>
            <a:endParaRPr lang="es-MX" dirty="0"/>
          </a:p>
          <a:p>
            <a:r>
              <a:rPr lang="es-MX" dirty="0"/>
              <a:t>El fotón es un sistema que cumple con el criterio de tener dos estados cuánticos independientes en superposición.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 pueden acomodar los estados del sistema en una esfera geométrica conveniente para tener una idea intuitiva de lo que se hace al transformar con la puerta lógica.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3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7426E67C6874E8700DB0E7E07C6F6" ma:contentTypeVersion="6" ma:contentTypeDescription="Create a new document." ma:contentTypeScope="" ma:versionID="7526875e78e41e6d09687c7f51461e0d">
  <xsd:schema xmlns:xsd="http://www.w3.org/2001/XMLSchema" xmlns:xs="http://www.w3.org/2001/XMLSchema" xmlns:p="http://schemas.microsoft.com/office/2006/metadata/properties" xmlns:ns3="6af9b585-ffff-4558-85c5-74ff63dbf943" xmlns:ns4="45b501a4-9af2-4d8d-b350-47fc885a8597" targetNamespace="http://schemas.microsoft.com/office/2006/metadata/properties" ma:root="true" ma:fieldsID="75c12a4a22123a4fd2b82da014b76a5a" ns3:_="" ns4:_="">
    <xsd:import namespace="6af9b585-ffff-4558-85c5-74ff63dbf943"/>
    <xsd:import namespace="45b501a4-9af2-4d8d-b350-47fc885a85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9b585-ffff-4558-85c5-74ff63dbf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501a4-9af2-4d8d-b350-47fc885a85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f9b585-ffff-4558-85c5-74ff63dbf943" xsi:nil="true"/>
  </documentManagement>
</p:properties>
</file>

<file path=customXml/itemProps1.xml><?xml version="1.0" encoding="utf-8"?>
<ds:datastoreItem xmlns:ds="http://schemas.openxmlformats.org/officeDocument/2006/customXml" ds:itemID="{36D7E257-36C2-4AB2-A729-9123B61B38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6B4AFB-1D33-46B9-AE52-64BD7226B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9b585-ffff-4558-85c5-74ff63dbf943"/>
    <ds:schemaRef ds:uri="45b501a4-9af2-4d8d-b350-47fc885a85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F2BB02-2E51-4CD1-92E2-0C138C6AA11C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45b501a4-9af2-4d8d-b350-47fc885a8597"/>
    <ds:schemaRef ds:uri="6af9b585-ffff-4558-85c5-74ff63dbf9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539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Wingdings 3</vt:lpstr>
      <vt:lpstr>Faceta</vt:lpstr>
      <vt:lpstr>Puertas cuánticas X,Y y Z de Pauli</vt:lpstr>
      <vt:lpstr>Bits y Cúbit(Qubit)  </vt:lpstr>
      <vt:lpstr>Puertas lógicas y Puertas cuánticas</vt:lpstr>
      <vt:lpstr>Esfera de Bloch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Estudiante</dc:creator>
  <cp:lastModifiedBy>CRISTIAN AVILA</cp:lastModifiedBy>
  <cp:revision>24</cp:revision>
  <dcterms:created xsi:type="dcterms:W3CDTF">2023-07-19T16:31:47Z</dcterms:created>
  <dcterms:modified xsi:type="dcterms:W3CDTF">2023-07-21T06:12:32Z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0x010100D237426E67C6874E8700DB0E7E07C6F6</vt:lpwstr>
  </property>
</Properties>
</file>