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67" r:id="rId5"/>
    <p:sldId id="257" r:id="rId6"/>
    <p:sldId id="262" r:id="rId7"/>
    <p:sldId id="268" r:id="rId8"/>
    <p:sldId id="269" r:id="rId9"/>
    <p:sldId id="263" r:id="rId10"/>
    <p:sldId id="258" r:id="rId11"/>
    <p:sldId id="264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9C961-9220-4D40-8213-2777E680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5C57E-3D28-8046-97A4-2B4DDC9F4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7661B-D4B5-0443-9E76-A52B0147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BFE90-2643-9D45-810C-94632142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A7769-B7BC-D048-8B23-D8778429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440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013B4-B585-2443-A045-4E4A2BE6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C89174-E6E2-AC43-BB96-95749537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35902-FC89-E94C-A36E-F1BBA24E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9B709-3BDA-B74D-8145-5AF0744D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73953-27A9-9942-BC34-DAAC3355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68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359BB-6834-254E-8B76-C285A0900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3FCACC-781A-B946-843C-CF32FA27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140F5-67A9-3847-A17A-E430C6F2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7F5F4-D727-A140-8EAF-D61CBF7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2F38F-092D-5048-9481-7269F485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360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31D1-FE4E-F14E-8331-7A5DCA66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09451-5C63-8A42-934B-DD4C7490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268ADE-3D70-EB43-882B-7DDCDD2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6C028-DC22-9740-9619-9E21FED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8BABC0-5FB3-C044-9C96-B585D9B9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75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08679-A7CD-324B-ADD8-9A474027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BD7CE-A205-C248-A7BF-5B5166BF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48669-CEF8-CF4D-8C4B-BB420C50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0B43B-46AA-B543-80D4-0E4D7D01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DCB6A7-E46A-EB40-BBF5-F14762BD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25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4DB1B-2FF5-8F40-8F9F-6282DB0F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91784-77C2-5B42-AEAB-4E7D521C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BD1C3E-EB0A-9749-A4B0-753289F00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496E20-53C0-7241-B56C-A8F027D1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C7B44-D0E8-CF40-BCF1-45135119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1BEEFB-86B0-6B40-A9D8-D69B2E7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90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6853-1980-484C-8738-4D0E5470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F18F5-6D93-DE47-95A3-426501EE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D8DC57-3DED-0440-BC62-722745F4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F0CD35-0654-1B4C-BBAA-528D7A2BA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94EDBC-6100-934F-AF7B-877B88A2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D00FC4-FA45-D245-ADAE-33DD1743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41351D-EEDA-3642-9EEB-67F31CFE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FBB864-540F-F14F-AEAA-F3F0C32C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72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54BB3-5AD7-CB4B-A95C-EBD38766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67ACDF-820F-6143-BA47-50EBDBD1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B496F6-9E00-4D4D-811A-3CD7BE7E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1DD3CB-D7B8-C64E-8E89-3BCEC9BB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9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9E6A35-2C73-E849-874D-282E4D1B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65A99A-AA03-6E48-890F-FA2E1E25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A443C9-1C43-B547-A294-FB2B99B7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43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430A3-4AE8-DE4D-B1B3-F857FDDF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C9E61-0D6D-B445-A2CB-909A1FE3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913D0E-42D8-B449-9BD0-764D9AF66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593F1-ADFD-E84A-8F34-D203AA4C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D3824F-A0AB-5942-B26B-AE68F298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A1188-AF4F-C14C-BA2A-47CDB7E9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45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B216-03C3-0241-894C-D747603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B41D47-3347-FD44-87A8-6F4F4486D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8F682-9029-B04B-84DF-CB81D1D91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A30AE5-3A79-2E4E-A59E-A7CB10DB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E6FC7-6F1E-DE46-B92E-640C6551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9DAD8E-3C9F-DF49-B663-73215AFA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71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BFD150-021D-C54D-B27D-0DCD6705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E69836-C1CD-7843-A35A-3085F06F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8A13C-E4C9-DA45-B991-86A2C897E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73B-D4FD-CB44-9580-ACCAFDF47727}" type="datetimeFigureOut">
              <a:rPr lang="es-CO" smtClean="0"/>
              <a:t>23/03/20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8999D-0381-1548-956F-DA9C03692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65A60-D096-564D-8F2C-E267AFA7A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6C043-E4BC-0A43-BE18-108B3C301E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0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96D8-EA63-E041-BB47-B43D39C35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Matriz Inversa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6C776-8A04-D74F-9DAE-7F2F6F78E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Angelica Bravo</a:t>
            </a:r>
          </a:p>
        </p:txBody>
      </p:sp>
    </p:spTree>
    <p:extLst>
      <p:ext uri="{BB962C8B-B14F-4D97-AF65-F5344CB8AC3E}">
        <p14:creationId xmlns:p14="http://schemas.microsoft.com/office/powerpoint/2010/main" val="367112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7CB71-858F-624F-9426-2D7BC49D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Inversa por Gauss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2AE5F-903E-224A-8CAC-E6345C73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amplia la matriz en igual numero de columnas y filas y se procede a resolver Gauss </a:t>
            </a:r>
          </a:p>
          <a:p>
            <a:r>
              <a:rPr lang="es-CO" dirty="0"/>
              <a:t>Incialmente teniendo a la derecha la matriz A y a la izquierda la matriz identidad.</a:t>
            </a:r>
          </a:p>
          <a:p>
            <a:r>
              <a:rPr lang="es-CO" dirty="0"/>
              <a:t>Al resolver se obtiene la matriz inversa a la derecha y la identidad a la izquierda.</a:t>
            </a:r>
          </a:p>
        </p:txBody>
      </p:sp>
    </p:spTree>
    <p:extLst>
      <p:ext uri="{BB962C8B-B14F-4D97-AF65-F5344CB8AC3E}">
        <p14:creationId xmlns:p14="http://schemas.microsoft.com/office/powerpoint/2010/main" val="325749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1902848-0642-6B42-8E4D-9198B2AFEB44}"/>
                  </a:ext>
                </a:extLst>
              </p:cNvPr>
              <p:cNvSpPr txBox="1"/>
              <p:nvPr/>
            </p:nvSpPr>
            <p:spPr>
              <a:xfrm>
                <a:off x="4119626" y="755072"/>
                <a:ext cx="197637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1902848-0642-6B42-8E4D-9198B2AF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26" y="755072"/>
                <a:ext cx="1976374" cy="732636"/>
              </a:xfrm>
              <a:prstGeom prst="rect">
                <a:avLst/>
              </a:prstGeom>
              <a:blipFill>
                <a:blip r:embed="rId2"/>
                <a:stretch>
                  <a:fillRect l="-1923" b="-101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9580F4E-5620-194C-A88E-0E6F0435A68F}"/>
                  </a:ext>
                </a:extLst>
              </p:cNvPr>
              <p:cNvSpPr/>
              <p:nvPr/>
            </p:nvSpPr>
            <p:spPr>
              <a:xfrm>
                <a:off x="1726327" y="2049507"/>
                <a:ext cx="2717859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9580F4E-5620-194C-A88E-0E6F0435A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27" y="2049507"/>
                <a:ext cx="2717859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75D2C93-7BF9-B047-B4E4-CB5ECD8F35F7}"/>
                  </a:ext>
                </a:extLst>
              </p:cNvPr>
              <p:cNvSpPr txBox="1"/>
              <p:nvPr/>
            </p:nvSpPr>
            <p:spPr>
              <a:xfrm>
                <a:off x="2804698" y="1487708"/>
                <a:ext cx="561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75D2C93-7BF9-B047-B4E4-CB5ECD8F3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98" y="1487708"/>
                <a:ext cx="561116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FDC247-73C9-DC4F-9704-3564F06EDE79}"/>
              </a:ext>
            </a:extLst>
          </p:cNvPr>
          <p:cNvCxnSpPr/>
          <p:nvPr/>
        </p:nvCxnSpPr>
        <p:spPr>
          <a:xfrm>
            <a:off x="5107813" y="2473886"/>
            <a:ext cx="1486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B84DC75-D219-EC4F-B4FB-07D0165F8246}"/>
                  </a:ext>
                </a:extLst>
              </p:cNvPr>
              <p:cNvSpPr txBox="1"/>
              <p:nvPr/>
            </p:nvSpPr>
            <p:spPr>
              <a:xfrm>
                <a:off x="7667643" y="1626207"/>
                <a:ext cx="78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B84DC75-D219-EC4F-B4FB-07D0165F8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43" y="1626207"/>
                <a:ext cx="785793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F6127E3-DD94-864F-8794-1D54ADFB135E}"/>
                  </a:ext>
                </a:extLst>
              </p:cNvPr>
              <p:cNvSpPr/>
              <p:nvPr/>
            </p:nvSpPr>
            <p:spPr>
              <a:xfrm>
                <a:off x="6963345" y="2174198"/>
                <a:ext cx="3593100" cy="886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0,95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−2,6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1,75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−0,6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1,8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−0,05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−0,25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5F6127E3-DD94-864F-8794-1D54ADF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45" y="2174198"/>
                <a:ext cx="3593100" cy="886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1707698-18FB-7741-8459-035A36893E7B}"/>
                  </a:ext>
                </a:extLst>
              </p:cNvPr>
              <p:cNvSpPr txBox="1"/>
              <p:nvPr/>
            </p:nvSpPr>
            <p:spPr>
              <a:xfrm>
                <a:off x="1317079" y="4560070"/>
                <a:ext cx="5968942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19/20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−13/5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7/4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9/5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0,95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−2,6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1,75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−0,6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1,8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−0,05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0,25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1707698-18FB-7741-8459-035A36893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79" y="4560070"/>
                <a:ext cx="5968942" cy="810222"/>
              </a:xfrm>
              <a:prstGeom prst="rect">
                <a:avLst/>
              </a:prstGeom>
              <a:blipFill>
                <a:blip r:embed="rId7"/>
                <a:stretch>
                  <a:fillRect l="-425" t="-3077" r="-849"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0D663659-6705-5745-9CA5-4D3AE303C4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390" t="83458"/>
          <a:stretch/>
        </p:blipFill>
        <p:spPr>
          <a:xfrm>
            <a:off x="4853432" y="3335613"/>
            <a:ext cx="6056054" cy="8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0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21F5B2-0C21-604D-A12D-4BC453D1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52" y="677333"/>
            <a:ext cx="60325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D449C-E79D-EB46-8849-4E3DC824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COMO SABEMOS SI ESTA BIEN?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4B5DA-6C46-E843-843B-5BB198FB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484418" cy="3009611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DEBEMOS REALIZAR EL PRODUCTO DE LA MATRIZ INVERSA Y LA MATRIZ A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A03BDF0-EF09-E44F-A82B-594BBF1D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42" y="1508558"/>
            <a:ext cx="71501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B9BA-ECC0-724F-A36D-8BCCCC82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E2DE2E-3637-BD44-A829-6A4F5FE2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752"/>
            <a:ext cx="10515600" cy="4351338"/>
          </a:xfrm>
        </p:spPr>
        <p:txBody>
          <a:bodyPr/>
          <a:lstStyle/>
          <a:p>
            <a:r>
              <a:rPr lang="es-CO" dirty="0"/>
              <a:t>Realizar diagrama de flujo de solucion de matriz inversa por determinantes</a:t>
            </a:r>
          </a:p>
        </p:txBody>
      </p:sp>
    </p:spTree>
    <p:extLst>
      <p:ext uri="{BB962C8B-B14F-4D97-AF65-F5344CB8AC3E}">
        <p14:creationId xmlns:p14="http://schemas.microsoft.com/office/powerpoint/2010/main" val="314732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E058B-5196-8F49-8814-7BAB4766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C3A1D-5A2D-3646-8759-CCA39875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4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15954-230F-454E-BF7C-083ABE7E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Propiedad conmutativa del producto de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91D2-BD18-B94D-88DE-2575182C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0484"/>
          </a:xfrm>
        </p:spPr>
        <p:txBody>
          <a:bodyPr/>
          <a:lstStyle/>
          <a:p>
            <a:r>
              <a:rPr lang="es-CO" dirty="0"/>
              <a:t>Dadas las matrices A y B su producto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45D7D1-65B0-5D4C-B070-BFD4DAABE57B}"/>
                  </a:ext>
                </a:extLst>
              </p:cNvPr>
              <p:cNvSpPr txBox="1"/>
              <p:nvPr/>
            </p:nvSpPr>
            <p:spPr>
              <a:xfrm>
                <a:off x="4558145" y="2580264"/>
                <a:ext cx="22456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45D7D1-65B0-5D4C-B070-BFD4DAAB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45" y="2580264"/>
                <a:ext cx="2245679" cy="430887"/>
              </a:xfrm>
              <a:prstGeom prst="rect">
                <a:avLst/>
              </a:prstGeom>
              <a:blipFill>
                <a:blip r:embed="rId2"/>
                <a:stretch>
                  <a:fillRect l="-2809" t="-5714" r="-2247" b="-342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535C1AA-9598-1740-A124-8EA8989E863E}"/>
              </a:ext>
            </a:extLst>
          </p:cNvPr>
          <p:cNvSpPr txBox="1">
            <a:spLocks/>
          </p:cNvSpPr>
          <p:nvPr/>
        </p:nvSpPr>
        <p:spPr>
          <a:xfrm>
            <a:off x="990600" y="3206366"/>
            <a:ext cx="10515600" cy="640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Queremos que el producto de las matrices A y B sea conmutativo por lo tanto vamos a determinar una matriz que cumpla esta propiedad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75431-2BCA-D748-8C8E-95644D7469DC}"/>
                  </a:ext>
                </a:extLst>
              </p:cNvPr>
              <p:cNvSpPr txBox="1"/>
              <p:nvPr/>
            </p:nvSpPr>
            <p:spPr>
              <a:xfrm>
                <a:off x="4558144" y="4095942"/>
                <a:ext cx="21671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75431-2BCA-D748-8C8E-95644D746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144" y="4095942"/>
                <a:ext cx="2167132" cy="430887"/>
              </a:xfrm>
              <a:prstGeom prst="rect">
                <a:avLst/>
              </a:prstGeom>
              <a:blipFill>
                <a:blip r:embed="rId3"/>
                <a:stretch>
                  <a:fillRect l="-2907" r="-2907"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1A575CA-6679-A04B-ADAC-29E6FEB30DE9}"/>
              </a:ext>
            </a:extLst>
          </p:cNvPr>
          <p:cNvSpPr txBox="1">
            <a:spLocks/>
          </p:cNvSpPr>
          <p:nvPr/>
        </p:nvSpPr>
        <p:spPr>
          <a:xfrm>
            <a:off x="1129146" y="4800168"/>
            <a:ext cx="10515600" cy="640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Definimos a la matriz B como la matriz inversa de A y se escribe como: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A936012-D266-264B-962C-13B9C935EAD0}"/>
                  </a:ext>
                </a:extLst>
              </p:cNvPr>
              <p:cNvSpPr txBox="1"/>
              <p:nvPr/>
            </p:nvSpPr>
            <p:spPr>
              <a:xfrm>
                <a:off x="4261378" y="5441758"/>
                <a:ext cx="34556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A936012-D266-264B-962C-13B9C93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78" y="5441758"/>
                <a:ext cx="3455690" cy="430887"/>
              </a:xfrm>
              <a:prstGeom prst="rect">
                <a:avLst/>
              </a:prstGeom>
              <a:blipFill>
                <a:blip r:embed="rId4"/>
                <a:stretch>
                  <a:fillRect l="-2206" r="-1471" b="-57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32369-DD9A-9349-A3A9-5774290E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Formas de hallar la matriz inversa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A0325A-8FCB-2840-AF6E-3E9D148CA4DC}"/>
              </a:ext>
            </a:extLst>
          </p:cNvPr>
          <p:cNvSpPr/>
          <p:nvPr/>
        </p:nvSpPr>
        <p:spPr>
          <a:xfrm>
            <a:off x="2064327" y="2466109"/>
            <a:ext cx="2313709" cy="9628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Determinantes 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73C83FAF-082C-8041-AC9D-DC25F13BC8C9}"/>
              </a:ext>
            </a:extLst>
          </p:cNvPr>
          <p:cNvSpPr/>
          <p:nvPr/>
        </p:nvSpPr>
        <p:spPr>
          <a:xfrm>
            <a:off x="6096000" y="2466109"/>
            <a:ext cx="3131127" cy="9628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Gauss </a:t>
            </a:r>
          </a:p>
        </p:txBody>
      </p:sp>
    </p:spTree>
    <p:extLst>
      <p:ext uri="{BB962C8B-B14F-4D97-AF65-F5344CB8AC3E}">
        <p14:creationId xmlns:p14="http://schemas.microsoft.com/office/powerpoint/2010/main" val="244826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675D-EF55-0D41-9DEE-3E2E8DC8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Inversa por cofactores y determinantes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A67A4F3-82E6-B045-8FA0-8F7CE7898121}"/>
                  </a:ext>
                </a:extLst>
              </p:cNvPr>
              <p:cNvSpPr txBox="1"/>
              <p:nvPr/>
            </p:nvSpPr>
            <p:spPr>
              <a:xfrm>
                <a:off x="3713019" y="2388202"/>
                <a:ext cx="3635034" cy="10407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36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s-E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A67A4F3-82E6-B045-8FA0-8F7CE789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2388202"/>
                <a:ext cx="3635034" cy="1040798"/>
              </a:xfrm>
              <a:prstGeom prst="rect">
                <a:avLst/>
              </a:prstGeom>
              <a:blipFill>
                <a:blip r:embed="rId2"/>
                <a:stretch>
                  <a:fillRect l="-2076" r="-1730" b="-119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9C249C24-6715-E940-8E84-9EB6F1D363E1}"/>
              </a:ext>
            </a:extLst>
          </p:cNvPr>
          <p:cNvSpPr txBox="1"/>
          <p:nvPr/>
        </p:nvSpPr>
        <p:spPr>
          <a:xfrm>
            <a:off x="1330036" y="4126514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La adjunta de A es la matriz transpuesta de la matriz de cofactores</a:t>
            </a:r>
          </a:p>
        </p:txBody>
      </p:sp>
    </p:spTree>
    <p:extLst>
      <p:ext uri="{BB962C8B-B14F-4D97-AF65-F5344CB8AC3E}">
        <p14:creationId xmlns:p14="http://schemas.microsoft.com/office/powerpoint/2010/main" val="27388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7DBC-4A6C-8549-B7B1-372A1DE7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77816C1-AD3E-1241-8F86-40CF1D78B28C}"/>
                  </a:ext>
                </a:extLst>
              </p:cNvPr>
              <p:cNvSpPr txBox="1"/>
              <p:nvPr/>
            </p:nvSpPr>
            <p:spPr>
              <a:xfrm>
                <a:off x="4752109" y="796636"/>
                <a:ext cx="197637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77816C1-AD3E-1241-8F86-40CF1D78B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09" y="796636"/>
                <a:ext cx="1976374" cy="732636"/>
              </a:xfrm>
              <a:prstGeom prst="rect">
                <a:avLst/>
              </a:prstGeom>
              <a:blipFill>
                <a:blip r:embed="rId2"/>
                <a:stretch>
                  <a:fillRect l="-1911" b="-103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904D50D6-87D9-8347-9514-C70462380F1B}"/>
              </a:ext>
            </a:extLst>
          </p:cNvPr>
          <p:cNvSpPr txBox="1"/>
          <p:nvPr/>
        </p:nvSpPr>
        <p:spPr>
          <a:xfrm>
            <a:off x="1039091" y="2175164"/>
            <a:ext cx="943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Paso 1: calcular el determinante, tomando en cuenta que si el det(A)=0 la matriz A no tiene inversa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5D3ABBD-E4D4-AF49-AE54-E58F8206D56A}"/>
                  </a:ext>
                </a:extLst>
              </p:cNvPr>
              <p:cNvSpPr txBox="1"/>
              <p:nvPr/>
            </p:nvSpPr>
            <p:spPr>
              <a:xfrm>
                <a:off x="1898073" y="3028972"/>
                <a:ext cx="887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3∗−3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5∗2</m:t>
                                  </m:r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2∗−3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3∗2</m:t>
                                  </m:r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∗[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2∗5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3∗3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5D3ABBD-E4D4-AF49-AE54-E58F8206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3" y="3028972"/>
                <a:ext cx="8871275" cy="276999"/>
              </a:xfrm>
              <a:prstGeom prst="rect">
                <a:avLst/>
              </a:prstGeom>
              <a:blipFill>
                <a:blip r:embed="rId3"/>
                <a:stretch>
                  <a:fillRect l="-571" r="-857" b="-363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86F63AD-4754-FC42-8DCB-6410133CA41E}"/>
                  </a:ext>
                </a:extLst>
              </p:cNvPr>
              <p:cNvSpPr txBox="1"/>
              <p:nvPr/>
            </p:nvSpPr>
            <p:spPr>
              <a:xfrm>
                <a:off x="1898073" y="3464957"/>
                <a:ext cx="7059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∗[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86F63AD-4754-FC42-8DCB-6410133CA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3" y="3464957"/>
                <a:ext cx="7059112" cy="276999"/>
              </a:xfrm>
              <a:prstGeom prst="rect">
                <a:avLst/>
              </a:prstGeom>
              <a:blipFill>
                <a:blip r:embed="rId4"/>
                <a:stretch>
                  <a:fillRect r="-180" b="-304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963CCA7-84B0-BD49-A8DA-1052849E79B5}"/>
                  </a:ext>
                </a:extLst>
              </p:cNvPr>
              <p:cNvSpPr txBox="1"/>
              <p:nvPr/>
            </p:nvSpPr>
            <p:spPr>
              <a:xfrm>
                <a:off x="1898073" y="4102266"/>
                <a:ext cx="4614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∗[1]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963CCA7-84B0-BD49-A8DA-1052849E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073" y="4102266"/>
                <a:ext cx="4614340" cy="276999"/>
              </a:xfrm>
              <a:prstGeom prst="rect">
                <a:avLst/>
              </a:prstGeom>
              <a:blipFill>
                <a:blip r:embed="rId5"/>
                <a:stretch>
                  <a:fillRect l="-548" r="-1096" b="-304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FA720B7-DEAC-4D46-B561-BF2325EA01D2}"/>
                  </a:ext>
                </a:extLst>
              </p:cNvPr>
              <p:cNvSpPr txBox="1"/>
              <p:nvPr/>
            </p:nvSpPr>
            <p:spPr>
              <a:xfrm>
                <a:off x="1925778" y="4573326"/>
                <a:ext cx="490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=−19−1=−20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FA720B7-DEAC-4D46-B561-BF2325EA0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78" y="4573326"/>
                <a:ext cx="4907626" cy="276999"/>
              </a:xfrm>
              <a:prstGeom prst="rect">
                <a:avLst/>
              </a:prstGeom>
              <a:blipFill>
                <a:blip r:embed="rId6"/>
                <a:stretch>
                  <a:fillRect l="-775" r="-517" b="-90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9DE5B6-A0E8-BF46-8162-8F5AB5DA819D}"/>
                  </a:ext>
                </a:extLst>
              </p:cNvPr>
              <p:cNvSpPr txBox="1"/>
              <p:nvPr/>
            </p:nvSpPr>
            <p:spPr>
              <a:xfrm>
                <a:off x="1925778" y="5156548"/>
                <a:ext cx="128945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=−20</m:t>
                          </m:r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09DE5B6-A0E8-BF46-8162-8F5AB5DA8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78" y="5156548"/>
                <a:ext cx="1289456" cy="276999"/>
              </a:xfrm>
              <a:prstGeom prst="rect">
                <a:avLst/>
              </a:prstGeom>
              <a:blipFill>
                <a:blip r:embed="rId7"/>
                <a:stretch>
                  <a:fillRect l="-3883" r="-19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8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3CDE2D-F8FF-F340-9E6A-2490CC9377B2}"/>
              </a:ext>
            </a:extLst>
          </p:cNvPr>
          <p:cNvSpPr txBox="1"/>
          <p:nvPr/>
        </p:nvSpPr>
        <p:spPr>
          <a:xfrm>
            <a:off x="1316182" y="526473"/>
            <a:ext cx="36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Paso 2: hallar la matriz de cofactores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DAD710-BBDF-EE4B-9663-97716C942FA1}"/>
                  </a:ext>
                </a:extLst>
              </p:cNvPr>
              <p:cNvSpPr txBox="1"/>
              <p:nvPr/>
            </p:nvSpPr>
            <p:spPr>
              <a:xfrm>
                <a:off x="5399438" y="454990"/>
                <a:ext cx="2195281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2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DAD710-BBDF-EE4B-9663-97716C94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38" y="454990"/>
                <a:ext cx="2195281" cy="813877"/>
              </a:xfrm>
              <a:prstGeom prst="rect">
                <a:avLst/>
              </a:prstGeom>
              <a:blipFill>
                <a:blip r:embed="rId2"/>
                <a:stretch>
                  <a:fillRect l="-1724" b="-93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D47E03C-BAF6-4245-A6AA-07006FAF82E2}"/>
                  </a:ext>
                </a:extLst>
              </p:cNvPr>
              <p:cNvSpPr txBox="1"/>
              <p:nvPr/>
            </p:nvSpPr>
            <p:spPr>
              <a:xfrm>
                <a:off x="1146007" y="1537855"/>
                <a:ext cx="1398140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D47E03C-BAF6-4245-A6AA-07006FAF8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07" y="1537855"/>
                <a:ext cx="1398140" cy="461986"/>
              </a:xfrm>
              <a:prstGeom prst="rect">
                <a:avLst/>
              </a:prstGeom>
              <a:blipFill>
                <a:blip r:embed="rId3"/>
                <a:stretch>
                  <a:fillRect l="-901" r="-4505" b="-162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41D5FF3-4B40-B148-A981-E17885B6DDB5}"/>
                  </a:ext>
                </a:extLst>
              </p:cNvPr>
              <p:cNvSpPr txBox="1"/>
              <p:nvPr/>
            </p:nvSpPr>
            <p:spPr>
              <a:xfrm>
                <a:off x="2988662" y="3325755"/>
                <a:ext cx="140346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41D5FF3-4B40-B148-A981-E17885B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62" y="3325755"/>
                <a:ext cx="1403461" cy="461986"/>
              </a:xfrm>
              <a:prstGeom prst="rect">
                <a:avLst/>
              </a:prstGeom>
              <a:blipFill>
                <a:blip r:embed="rId4"/>
                <a:stretch>
                  <a:fillRect l="-893" t="-5405" r="-1786" b="-162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D8D9E39-3276-A046-90D4-F9928484E82D}"/>
                  </a:ext>
                </a:extLst>
              </p:cNvPr>
              <p:cNvSpPr txBox="1"/>
              <p:nvPr/>
            </p:nvSpPr>
            <p:spPr>
              <a:xfrm>
                <a:off x="2988662" y="2416275"/>
                <a:ext cx="1576585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D8D9E39-3276-A046-90D4-F9928484E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62" y="2416275"/>
                <a:ext cx="1576585" cy="461986"/>
              </a:xfrm>
              <a:prstGeom prst="rect">
                <a:avLst/>
              </a:prstGeom>
              <a:blipFill>
                <a:blip r:embed="rId5"/>
                <a:stretch>
                  <a:fillRect l="-800" r="-800" b="-131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8F8B38-0F9A-8A4A-97D4-3B835B93F4AD}"/>
                  </a:ext>
                </a:extLst>
              </p:cNvPr>
              <p:cNvSpPr txBox="1"/>
              <p:nvPr/>
            </p:nvSpPr>
            <p:spPr>
              <a:xfrm>
                <a:off x="3122381" y="1537855"/>
                <a:ext cx="140346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8F8B38-0F9A-8A4A-97D4-3B835B93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81" y="1537855"/>
                <a:ext cx="1403461" cy="461986"/>
              </a:xfrm>
              <a:prstGeom prst="rect">
                <a:avLst/>
              </a:prstGeom>
              <a:blipFill>
                <a:blip r:embed="rId6"/>
                <a:stretch>
                  <a:fillRect l="-1802" r="-4505" b="-162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A5CFBB-EB2E-804B-BF81-31F5D371817A}"/>
                  </a:ext>
                </a:extLst>
              </p:cNvPr>
              <p:cNvSpPr txBox="1"/>
              <p:nvPr/>
            </p:nvSpPr>
            <p:spPr>
              <a:xfrm>
                <a:off x="912902" y="2420262"/>
                <a:ext cx="139814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1A5CFBB-EB2E-804B-BF81-31F5D371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2" y="2420262"/>
                <a:ext cx="1398140" cy="461921"/>
              </a:xfrm>
              <a:prstGeom prst="rect">
                <a:avLst/>
              </a:prstGeom>
              <a:blipFill>
                <a:blip r:embed="rId7"/>
                <a:stretch>
                  <a:fillRect l="-2727" t="-2703" r="-4545" b="-13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AEE6D4-2A92-264F-BC94-32C12277F4CF}"/>
                  </a:ext>
                </a:extLst>
              </p:cNvPr>
              <p:cNvSpPr txBox="1"/>
              <p:nvPr/>
            </p:nvSpPr>
            <p:spPr>
              <a:xfrm>
                <a:off x="912902" y="3145188"/>
                <a:ext cx="1225015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FAEE6D4-2A92-264F-BC94-32C12277F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2" y="3145188"/>
                <a:ext cx="1225015" cy="461986"/>
              </a:xfrm>
              <a:prstGeom prst="rect">
                <a:avLst/>
              </a:prstGeom>
              <a:blipFill>
                <a:blip r:embed="rId8"/>
                <a:stretch>
                  <a:fillRect l="-3125" t="-2703" r="-6250" b="-13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76FDBC5-6088-DD49-9BD2-6327D859FB77}"/>
                  </a:ext>
                </a:extLst>
              </p:cNvPr>
              <p:cNvSpPr txBox="1"/>
              <p:nvPr/>
            </p:nvSpPr>
            <p:spPr>
              <a:xfrm>
                <a:off x="2988661" y="4398731"/>
                <a:ext cx="140346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76FDBC5-6088-DD49-9BD2-6327D859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61" y="4398731"/>
                <a:ext cx="1403461" cy="461986"/>
              </a:xfrm>
              <a:prstGeom prst="rect">
                <a:avLst/>
              </a:prstGeom>
              <a:blipFill>
                <a:blip r:embed="rId9"/>
                <a:stretch>
                  <a:fillRect l="-893" r="-3571" b="-131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0D27DEF-AAAB-2E48-AF0D-A5D6CFFFA22D}"/>
                  </a:ext>
                </a:extLst>
              </p:cNvPr>
              <p:cNvSpPr txBox="1"/>
              <p:nvPr/>
            </p:nvSpPr>
            <p:spPr>
              <a:xfrm>
                <a:off x="843629" y="3962355"/>
                <a:ext cx="1576585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0D27DEF-AAAB-2E48-AF0D-A5D6CFFFA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9" y="3962355"/>
                <a:ext cx="1576585" cy="461986"/>
              </a:xfrm>
              <a:prstGeom prst="rect">
                <a:avLst/>
              </a:prstGeom>
              <a:blipFill>
                <a:blip r:embed="rId10"/>
                <a:stretch>
                  <a:fillRect l="-794" t="-2778" r="-3968"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512FE6-E9B8-5949-AFA7-E2760554E5C8}"/>
                  </a:ext>
                </a:extLst>
              </p:cNvPr>
              <p:cNvSpPr txBox="1"/>
              <p:nvPr/>
            </p:nvSpPr>
            <p:spPr>
              <a:xfrm>
                <a:off x="742990" y="4858159"/>
                <a:ext cx="140346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  <m:m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mr>
                    </m:m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512FE6-E9B8-5949-AFA7-E2760554E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0" y="4858159"/>
                <a:ext cx="1403461" cy="461986"/>
              </a:xfrm>
              <a:prstGeom prst="rect">
                <a:avLst/>
              </a:prstGeom>
              <a:blipFill>
                <a:blip r:embed="rId11"/>
                <a:stretch>
                  <a:fillRect l="-1802" t="-2703" r="-4505" b="-13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DDD4A9ED-605A-1744-A79B-C1C24C71EADC}"/>
              </a:ext>
            </a:extLst>
          </p:cNvPr>
          <p:cNvSpPr txBox="1"/>
          <p:nvPr/>
        </p:nvSpPr>
        <p:spPr>
          <a:xfrm>
            <a:off x="5555673" y="1787236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COFACTORES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F423F6-1628-1B43-A545-4970DBCF9780}"/>
                  </a:ext>
                </a:extLst>
              </p:cNvPr>
              <p:cNvSpPr txBox="1"/>
              <p:nvPr/>
            </p:nvSpPr>
            <p:spPr>
              <a:xfrm>
                <a:off x="7301345" y="1814615"/>
                <a:ext cx="2275238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F423F6-1628-1B43-A545-4970DBCF9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345" y="1814615"/>
                <a:ext cx="2275238" cy="314573"/>
              </a:xfrm>
              <a:prstGeom prst="rect">
                <a:avLst/>
              </a:prstGeom>
              <a:blipFill>
                <a:blip r:embed="rId12"/>
                <a:stretch>
                  <a:fillRect l="-1667" r="-2778" b="-230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157D256-A4B5-BD4F-87E6-8A9E43555AE9}"/>
                  </a:ext>
                </a:extLst>
              </p:cNvPr>
              <p:cNvSpPr txBox="1"/>
              <p:nvPr/>
            </p:nvSpPr>
            <p:spPr>
              <a:xfrm>
                <a:off x="4565256" y="2192995"/>
                <a:ext cx="648776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−9−10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=−19</m:t>
                      </m:r>
                    </m:oMath>
                  </m:oMathPara>
                </a14:m>
                <a:endParaRPr lang="es-ES" b="0" dirty="0"/>
              </a:p>
              <a:p>
                <a:endParaRPr lang="es-CO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157D256-A4B5-BD4F-87E6-8A9E43555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56" y="2192995"/>
                <a:ext cx="6487762" cy="553998"/>
              </a:xfrm>
              <a:prstGeom prst="rect">
                <a:avLst/>
              </a:prstGeom>
              <a:blipFill>
                <a:blip r:embed="rId13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254E02-9CEB-3748-96C4-8D737AE3A970}"/>
                  </a:ext>
                </a:extLst>
              </p:cNvPr>
              <p:cNvSpPr txBox="1"/>
              <p:nvPr/>
            </p:nvSpPr>
            <p:spPr>
              <a:xfrm>
                <a:off x="4693392" y="2552617"/>
                <a:ext cx="59461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−6−6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254E02-9CEB-3748-96C4-8D737AE3A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392" y="2552617"/>
                <a:ext cx="5946196" cy="276999"/>
              </a:xfrm>
              <a:prstGeom prst="rect">
                <a:avLst/>
              </a:prstGeom>
              <a:blipFill>
                <a:blip r:embed="rId14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B8202D6-E2AC-C840-9B2F-3B7370AE8C10}"/>
                  </a:ext>
                </a:extLst>
              </p:cNvPr>
              <p:cNvSpPr txBox="1"/>
              <p:nvPr/>
            </p:nvSpPr>
            <p:spPr>
              <a:xfrm>
                <a:off x="5332902" y="3007674"/>
                <a:ext cx="4523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10−9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B8202D6-E2AC-C840-9B2F-3B7370AE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02" y="3007674"/>
                <a:ext cx="4523354" cy="276999"/>
              </a:xfrm>
              <a:prstGeom prst="rect">
                <a:avLst/>
              </a:prstGeom>
              <a:blipFill>
                <a:blip r:embed="rId15"/>
                <a:stretch>
                  <a:fillRect l="-843" t="-4348" r="-562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77129CA-10C0-CF45-90D3-546C0758C507}"/>
                  </a:ext>
                </a:extLst>
              </p:cNvPr>
              <p:cNvSpPr txBox="1"/>
              <p:nvPr/>
            </p:nvSpPr>
            <p:spPr>
              <a:xfrm>
                <a:off x="5332903" y="3449919"/>
                <a:ext cx="4667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3−55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77129CA-10C0-CF45-90D3-546C0758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03" y="3449919"/>
                <a:ext cx="4667175" cy="276999"/>
              </a:xfrm>
              <a:prstGeom prst="rect">
                <a:avLst/>
              </a:prstGeom>
              <a:blipFill>
                <a:blip r:embed="rId16"/>
                <a:stretch>
                  <a:fillRect l="-817" t="-4545" r="-817" b="-1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060308-325E-C140-A793-D0EF2B1962ED}"/>
                  </a:ext>
                </a:extLst>
              </p:cNvPr>
              <p:cNvSpPr txBox="1"/>
              <p:nvPr/>
            </p:nvSpPr>
            <p:spPr>
              <a:xfrm>
                <a:off x="5281550" y="3921593"/>
                <a:ext cx="501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−3−33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060308-325E-C140-A793-D0EF2B196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50" y="3921593"/>
                <a:ext cx="5013424" cy="276999"/>
              </a:xfrm>
              <a:prstGeom prst="rect">
                <a:avLst/>
              </a:prstGeom>
              <a:blipFill>
                <a:blip r:embed="rId17"/>
                <a:stretch>
                  <a:fillRect l="-505" t="-4348" r="-505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3145C35-6F6C-BB45-8702-F53665234B85}"/>
                  </a:ext>
                </a:extLst>
              </p:cNvPr>
              <p:cNvSpPr txBox="1"/>
              <p:nvPr/>
            </p:nvSpPr>
            <p:spPr>
              <a:xfrm>
                <a:off x="5378798" y="4531766"/>
                <a:ext cx="496430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5−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3145C35-6F6C-BB45-8702-F5366523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98" y="4531766"/>
                <a:ext cx="4964308" cy="312650"/>
              </a:xfrm>
              <a:prstGeom prst="rect">
                <a:avLst/>
              </a:prstGeom>
              <a:blipFill>
                <a:blip r:embed="rId18"/>
                <a:stretch>
                  <a:fillRect l="-512" r="-512" b="-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A7F6DEC-6D9E-6640-8F2B-AB063B746E93}"/>
                  </a:ext>
                </a:extLst>
              </p:cNvPr>
              <p:cNvSpPr txBox="1"/>
              <p:nvPr/>
            </p:nvSpPr>
            <p:spPr>
              <a:xfrm>
                <a:off x="5399438" y="5229478"/>
                <a:ext cx="501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−2−33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A7F6DEC-6D9E-6640-8F2B-AB063B74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38" y="5229478"/>
                <a:ext cx="5013424" cy="276999"/>
              </a:xfrm>
              <a:prstGeom prst="rect">
                <a:avLst/>
              </a:prstGeom>
              <a:blipFill>
                <a:blip r:embed="rId19"/>
                <a:stretch>
                  <a:fillRect l="-505" t="-4348" r="-505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AE49DD3-B41D-804C-8209-CCFEA13AF830}"/>
                  </a:ext>
                </a:extLst>
              </p:cNvPr>
              <p:cNvSpPr txBox="1"/>
              <p:nvPr/>
            </p:nvSpPr>
            <p:spPr>
              <a:xfrm>
                <a:off x="5399439" y="5739696"/>
                <a:ext cx="4667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2−22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AE49DD3-B41D-804C-8209-CCFEA13A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439" y="5739696"/>
                <a:ext cx="4667175" cy="276999"/>
              </a:xfrm>
              <a:prstGeom prst="rect">
                <a:avLst/>
              </a:prstGeom>
              <a:blipFill>
                <a:blip r:embed="rId20"/>
                <a:stretch>
                  <a:fillRect l="-542" t="-4348" r="-271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4C16AA5-6D2C-3F45-B9AC-B17D644438CD}"/>
                  </a:ext>
                </a:extLst>
              </p:cNvPr>
              <p:cNvSpPr txBox="1"/>
              <p:nvPr/>
            </p:nvSpPr>
            <p:spPr>
              <a:xfrm>
                <a:off x="5378798" y="6249914"/>
                <a:ext cx="479118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3+3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4C16AA5-6D2C-3F45-B9AC-B17D6444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798" y="6249914"/>
                <a:ext cx="4791183" cy="312650"/>
              </a:xfrm>
              <a:prstGeom prst="rect">
                <a:avLst/>
              </a:prstGeom>
              <a:blipFill>
                <a:blip r:embed="rId21"/>
                <a:stretch>
                  <a:fillRect l="-794" r="-529" b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73E2118-F991-6247-BA61-DB04764CB82B}"/>
                  </a:ext>
                </a:extLst>
              </p:cNvPr>
              <p:cNvSpPr txBox="1"/>
              <p:nvPr/>
            </p:nvSpPr>
            <p:spPr>
              <a:xfrm>
                <a:off x="7968325" y="634781"/>
                <a:ext cx="3395930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𝑐𝑜𝑓𝑎𝑐𝑡𝑜𝑟𝑒𝑠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−19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73E2118-F991-6247-BA61-DB04764C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25" y="634781"/>
                <a:ext cx="3395930" cy="730777"/>
              </a:xfrm>
              <a:prstGeom prst="rect">
                <a:avLst/>
              </a:prstGeom>
              <a:blipFill>
                <a:blip r:embed="rId22"/>
                <a:stretch>
                  <a:fillRect l="-1487" b="-8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7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D84A32E-A85E-2C41-A6B9-CAD184348ED6}"/>
              </a:ext>
            </a:extLst>
          </p:cNvPr>
          <p:cNvSpPr txBox="1"/>
          <p:nvPr/>
        </p:nvSpPr>
        <p:spPr>
          <a:xfrm>
            <a:off x="2466110" y="872836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Paso 3:  A la matriz de cofactores le hallamos la transpuesta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FF5867E-3494-7848-A224-92F49E3ABBA4}"/>
                  </a:ext>
                </a:extLst>
              </p:cNvPr>
              <p:cNvSpPr txBox="1"/>
              <p:nvPr/>
            </p:nvSpPr>
            <p:spPr>
              <a:xfrm>
                <a:off x="1622943" y="1590745"/>
                <a:ext cx="3395930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𝑐𝑜𝑓𝑎𝑐𝑡𝑜𝑟𝑒𝑠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−19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FF5867E-3494-7848-A224-92F49E3AB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43" y="1590745"/>
                <a:ext cx="3395930" cy="730777"/>
              </a:xfrm>
              <a:prstGeom prst="rect">
                <a:avLst/>
              </a:prstGeom>
              <a:blipFill>
                <a:blip r:embed="rId2"/>
                <a:stretch>
                  <a:fillRect l="-1866" b="-101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4AF2430-1D42-E84F-A6F9-00499C802D11}"/>
                  </a:ext>
                </a:extLst>
              </p:cNvPr>
              <p:cNvSpPr txBox="1"/>
              <p:nvPr/>
            </p:nvSpPr>
            <p:spPr>
              <a:xfrm>
                <a:off x="1622943" y="2670099"/>
                <a:ext cx="4549900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𝑐𝑜𝑓𝑎𝑐𝑡𝑜𝑟𝑒𝑠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−19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−36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4AF2430-1D42-E84F-A6F9-00499C80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43" y="2670099"/>
                <a:ext cx="4549900" cy="738151"/>
              </a:xfrm>
              <a:prstGeom prst="rect">
                <a:avLst/>
              </a:prstGeom>
              <a:blipFill>
                <a:blip r:embed="rId3"/>
                <a:stretch>
                  <a:fillRect l="-1393" t="-1695" r="-1393" b="-101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49EA559-52FC-014A-A1EE-02FD3D7DEB9F}"/>
              </a:ext>
            </a:extLst>
          </p:cNvPr>
          <p:cNvSpPr txBox="1"/>
          <p:nvPr/>
        </p:nvSpPr>
        <p:spPr>
          <a:xfrm>
            <a:off x="1600000" y="3749453"/>
            <a:ext cx="539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Paso 4 aplicar la ecuación de inversa por determinantes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154935E-7DC6-2E4E-9C35-1A57B55B9B38}"/>
                  </a:ext>
                </a:extLst>
              </p:cNvPr>
              <p:cNvSpPr txBox="1"/>
              <p:nvPr/>
            </p:nvSpPr>
            <p:spPr>
              <a:xfrm>
                <a:off x="1877853" y="4836180"/>
                <a:ext cx="8152838" cy="102130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8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den>
                      </m:f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−35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−36</m:t>
                                </m:r>
                              </m:e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1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154935E-7DC6-2E4E-9C35-1A57B55B9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853" y="4836180"/>
                <a:ext cx="8152838" cy="1021305"/>
              </a:xfrm>
              <a:prstGeom prst="rect">
                <a:avLst/>
              </a:prstGeom>
              <a:blipFill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2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5DFE538-F4AF-1548-A44B-9F4A7116A331}"/>
              </a:ext>
            </a:extLst>
          </p:cNvPr>
          <p:cNvSpPr txBox="1"/>
          <p:nvPr/>
        </p:nvSpPr>
        <p:spPr>
          <a:xfrm>
            <a:off x="3297382" y="858982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Paso 5:  es simplificar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24A6FB-EECA-D44F-83ED-B423301BFBC9}"/>
                  </a:ext>
                </a:extLst>
              </p:cNvPr>
              <p:cNvSpPr txBox="1"/>
              <p:nvPr/>
            </p:nvSpPr>
            <p:spPr>
              <a:xfrm>
                <a:off x="1775343" y="1838827"/>
                <a:ext cx="3921073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19/20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−52/20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35/20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−12/20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36/20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−20/20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8/20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−5/20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24A6FB-EECA-D44F-83ED-B423301BF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343" y="1838827"/>
                <a:ext cx="3921073" cy="810222"/>
              </a:xfrm>
              <a:prstGeom prst="rect">
                <a:avLst/>
              </a:prstGeom>
              <a:blipFill>
                <a:blip r:embed="rId2"/>
                <a:stretch>
                  <a:fillRect l="-645" t="-3077" r="-1613"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77707D5-5439-054A-95D1-B4FE5951FFF1}"/>
                  </a:ext>
                </a:extLst>
              </p:cNvPr>
              <p:cNvSpPr txBox="1"/>
              <p:nvPr/>
            </p:nvSpPr>
            <p:spPr>
              <a:xfrm>
                <a:off x="1775343" y="3429000"/>
                <a:ext cx="3536353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19/20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−13/5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7/4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−3/5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9/5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−1/20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2/5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77707D5-5439-054A-95D1-B4FE5951F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343" y="3429000"/>
                <a:ext cx="3536353" cy="810222"/>
              </a:xfrm>
              <a:prstGeom prst="rect">
                <a:avLst/>
              </a:prstGeom>
              <a:blipFill>
                <a:blip r:embed="rId3"/>
                <a:stretch>
                  <a:fillRect t="-3077" r="-358"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610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C663C7BCE8A04DB49728B7976656DC" ma:contentTypeVersion="2" ma:contentTypeDescription="Crear nuevo documento." ma:contentTypeScope="" ma:versionID="3dd872b2831b9ebbd4d3ddefbd9a144a">
  <xsd:schema xmlns:xsd="http://www.w3.org/2001/XMLSchema" xmlns:xs="http://www.w3.org/2001/XMLSchema" xmlns:p="http://schemas.microsoft.com/office/2006/metadata/properties" xmlns:ns2="f06c9110-f8a2-4c0e-9963-a1d6321d5478" targetNamespace="http://schemas.microsoft.com/office/2006/metadata/properties" ma:root="true" ma:fieldsID="8e3a64aea400271b297a49fd4a94e622" ns2:_="">
    <xsd:import namespace="f06c9110-f8a2-4c0e-9963-a1d6321d54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c9110-f8a2-4c0e-9963-a1d6321d5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13C2D7-BFF3-42FA-9B1D-CE84E7A70A65}"/>
</file>

<file path=customXml/itemProps2.xml><?xml version="1.0" encoding="utf-8"?>
<ds:datastoreItem xmlns:ds="http://schemas.openxmlformats.org/officeDocument/2006/customXml" ds:itemID="{935E6FAB-5527-459A-AC58-196ECFCB7B78}"/>
</file>

<file path=customXml/itemProps3.xml><?xml version="1.0" encoding="utf-8"?>
<ds:datastoreItem xmlns:ds="http://schemas.openxmlformats.org/officeDocument/2006/customXml" ds:itemID="{36929708-CB67-422F-92B4-1FF277437814}"/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433</Words>
  <Application>Microsoft Macintosh PowerPoint</Application>
  <PresentationFormat>Panorámica</PresentationFormat>
  <Paragraphs>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de Office</vt:lpstr>
      <vt:lpstr>Matriz Inversa</vt:lpstr>
      <vt:lpstr>Presentación de PowerPoint</vt:lpstr>
      <vt:lpstr>Propiedad conmutativa del producto de matrices</vt:lpstr>
      <vt:lpstr>Formas de hallar la matriz inversa</vt:lpstr>
      <vt:lpstr>Inversa por cofactores y determinantes</vt:lpstr>
      <vt:lpstr>Ejemplo </vt:lpstr>
      <vt:lpstr>Presentación de PowerPoint</vt:lpstr>
      <vt:lpstr>Presentación de PowerPoint</vt:lpstr>
      <vt:lpstr>Presentación de PowerPoint</vt:lpstr>
      <vt:lpstr>Inversa por Gauss</vt:lpstr>
      <vt:lpstr>Presentación de PowerPoint</vt:lpstr>
      <vt:lpstr>Presentación de PowerPoint</vt:lpstr>
      <vt:lpstr>COMO SABEMOS SI ESTA BIEN?</vt:lpstr>
      <vt:lpstr>Tarea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Inversa</dc:title>
  <dc:creator>Microsoft Office User</dc:creator>
  <cp:lastModifiedBy>Microsoft Office User</cp:lastModifiedBy>
  <cp:revision>10</cp:revision>
  <dcterms:created xsi:type="dcterms:W3CDTF">2020-03-23T15:51:05Z</dcterms:created>
  <dcterms:modified xsi:type="dcterms:W3CDTF">2020-03-23T17:34:57Z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0x0101006BC663C7BCE8A04DB49728B7976656DC</vt:lpwstr>
  </property>
</Properties>
</file>