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Lexend Deca"/>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iP6BVea/HinhvBA4sYExBhuOvl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exendDeca-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64baf1d263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g64baf1d26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baf1d263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baf1d263_0_5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64baf1d263_0_5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4a18c777d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4a18c777d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64a18c777d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a18c777d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a18c777d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64a18c777d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99a6faaa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99a6faaa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6499a6faaa_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99a6faaa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99a6faaa_2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6499a6faaa_2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99a6faaa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99a6faaa_2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6499a6faaa_2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99a6faaa_2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99a6faaa_2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6499a6faaa_2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499a6faaa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99a6faaa_2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6499a6faaa_2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99a6faaa_2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99a6faaa_2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6499a6faaa_2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99a6faaa_2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99a6faaa_2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6499a6faaa_2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64baf1d26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 name="Google Shape;45;g64baf1d263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g64baf1d263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499a6faaa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499a6faaa_2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6499a6faaa_2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99a6faaa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99a6faaa_2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6499a6faaa_2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99a6faaa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99a6faaa_2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6499a6faaa_2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99a6faaa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99a6faaa_2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6499a6faaa_2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499a6faaa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499a6faaa_2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6499a6faaa_2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499a6faaa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99a6faaa_2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6499a6faaa_2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499a6faaa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499a6faaa_2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6499a6faaa_2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499a6faaa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99a6faaa_2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6499a6faaa_2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499a6faaa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499a6faaa_2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6499a6faaa_2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499a6faaa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499a6faaa_2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6499a6faaa_2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4baf1d263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baf1d263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64baf1d263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499a6faaa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499a6faaa_2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6499a6faaa_2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499a6faaa_2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499a6faaa_2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6499a6faaa_2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499a6faaa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499a6faaa_2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6499a6faaa_2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499a6faaa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499a6faaa_2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6499a6faaa_2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499a6faaa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499a6faaa_2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6499a6faaa_2_1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499a6faaa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499a6faaa_2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6499a6faaa_2_1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499a6faaa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499a6faaa_2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6499a6faaa_2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4baf1d263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 name="Google Shape;60;g64baf1d263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64baf1d263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baf1d263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baf1d263_0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64baf1d263_0_1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baf1d263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baf1d263_0_5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64baf1d263_0_5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baf1d263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baf1d263_0_5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64baf1d263_0_5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baf1d263_0_5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baf1d263_0_5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4baf1d263_0_5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baf1d263_0_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baf1d263_0_5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64baf1d263_0_5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1">
  <p:cSld name="tab1">
    <p:spTree>
      <p:nvGrpSpPr>
        <p:cNvPr id="27" name="Shape 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8" name="Shape 28"/>
        <p:cNvGrpSpPr/>
        <p:nvPr/>
      </p:nvGrpSpPr>
      <p:grpSpPr>
        <a:xfrm>
          <a:off x="0" y="0"/>
          <a:ext cx="0" cy="0"/>
          <a:chOff x="0" y="0"/>
          <a:chExt cx="0" cy="0"/>
        </a:xfrm>
      </p:grpSpPr>
      <p:sp>
        <p:nvSpPr>
          <p:cNvPr id="29" name="Google Shape;29;g64baf1d263_0_60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g64baf1d263_0_607"/>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31" name="Google Shape;31;g64baf1d263_0_60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g64baf1d263_0_60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g64baf1d263_0_60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g64baf1d263_0_43"/>
          <p:cNvSpPr txBox="1"/>
          <p:nvPr/>
        </p:nvSpPr>
        <p:spPr>
          <a:xfrm>
            <a:off x="0" y="0"/>
            <a:ext cx="12192000" cy="6858000"/>
          </a:xfrm>
          <a:prstGeom prst="rect">
            <a:avLst/>
          </a:prstGeom>
          <a:gradFill>
            <a:gsLst>
              <a:gs pos="0">
                <a:srgbClr val="2C5D98"/>
              </a:gs>
              <a:gs pos="80000">
                <a:srgbClr val="3C7BC7"/>
              </a:gs>
              <a:gs pos="100000">
                <a:srgbClr val="3A7CCB"/>
              </a:gs>
            </a:gsLst>
            <a:lin ang="16200038" scaled="0"/>
          </a:gradFill>
          <a:ln cap="flat" cmpd="sng" w="9525">
            <a:solidFill>
              <a:srgbClr val="4A7EBB"/>
            </a:solidFill>
            <a:prstDash val="solid"/>
            <a:miter lim="800000"/>
            <a:headEnd len="sm" w="sm" type="none"/>
            <a:tailEnd len="sm" w="sm" type="none"/>
          </a:ln>
          <a:effectLst>
            <a:outerShdw blurRad="63500" dir="5400000" dist="23000">
              <a:srgbClr val="00000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g64baf1d263_0_43"/>
          <p:cNvSpPr txBox="1"/>
          <p:nvPr/>
        </p:nvSpPr>
        <p:spPr>
          <a:xfrm>
            <a:off x="0" y="0"/>
            <a:ext cx="12192000" cy="144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g64baf1d263_0_43"/>
          <p:cNvSpPr/>
          <p:nvPr/>
        </p:nvSpPr>
        <p:spPr>
          <a:xfrm>
            <a:off x="3649456" y="533400"/>
            <a:ext cx="1964100" cy="533400"/>
          </a:xfrm>
          <a:prstGeom prst="round2SameRect">
            <a:avLst>
              <a:gd fmla="val 28325" name="adj1"/>
              <a:gd fmla="val 0" name="adj2"/>
            </a:avLst>
          </a:prstGeom>
          <a:solidFill>
            <a:srgbClr val="F2F2F2"/>
          </a:solidFill>
          <a:ln cap="flat" cmpd="sng" w="285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 name="Google Shape;13;g64baf1d263_0_43"/>
          <p:cNvSpPr/>
          <p:nvPr/>
        </p:nvSpPr>
        <p:spPr>
          <a:xfrm>
            <a:off x="5677138" y="533400"/>
            <a:ext cx="1964100" cy="533400"/>
          </a:xfrm>
          <a:prstGeom prst="round2SameRect">
            <a:avLst>
              <a:gd fmla="val 28325" name="adj1"/>
              <a:gd fmla="val 0" name="adj2"/>
            </a:avLst>
          </a:prstGeom>
          <a:solidFill>
            <a:srgbClr val="F2F2F2"/>
          </a:solidFill>
          <a:ln cap="flat" cmpd="sng" w="285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 name="Google Shape;14;g64baf1d263_0_43"/>
          <p:cNvSpPr/>
          <p:nvPr/>
        </p:nvSpPr>
        <p:spPr>
          <a:xfrm>
            <a:off x="7704819" y="533400"/>
            <a:ext cx="1964100" cy="533400"/>
          </a:xfrm>
          <a:prstGeom prst="round2SameRect">
            <a:avLst>
              <a:gd fmla="val 28325" name="adj1"/>
              <a:gd fmla="val 0" name="adj2"/>
            </a:avLst>
          </a:prstGeom>
          <a:solidFill>
            <a:srgbClr val="F2F2F2"/>
          </a:solidFill>
          <a:ln cap="flat" cmpd="sng" w="285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 name="Google Shape;15;g64baf1d263_0_43"/>
          <p:cNvSpPr/>
          <p:nvPr/>
        </p:nvSpPr>
        <p:spPr>
          <a:xfrm>
            <a:off x="9732501" y="533400"/>
            <a:ext cx="1964100" cy="533400"/>
          </a:xfrm>
          <a:prstGeom prst="round2SameRect">
            <a:avLst>
              <a:gd fmla="val 28325" name="adj1"/>
              <a:gd fmla="val 0" name="adj2"/>
            </a:avLst>
          </a:prstGeom>
          <a:solidFill>
            <a:srgbClr val="F2F2F2"/>
          </a:solidFill>
          <a:ln cap="flat" cmpd="sng" w="285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 name="Google Shape;16;g64baf1d263_0_43"/>
          <p:cNvSpPr/>
          <p:nvPr/>
        </p:nvSpPr>
        <p:spPr>
          <a:xfrm>
            <a:off x="1454913" y="537867"/>
            <a:ext cx="2135700" cy="533400"/>
          </a:xfrm>
          <a:prstGeom prst="round2SameRect">
            <a:avLst>
              <a:gd fmla="val 28325" name="adj1"/>
              <a:gd fmla="val 0" name="adj2"/>
            </a:avLst>
          </a:prstGeom>
          <a:solidFill>
            <a:srgbClr val="F2F2F2"/>
          </a:solidFill>
          <a:ln cap="flat" cmpd="sng" w="2857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descr="C:\Users\Tom\Documents\My Dropbox\Articulate\Giveaway\PowerPoint Templates\Engage_title_transparent.png" id="17" name="Google Shape;17;g64baf1d263_0_43"/>
          <p:cNvPicPr preferRelativeResize="0"/>
          <p:nvPr/>
        </p:nvPicPr>
        <p:blipFill rotWithShape="1">
          <a:blip r:embed="rId1">
            <a:alphaModFix/>
          </a:blip>
          <a:srcRect b="6049" l="0" r="0" t="7773"/>
          <a:stretch/>
        </p:blipFill>
        <p:spPr>
          <a:xfrm>
            <a:off x="304800" y="1066800"/>
            <a:ext cx="11906247" cy="5791200"/>
          </a:xfrm>
          <a:prstGeom prst="rect">
            <a:avLst/>
          </a:prstGeom>
          <a:noFill/>
          <a:ln>
            <a:noFill/>
          </a:ln>
          <a:effectLst>
            <a:outerShdw blurRad="63500" dir="20399967" dist="50799">
              <a:srgbClr val="000000">
                <a:alpha val="17650"/>
              </a:srgbClr>
            </a:outerShdw>
          </a:effectLst>
        </p:spPr>
      </p:pic>
      <p:grpSp>
        <p:nvGrpSpPr>
          <p:cNvPr id="18" name="Google Shape;18;g64baf1d263_0_43"/>
          <p:cNvGrpSpPr/>
          <p:nvPr/>
        </p:nvGrpSpPr>
        <p:grpSpPr>
          <a:xfrm>
            <a:off x="-406407" y="-44450"/>
            <a:ext cx="2425611" cy="1411277"/>
            <a:chOff x="-228600" y="-44253"/>
            <a:chExt cx="1819800" cy="1410995"/>
          </a:xfrm>
        </p:grpSpPr>
        <p:grpSp>
          <p:nvGrpSpPr>
            <p:cNvPr id="19" name="Google Shape;19;g64baf1d263_0_43"/>
            <p:cNvGrpSpPr/>
            <p:nvPr/>
          </p:nvGrpSpPr>
          <p:grpSpPr>
            <a:xfrm>
              <a:off x="-228600" y="0"/>
              <a:ext cx="1819800" cy="1366742"/>
              <a:chOff x="-228600" y="-103873"/>
              <a:chExt cx="1819800" cy="1366742"/>
            </a:xfrm>
          </p:grpSpPr>
          <p:sp>
            <p:nvSpPr>
              <p:cNvPr id="20" name="Google Shape;20;g64baf1d263_0_43"/>
              <p:cNvSpPr txBox="1"/>
              <p:nvPr/>
            </p:nvSpPr>
            <p:spPr>
              <a:xfrm>
                <a:off x="-228600" y="-103873"/>
                <a:ext cx="18198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2400"/>
                  <a:buFont typeface="Calibri"/>
                  <a:buNone/>
                </a:pPr>
                <a:r>
                  <a:rPr b="1" i="0" lang="es-ES" sz="2400" u="none">
                    <a:solidFill>
                      <a:srgbClr val="002060"/>
                    </a:solidFill>
                    <a:latin typeface="Calibri"/>
                    <a:ea typeface="Calibri"/>
                    <a:cs typeface="Calibri"/>
                    <a:sym typeface="Calibri"/>
                  </a:rPr>
                  <a:t>PEGASUS</a:t>
                </a:r>
                <a:endParaRPr/>
              </a:p>
            </p:txBody>
          </p:sp>
          <p:pic>
            <p:nvPicPr>
              <p:cNvPr id="21" name="Google Shape;21;g64baf1d263_0_43"/>
              <p:cNvPicPr preferRelativeResize="0"/>
              <p:nvPr/>
            </p:nvPicPr>
            <p:blipFill rotWithShape="1">
              <a:blip r:embed="rId2">
                <a:alphaModFix/>
              </a:blip>
              <a:srcRect b="0" l="0" r="0" t="0"/>
              <a:stretch/>
            </p:blipFill>
            <p:spPr>
              <a:xfrm>
                <a:off x="203562" y="154759"/>
                <a:ext cx="769620" cy="1108110"/>
              </a:xfrm>
              <a:prstGeom prst="rect">
                <a:avLst/>
              </a:prstGeom>
              <a:noFill/>
              <a:ln>
                <a:noFill/>
              </a:ln>
            </p:spPr>
          </p:pic>
        </p:grpSp>
        <p:sp>
          <p:nvSpPr>
            <p:cNvPr id="22" name="Google Shape;22;g64baf1d263_0_43"/>
            <p:cNvSpPr txBox="1"/>
            <p:nvPr/>
          </p:nvSpPr>
          <p:spPr>
            <a:xfrm>
              <a:off x="10886" y="-44253"/>
              <a:ext cx="1340400" cy="2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700"/>
                <a:buFont typeface="Calibri"/>
                <a:buNone/>
              </a:pPr>
              <a:r>
                <a:rPr b="1" i="0" lang="es-ES" sz="700" u="none">
                  <a:solidFill>
                    <a:srgbClr val="002060"/>
                  </a:solidFill>
                  <a:latin typeface="Calibri"/>
                  <a:ea typeface="Calibri"/>
                  <a:cs typeface="Calibri"/>
                  <a:sym typeface="Calibri"/>
                </a:rPr>
                <a:t>SEMILLERO DE INVESTIGACIÓN</a:t>
              </a:r>
              <a:endParaRPr/>
            </a:p>
          </p:txBody>
        </p:sp>
      </p:grpSp>
      <p:sp>
        <p:nvSpPr>
          <p:cNvPr id="23" name="Google Shape;23;g64baf1d263_0_43"/>
          <p:cNvSpPr txBox="1"/>
          <p:nvPr/>
        </p:nvSpPr>
        <p:spPr>
          <a:xfrm>
            <a:off x="1915583" y="-53975"/>
            <a:ext cx="9935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s-ES" sz="1800" u="none">
                <a:solidFill>
                  <a:schemeClr val="dk1"/>
                </a:solidFill>
                <a:latin typeface="Calibri"/>
                <a:ea typeface="Calibri"/>
                <a:cs typeface="Calibri"/>
                <a:sym typeface="Calibri"/>
              </a:rPr>
              <a:t>TECNOLOGÍA EN SISTEMATIZACIÓN DE DATOS E INGENIERÍA EN TELEMÁTICA</a:t>
            </a:r>
            <a:endParaRPr/>
          </a:p>
          <a:p>
            <a:pPr indent="0" lvl="0" marL="0" marR="0" rtl="0" algn="ctr">
              <a:lnSpc>
                <a:spcPct val="100000"/>
              </a:lnSpc>
              <a:spcBef>
                <a:spcPts val="0"/>
              </a:spcBef>
              <a:spcAft>
                <a:spcPts val="0"/>
              </a:spcAft>
              <a:buClr>
                <a:schemeClr val="dk1"/>
              </a:buClr>
              <a:buSzPts val="1800"/>
              <a:buFont typeface="Calibri"/>
              <a:buNone/>
            </a:pPr>
            <a:r>
              <a:rPr b="1" i="0" lang="es-ES" sz="1800" u="none">
                <a:solidFill>
                  <a:schemeClr val="dk1"/>
                </a:solidFill>
                <a:latin typeface="Calibri"/>
                <a:ea typeface="Calibri"/>
                <a:cs typeface="Calibri"/>
                <a:sym typeface="Calibri"/>
              </a:rPr>
              <a:t>UNIVERSIDAD FRANCISCO JOSÉ DE CALDAS</a:t>
            </a:r>
            <a:endParaRPr/>
          </a:p>
        </p:txBody>
      </p:sp>
      <p:sp>
        <p:nvSpPr>
          <p:cNvPr id="24" name="Google Shape;24;g64baf1d263_0_43"/>
          <p:cNvSpPr/>
          <p:nvPr/>
        </p:nvSpPr>
        <p:spPr>
          <a:xfrm>
            <a:off x="1422400" y="-11112"/>
            <a:ext cx="10762869" cy="1447801"/>
          </a:xfrm>
          <a:custGeom>
            <a:rect b="b" l="l" r="r" t="t"/>
            <a:pathLst>
              <a:path extrusionOk="0" h="1447801" w="8077200">
                <a:moveTo>
                  <a:pt x="206829" y="0"/>
                </a:moveTo>
                <a:lnTo>
                  <a:pt x="8077200" y="0"/>
                </a:lnTo>
                <a:lnTo>
                  <a:pt x="8077200" y="1447801"/>
                </a:lnTo>
                <a:lnTo>
                  <a:pt x="0" y="1447801"/>
                </a:lnTo>
                <a:lnTo>
                  <a:pt x="43543" y="675141"/>
                </a:lnTo>
                <a:lnTo>
                  <a:pt x="20682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C:\Users\Tom\Documents\My Dropbox\Articulate\Giveaway\PowerPoint Templates\Engage_title_transparent.png" id="25" name="Google Shape;25;g64baf1d263_0_43"/>
          <p:cNvPicPr preferRelativeResize="0"/>
          <p:nvPr/>
        </p:nvPicPr>
        <p:blipFill rotWithShape="1">
          <a:blip r:embed="rId1">
            <a:alphaModFix/>
          </a:blip>
          <a:srcRect b="6049" l="0" r="0" t="7773"/>
          <a:stretch/>
        </p:blipFill>
        <p:spPr>
          <a:xfrm>
            <a:off x="203200" y="1066800"/>
            <a:ext cx="11988801" cy="5791200"/>
          </a:xfrm>
          <a:prstGeom prst="rect">
            <a:avLst/>
          </a:prstGeom>
          <a:noFill/>
          <a:ln>
            <a:noFill/>
          </a:ln>
          <a:effectLst>
            <a:outerShdw blurRad="63500" dir="20399967" dist="50799">
              <a:srgbClr val="000000">
                <a:alpha val="17650"/>
              </a:srgbClr>
            </a:outerShdw>
          </a:effectLst>
        </p:spPr>
      </p:pic>
      <p:sp>
        <p:nvSpPr>
          <p:cNvPr id="26" name="Google Shape;26;g64baf1d263_0_43"/>
          <p:cNvSpPr txBox="1"/>
          <p:nvPr>
            <p:ph type="title"/>
          </p:nvPr>
        </p:nvSpPr>
        <p:spPr>
          <a:xfrm>
            <a:off x="609600" y="-1219200"/>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drive.google.com/file/d/19IrkRlrW1TjIJEUkZbfipr0ZwI6Qq2aD/view"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cmder.net/"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scm.com/"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scm.com/book/es/v1/Empezando-Fundamentos-de-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git-scm.com/book/es/v1/Empezando-Fundamentos-de-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git-scm.com/book/es/v1/Empezando-Fundamentos-de-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scm.com/book/es/v1/Empezando" TargetMode="External"/><Relationship Id="rId4" Type="http://schemas.openxmlformats.org/officeDocument/2006/relationships/hyperlink" Target="https://cmder.net/" TargetMode="External"/><Relationship Id="rId5" Type="http://schemas.openxmlformats.org/officeDocument/2006/relationships/hyperlink" Target="https://git-scm.com/" TargetMode="External"/><Relationship Id="rId6"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kinsta.com/es/base-de-conocimiento/que-es-githu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kinsta.com/es/base-de-conocimiento/que-es-github/" TargetMode="External"/><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g64baf1d263_0_37"/>
          <p:cNvSpPr txBox="1"/>
          <p:nvPr/>
        </p:nvSpPr>
        <p:spPr>
          <a:xfrm>
            <a:off x="874183" y="1514475"/>
            <a:ext cx="10809900" cy="2608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0000"/>
              </a:buClr>
              <a:buSzPts val="3600"/>
              <a:buFont typeface="Trebuchet MS"/>
              <a:buNone/>
            </a:pPr>
            <a:r>
              <a:rPr lang="es-ES" sz="6000">
                <a:solidFill>
                  <a:srgbClr val="434343"/>
                </a:solidFill>
                <a:latin typeface="Lexend Deca"/>
                <a:ea typeface="Lexend Deca"/>
                <a:cs typeface="Lexend Deca"/>
                <a:sym typeface="Lexend Deca"/>
              </a:rPr>
              <a:t>Uso de Git y Github</a:t>
            </a:r>
            <a:endParaRPr/>
          </a:p>
        </p:txBody>
      </p:sp>
      <p:sp>
        <p:nvSpPr>
          <p:cNvPr id="39" name="Google Shape;39;g64baf1d263_0_37"/>
          <p:cNvSpPr txBox="1"/>
          <p:nvPr/>
        </p:nvSpPr>
        <p:spPr>
          <a:xfrm>
            <a:off x="6858500" y="6107225"/>
            <a:ext cx="4096500" cy="4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t/>
            </a:r>
            <a:endParaRPr/>
          </a:p>
          <a:p>
            <a:pPr indent="0" lvl="0" marL="0" marR="0" rtl="0" algn="r">
              <a:lnSpc>
                <a:spcPct val="100000"/>
              </a:lnSpc>
              <a:spcBef>
                <a:spcPts val="0"/>
              </a:spcBef>
              <a:spcAft>
                <a:spcPts val="0"/>
              </a:spcAft>
              <a:buClr>
                <a:schemeClr val="dk1"/>
              </a:buClr>
              <a:buSzPts val="1400"/>
              <a:buFont typeface="Arial"/>
              <a:buNone/>
            </a:pPr>
            <a:r>
              <a:rPr b="1" i="0" lang="es-ES" sz="1400" u="none">
                <a:solidFill>
                  <a:schemeClr val="dk1"/>
                </a:solidFill>
                <a:latin typeface="Arial"/>
                <a:ea typeface="Arial"/>
                <a:cs typeface="Arial"/>
                <a:sym typeface="Arial"/>
              </a:rPr>
              <a:t>Coordinadora: Msc. Sonia Pinzón Nuñez</a:t>
            </a:r>
            <a:endParaRPr b="1"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800" u="none">
              <a:solidFill>
                <a:schemeClr val="dk1"/>
              </a:solidFill>
              <a:latin typeface="Arial"/>
              <a:ea typeface="Arial"/>
              <a:cs typeface="Arial"/>
              <a:sym typeface="Arial"/>
            </a:endParaRPr>
          </a:p>
        </p:txBody>
      </p:sp>
      <p:sp>
        <p:nvSpPr>
          <p:cNvPr id="40" name="Google Shape;40;g64baf1d263_0_37"/>
          <p:cNvSpPr txBox="1"/>
          <p:nvPr/>
        </p:nvSpPr>
        <p:spPr>
          <a:xfrm>
            <a:off x="1727200" y="14287"/>
            <a:ext cx="10064700" cy="1208100"/>
          </a:xfrm>
          <a:prstGeom prst="rect">
            <a:avLst/>
          </a:prstGeom>
          <a:noFill/>
          <a:ln>
            <a:noFill/>
          </a:ln>
        </p:spPr>
        <p:txBody>
          <a:bodyPr anchorCtr="0" anchor="t" bIns="45700" lIns="91425" spcFirstLastPara="1" rIns="91425" wrap="square" tIns="45700">
            <a:noAutofit/>
          </a:bodyPr>
          <a:lstStyle/>
          <a:p>
            <a:pPr indent="0" lvl="0" marL="0" marR="0" rtl="0" algn="ctr">
              <a:lnSpc>
                <a:spcPct val="116666"/>
              </a:lnSpc>
              <a:spcBef>
                <a:spcPts val="0"/>
              </a:spcBef>
              <a:spcAft>
                <a:spcPts val="0"/>
              </a:spcAft>
              <a:buClr>
                <a:schemeClr val="dk1"/>
              </a:buClr>
              <a:buSzPts val="2400"/>
              <a:buFont typeface="Calibri"/>
              <a:buNone/>
            </a:pPr>
            <a:r>
              <a:rPr b="1" i="0" lang="es-ES" sz="2400" u="none">
                <a:solidFill>
                  <a:schemeClr val="dk1"/>
                </a:solidFill>
                <a:latin typeface="Calibri"/>
                <a:ea typeface="Calibri"/>
                <a:cs typeface="Calibri"/>
                <a:sym typeface="Calibri"/>
              </a:rPr>
              <a:t>TECNOLOGÍA EN SISTEMATIZACIÓN DE DATOS E INGENIERÍA EN TELEMÁTICA</a:t>
            </a:r>
            <a:endParaRPr/>
          </a:p>
          <a:p>
            <a:pPr indent="0" lvl="0" marL="0" marR="0" rtl="0" algn="ctr">
              <a:lnSpc>
                <a:spcPct val="116666"/>
              </a:lnSpc>
              <a:spcBef>
                <a:spcPts val="0"/>
              </a:spcBef>
              <a:spcAft>
                <a:spcPts val="0"/>
              </a:spcAft>
              <a:buClr>
                <a:schemeClr val="dk1"/>
              </a:buClr>
              <a:buSzPts val="2400"/>
              <a:buFont typeface="Calibri"/>
              <a:buNone/>
            </a:pPr>
            <a:r>
              <a:rPr b="1" i="0" lang="es-ES" sz="2400" u="none">
                <a:solidFill>
                  <a:schemeClr val="dk1"/>
                </a:solidFill>
                <a:latin typeface="Calibri"/>
                <a:ea typeface="Calibri"/>
                <a:cs typeface="Calibri"/>
                <a:sym typeface="Calibri"/>
              </a:rPr>
              <a:t>UNIVERSIDAD DISTRITAL FRANCISCO JOSÉ DE CALDAS</a:t>
            </a:r>
            <a:endParaRPr/>
          </a:p>
        </p:txBody>
      </p:sp>
      <p:pic>
        <p:nvPicPr>
          <p:cNvPr id="41" name="Google Shape;41;g64baf1d263_0_37"/>
          <p:cNvPicPr preferRelativeResize="0"/>
          <p:nvPr/>
        </p:nvPicPr>
        <p:blipFill rotWithShape="1">
          <a:blip r:embed="rId3">
            <a:alphaModFix/>
          </a:blip>
          <a:srcRect b="0" l="0" r="0" t="0"/>
          <a:stretch/>
        </p:blipFill>
        <p:spPr>
          <a:xfrm>
            <a:off x="1117598" y="5026570"/>
            <a:ext cx="3356054" cy="1080654"/>
          </a:xfrm>
          <a:prstGeom prst="rect">
            <a:avLst/>
          </a:prstGeom>
          <a:noFill/>
          <a:ln>
            <a:noFill/>
          </a:ln>
        </p:spPr>
      </p:pic>
      <p:pic>
        <p:nvPicPr>
          <p:cNvPr descr="Github Logo" id="42" name="Google Shape;42;g64baf1d263_0_37"/>
          <p:cNvPicPr preferRelativeResize="0"/>
          <p:nvPr/>
        </p:nvPicPr>
        <p:blipFill>
          <a:blip r:embed="rId4">
            <a:alphaModFix/>
          </a:blip>
          <a:stretch>
            <a:fillRect/>
          </a:stretch>
        </p:blipFill>
        <p:spPr>
          <a:xfrm>
            <a:off x="7149463" y="2673125"/>
            <a:ext cx="3514575" cy="343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g64baf1d263_0_597"/>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chemeClr val="lt1"/>
                </a:solidFill>
                <a:latin typeface="Lexend Deca"/>
                <a:ea typeface="Lexend Deca"/>
                <a:cs typeface="Lexend Deca"/>
                <a:sym typeface="Lexend Deca"/>
              </a:rPr>
              <a:t>Vamos a usar Git</a:t>
            </a:r>
            <a:endParaRPr b="1" sz="3000">
              <a:solidFill>
                <a:schemeClr val="lt1"/>
              </a:solidFill>
              <a:latin typeface="Lexend Deca"/>
              <a:ea typeface="Lexend Deca"/>
              <a:cs typeface="Lexend Deca"/>
              <a:sym typeface="Lexend Deca"/>
            </a:endParaRPr>
          </a:p>
        </p:txBody>
      </p:sp>
      <p:pic>
        <p:nvPicPr>
          <p:cNvPr id="114" name="Google Shape;114;g64baf1d263_0_597" title="GitHub Pages.mp4">
            <a:hlinkClick r:id="rId3"/>
          </p:cNvPr>
          <p:cNvPicPr preferRelativeResize="0"/>
          <p:nvPr/>
        </p:nvPicPr>
        <p:blipFill>
          <a:blip r:embed="rId4">
            <a:alphaModFix/>
          </a:blip>
          <a:stretch>
            <a:fillRect/>
          </a:stretch>
        </p:blipFill>
        <p:spPr>
          <a:xfrm>
            <a:off x="1524000" y="2932575"/>
            <a:ext cx="9734525"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64a18c777d_0_65"/>
          <p:cNvSpPr txBox="1"/>
          <p:nvPr>
            <p:ph type="title"/>
          </p:nvPr>
        </p:nvSpPr>
        <p:spPr>
          <a:xfrm>
            <a:off x="1041484" y="414675"/>
            <a:ext cx="8596800" cy="1320900"/>
          </a:xfrm>
          <a:prstGeom prst="rect">
            <a:avLst/>
          </a:prstGeom>
          <a:gradFill>
            <a:gsLst>
              <a:gs pos="0">
                <a:srgbClr val="FF4242"/>
              </a:gs>
              <a:gs pos="100000">
                <a:srgbClr val="B80707"/>
              </a:gs>
            </a:gsLst>
            <a:lin ang="5400012" scaled="0"/>
          </a:gradFill>
        </p:spPr>
        <p:txBody>
          <a:bodyPr anchorCtr="0" anchor="t" bIns="45700" lIns="91425" spcFirstLastPara="1" rIns="91425" wrap="square" tIns="45700">
            <a:noAutofit/>
          </a:bodyPr>
          <a:lstStyle/>
          <a:p>
            <a:pPr indent="0" lvl="0" marL="0" rtl="0" algn="ctr">
              <a:spcBef>
                <a:spcPts val="0"/>
              </a:spcBef>
              <a:spcAft>
                <a:spcPts val="0"/>
              </a:spcAft>
              <a:buNone/>
            </a:pPr>
            <a:r>
              <a:t/>
            </a:r>
            <a:endParaRPr b="1" sz="3000">
              <a:solidFill>
                <a:srgbClr val="FFFFFF"/>
              </a:solidFill>
              <a:latin typeface="Lexend Deca"/>
              <a:ea typeface="Lexend Deca"/>
              <a:cs typeface="Lexend Deca"/>
              <a:sym typeface="Lexend Deca"/>
            </a:endParaRPr>
          </a:p>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Vamos a usar Git - </a:t>
            </a:r>
            <a:r>
              <a:rPr b="1" lang="es-ES" sz="3000">
                <a:solidFill>
                  <a:srgbClr val="FFFFFF"/>
                </a:solidFill>
                <a:latin typeface="Lexend Deca"/>
                <a:ea typeface="Lexend Deca"/>
                <a:cs typeface="Lexend Deca"/>
                <a:sym typeface="Lexend Deca"/>
              </a:rPr>
              <a:t>Método</a:t>
            </a:r>
            <a:r>
              <a:rPr b="1" lang="es-ES" sz="3000">
                <a:solidFill>
                  <a:srgbClr val="FFFFFF"/>
                </a:solidFill>
                <a:latin typeface="Lexend Deca"/>
                <a:ea typeface="Lexend Deca"/>
                <a:cs typeface="Lexend Deca"/>
                <a:sym typeface="Lexend Deca"/>
              </a:rPr>
              <a:t> 2</a:t>
            </a:r>
            <a:endParaRPr sz="3000">
              <a:solidFill>
                <a:srgbClr val="FFFFFF"/>
              </a:solidFill>
              <a:latin typeface="Lexend Deca"/>
              <a:ea typeface="Lexend Deca"/>
              <a:cs typeface="Lexend Deca"/>
              <a:sym typeface="Lexend Deca"/>
            </a:endParaRPr>
          </a:p>
        </p:txBody>
      </p:sp>
      <p:sp>
        <p:nvSpPr>
          <p:cNvPr id="121" name="Google Shape;121;g64a18c777d_0_65"/>
          <p:cNvSpPr txBox="1"/>
          <p:nvPr/>
        </p:nvSpPr>
        <p:spPr>
          <a:xfrm>
            <a:off x="1032200" y="2019275"/>
            <a:ext cx="8596800" cy="42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latin typeface="Lexend Deca"/>
                <a:ea typeface="Lexend Deca"/>
                <a:cs typeface="Lexend Deca"/>
                <a:sym typeface="Lexend Deca"/>
              </a:rPr>
              <a:t>Para ello vamos a descargar una consola gratuita que trae incorporado Git por defecto llamada </a:t>
            </a:r>
            <a:r>
              <a:rPr b="1" lang="es-ES">
                <a:latin typeface="Lexend Deca"/>
                <a:ea typeface="Lexend Deca"/>
                <a:cs typeface="Lexend Deca"/>
                <a:sym typeface="Lexend Deca"/>
              </a:rPr>
              <a:t>Cmder</a:t>
            </a:r>
            <a:endParaRPr b="1">
              <a:latin typeface="Lexend Deca"/>
              <a:ea typeface="Lexend Deca"/>
              <a:cs typeface="Lexend Deca"/>
              <a:sym typeface="Lexend Deca"/>
            </a:endParaRPr>
          </a:p>
          <a:p>
            <a:pPr indent="0" lvl="0" marL="0" rtl="0" algn="l">
              <a:spcBef>
                <a:spcPts val="0"/>
              </a:spcBef>
              <a:spcAft>
                <a:spcPts val="0"/>
              </a:spcAft>
              <a:buNone/>
            </a:pPr>
            <a:r>
              <a:t/>
            </a:r>
            <a:endParaRPr>
              <a:latin typeface="Lexend Deca"/>
              <a:ea typeface="Lexend Deca"/>
              <a:cs typeface="Lexend Deca"/>
              <a:sym typeface="Lexend Deca"/>
            </a:endParaRPr>
          </a:p>
          <a:p>
            <a:pPr indent="-317500" lvl="0" marL="457200" rtl="0" algn="l">
              <a:spcBef>
                <a:spcPts val="0"/>
              </a:spcBef>
              <a:spcAft>
                <a:spcPts val="0"/>
              </a:spcAft>
              <a:buSzPts val="1400"/>
              <a:buFont typeface="Lexend Deca"/>
              <a:buAutoNum type="arabicPeriod"/>
            </a:pPr>
            <a:r>
              <a:rPr lang="es-ES">
                <a:latin typeface="Lexend Deca"/>
                <a:ea typeface="Lexend Deca"/>
                <a:cs typeface="Lexend Deca"/>
                <a:sym typeface="Lexend Deca"/>
              </a:rPr>
              <a:t>Nos dirigimos a la página de descarga: </a:t>
            </a:r>
            <a:r>
              <a:rPr lang="es-ES">
                <a:solidFill>
                  <a:schemeClr val="hlink"/>
                </a:solidFill>
                <a:uFill>
                  <a:noFill/>
                </a:uFill>
                <a:latin typeface="Lexend Deca"/>
                <a:ea typeface="Lexend Deca"/>
                <a:cs typeface="Lexend Deca"/>
                <a:sym typeface="Lexend Deca"/>
                <a:hlinkClick r:id="rId3"/>
              </a:rPr>
              <a:t>https://cmder.net/</a:t>
            </a:r>
            <a:endParaRPr>
              <a:latin typeface="Lexend Deca"/>
              <a:ea typeface="Lexend Deca"/>
              <a:cs typeface="Lexend Deca"/>
              <a:sym typeface="Lexend Deca"/>
            </a:endParaRPr>
          </a:p>
          <a:p>
            <a:pPr indent="0" lvl="0" marL="0" rtl="0" algn="l">
              <a:spcBef>
                <a:spcPts val="0"/>
              </a:spcBef>
              <a:spcAft>
                <a:spcPts val="0"/>
              </a:spcAft>
              <a:buNone/>
            </a:pPr>
            <a:r>
              <a:t/>
            </a:r>
            <a:endParaRPr>
              <a:latin typeface="Lexend Deca"/>
              <a:ea typeface="Lexend Deca"/>
              <a:cs typeface="Lexend Deca"/>
              <a:sym typeface="Lexend Deca"/>
            </a:endParaRPr>
          </a:p>
          <a:p>
            <a:pPr indent="-317500" lvl="0" marL="457200" rtl="0" algn="l">
              <a:spcBef>
                <a:spcPts val="0"/>
              </a:spcBef>
              <a:spcAft>
                <a:spcPts val="0"/>
              </a:spcAft>
              <a:buSzPts val="1400"/>
              <a:buFont typeface="Lexend Deca"/>
              <a:buAutoNum type="arabicPeriod"/>
            </a:pPr>
            <a:r>
              <a:rPr lang="es-ES">
                <a:latin typeface="Lexend Deca"/>
                <a:ea typeface="Lexend Deca"/>
                <a:cs typeface="Lexend Deca"/>
                <a:sym typeface="Lexend Deca"/>
              </a:rPr>
              <a:t>Descargamos la version full, para ello damos click en Download Full y descomprimimos el archivo dentro de una carpeta</a:t>
            </a:r>
            <a:endParaRPr>
              <a:latin typeface="Lexend Deca"/>
              <a:ea typeface="Lexend Deca"/>
              <a:cs typeface="Lexend Deca"/>
              <a:sym typeface="Lexend Deca"/>
            </a:endParaRPr>
          </a:p>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122" name="Google Shape;122;g64a18c777d_0_65"/>
          <p:cNvPicPr preferRelativeResize="0"/>
          <p:nvPr/>
        </p:nvPicPr>
        <p:blipFill>
          <a:blip r:embed="rId4">
            <a:alphaModFix/>
          </a:blip>
          <a:stretch>
            <a:fillRect/>
          </a:stretch>
        </p:blipFill>
        <p:spPr>
          <a:xfrm>
            <a:off x="1032200" y="3740650"/>
            <a:ext cx="8606075" cy="25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64a18c777d_0_78"/>
          <p:cNvSpPr txBox="1"/>
          <p:nvPr/>
        </p:nvSpPr>
        <p:spPr>
          <a:xfrm>
            <a:off x="997750" y="562050"/>
            <a:ext cx="8996700" cy="573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ES">
                <a:latin typeface="Lexend Deca"/>
                <a:ea typeface="Lexend Deca"/>
                <a:cs typeface="Lexend Deca"/>
                <a:sym typeface="Lexend Deca"/>
              </a:rPr>
              <a:t>3. Opcional</a:t>
            </a:r>
            <a:endParaRPr>
              <a:latin typeface="Lexend Deca"/>
              <a:ea typeface="Lexend Deca"/>
              <a:cs typeface="Lexend Deca"/>
              <a:sym typeface="Lexend Deca"/>
            </a:endParaRPr>
          </a:p>
          <a:p>
            <a:pPr indent="0" lvl="0" marL="457200" rtl="0" algn="l">
              <a:spcBef>
                <a:spcPts val="0"/>
              </a:spcBef>
              <a:spcAft>
                <a:spcPts val="0"/>
              </a:spcAft>
              <a:buNone/>
            </a:pPr>
            <a:r>
              <a:rPr lang="es-ES">
                <a:latin typeface="Lexend Deca"/>
                <a:ea typeface="Lexend Deca"/>
                <a:cs typeface="Lexend Deca"/>
                <a:sym typeface="Lexend Deca"/>
              </a:rPr>
              <a:t>Se puede enviar la carpeta descargada a la carpeta de archivos de programa del equipo para evitar eliminarla accidentalmente en el futuro. Si se hace esto se puede enviar el acceso directo al escritorio.</a:t>
            </a:r>
            <a:endParaRPr>
              <a:latin typeface="Lexend Deca"/>
              <a:ea typeface="Lexend Deca"/>
              <a:cs typeface="Lexend Deca"/>
              <a:sym typeface="Lexend Deca"/>
            </a:endParaRPr>
          </a:p>
          <a:p>
            <a:pPr indent="0" lvl="0" marL="457200" rtl="0" algn="l">
              <a:spcBef>
                <a:spcPts val="0"/>
              </a:spcBef>
              <a:spcAft>
                <a:spcPts val="0"/>
              </a:spcAft>
              <a:buNone/>
            </a:pPr>
            <a:r>
              <a:t/>
            </a:r>
            <a:endParaRPr>
              <a:latin typeface="Lexend Deca"/>
              <a:ea typeface="Lexend Deca"/>
              <a:cs typeface="Lexend Deca"/>
              <a:sym typeface="Lexend Deca"/>
            </a:endParaRPr>
          </a:p>
        </p:txBody>
      </p:sp>
      <p:pic>
        <p:nvPicPr>
          <p:cNvPr id="129" name="Google Shape;129;g64a18c777d_0_78"/>
          <p:cNvPicPr preferRelativeResize="0"/>
          <p:nvPr/>
        </p:nvPicPr>
        <p:blipFill>
          <a:blip r:embed="rId3">
            <a:alphaModFix/>
          </a:blip>
          <a:stretch>
            <a:fillRect/>
          </a:stretch>
        </p:blipFill>
        <p:spPr>
          <a:xfrm>
            <a:off x="1627125" y="1672900"/>
            <a:ext cx="8367325" cy="462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6499a6faaa_2_1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Instalación GIT en windows</a:t>
            </a:r>
            <a:endParaRPr/>
          </a:p>
        </p:txBody>
      </p:sp>
      <p:sp>
        <p:nvSpPr>
          <p:cNvPr id="136" name="Google Shape;136;g6499a6faaa_2_15"/>
          <p:cNvSpPr txBox="1"/>
          <p:nvPr>
            <p:ph idx="1" type="body"/>
          </p:nvPr>
        </p:nvSpPr>
        <p:spPr>
          <a:xfrm>
            <a:off x="677325" y="1402092"/>
            <a:ext cx="8596800" cy="920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ES" sz="3000">
                <a:latin typeface="Courier New"/>
                <a:ea typeface="Courier New"/>
                <a:cs typeface="Courier New"/>
                <a:sym typeface="Courier New"/>
              </a:rPr>
              <a:t>Ir a </a:t>
            </a:r>
            <a:r>
              <a:rPr lang="es-ES" sz="3000" u="sng">
                <a:solidFill>
                  <a:srgbClr val="1155CC"/>
                </a:solidFill>
                <a:latin typeface="Courier New"/>
                <a:ea typeface="Courier New"/>
                <a:cs typeface="Courier New"/>
                <a:sym typeface="Courier New"/>
                <a:hlinkClick r:id="rId3"/>
              </a:rPr>
              <a:t>https://git-scm.com/</a:t>
            </a:r>
            <a:endParaRPr sz="3000">
              <a:latin typeface="Courier New"/>
              <a:ea typeface="Courier New"/>
              <a:cs typeface="Courier New"/>
              <a:sym typeface="Courier New"/>
            </a:endParaRPr>
          </a:p>
        </p:txBody>
      </p:sp>
      <p:pic>
        <p:nvPicPr>
          <p:cNvPr id="137" name="Google Shape;137;g6499a6faaa_2_15"/>
          <p:cNvPicPr preferRelativeResize="0"/>
          <p:nvPr/>
        </p:nvPicPr>
        <p:blipFill>
          <a:blip r:embed="rId4">
            <a:alphaModFix/>
          </a:blip>
          <a:stretch>
            <a:fillRect/>
          </a:stretch>
        </p:blipFill>
        <p:spPr>
          <a:xfrm>
            <a:off x="1640000" y="2243800"/>
            <a:ext cx="7319650" cy="461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g6499a6faaa_2_22"/>
          <p:cNvPicPr preferRelativeResize="0"/>
          <p:nvPr/>
        </p:nvPicPr>
        <p:blipFill>
          <a:blip r:embed="rId3">
            <a:alphaModFix/>
          </a:blip>
          <a:stretch>
            <a:fillRect/>
          </a:stretch>
        </p:blipFill>
        <p:spPr>
          <a:xfrm>
            <a:off x="2239675" y="1700650"/>
            <a:ext cx="8366425" cy="458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g6499a6faaa_2_37"/>
          <p:cNvPicPr preferRelativeResize="0"/>
          <p:nvPr/>
        </p:nvPicPr>
        <p:blipFill>
          <a:blip r:embed="rId3">
            <a:alphaModFix/>
          </a:blip>
          <a:stretch>
            <a:fillRect/>
          </a:stretch>
        </p:blipFill>
        <p:spPr>
          <a:xfrm>
            <a:off x="2316950" y="1397172"/>
            <a:ext cx="8159375" cy="487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g6499a6faaa_2_44"/>
          <p:cNvPicPr preferRelativeResize="0"/>
          <p:nvPr/>
        </p:nvPicPr>
        <p:blipFill>
          <a:blip r:embed="rId3">
            <a:alphaModFix/>
          </a:blip>
          <a:stretch>
            <a:fillRect/>
          </a:stretch>
        </p:blipFill>
        <p:spPr>
          <a:xfrm>
            <a:off x="1830175" y="1594425"/>
            <a:ext cx="8291400" cy="493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g6499a6faaa_2_51"/>
          <p:cNvPicPr preferRelativeResize="0"/>
          <p:nvPr/>
        </p:nvPicPr>
        <p:blipFill>
          <a:blip r:embed="rId3">
            <a:alphaModFix/>
          </a:blip>
          <a:stretch>
            <a:fillRect/>
          </a:stretch>
        </p:blipFill>
        <p:spPr>
          <a:xfrm>
            <a:off x="1937313" y="1442700"/>
            <a:ext cx="8317375" cy="506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g6499a6faaa_2_58"/>
          <p:cNvPicPr preferRelativeResize="0"/>
          <p:nvPr/>
        </p:nvPicPr>
        <p:blipFill>
          <a:blip r:embed="rId3">
            <a:alphaModFix/>
          </a:blip>
          <a:stretch>
            <a:fillRect/>
          </a:stretch>
        </p:blipFill>
        <p:spPr>
          <a:xfrm>
            <a:off x="2049775" y="1518575"/>
            <a:ext cx="8346175" cy="468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g6499a6faaa_2_67"/>
          <p:cNvPicPr preferRelativeResize="0"/>
          <p:nvPr/>
        </p:nvPicPr>
        <p:blipFill>
          <a:blip r:embed="rId3">
            <a:alphaModFix/>
          </a:blip>
          <a:stretch>
            <a:fillRect/>
          </a:stretch>
        </p:blipFill>
        <p:spPr>
          <a:xfrm>
            <a:off x="2320675" y="1503397"/>
            <a:ext cx="8127776" cy="498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g64baf1d263_0_66"/>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¿Qué es un Sistema Control de Versiones?</a:t>
            </a:r>
            <a:endParaRPr sz="3000">
              <a:solidFill>
                <a:srgbClr val="FFFFFF"/>
              </a:solidFill>
              <a:latin typeface="Lexend Deca"/>
              <a:ea typeface="Lexend Deca"/>
              <a:cs typeface="Lexend Deca"/>
              <a:sym typeface="Lexend Deca"/>
            </a:endParaRPr>
          </a:p>
        </p:txBody>
      </p:sp>
      <p:sp>
        <p:nvSpPr>
          <p:cNvPr id="49" name="Google Shape;49;g64baf1d263_0_66"/>
          <p:cNvSpPr txBox="1"/>
          <p:nvPr/>
        </p:nvSpPr>
        <p:spPr>
          <a:xfrm>
            <a:off x="1532900" y="2852450"/>
            <a:ext cx="9573900" cy="3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ES" sz="1600">
                <a:solidFill>
                  <a:srgbClr val="273B47"/>
                </a:solidFill>
                <a:highlight>
                  <a:schemeClr val="lt1"/>
                </a:highlight>
                <a:latin typeface="Lexend Deca"/>
                <a:ea typeface="Lexend Deca"/>
                <a:cs typeface="Lexend Deca"/>
                <a:sym typeface="Lexend Deca"/>
              </a:rPr>
              <a:t>Un DVCS o en español Control de versiones distribuido es un sistema que registra los cambios realizados sobre un archivo o conjunto de archivos a lo largo del tiempo. Este tipo de sistemas nos permiten volver en el tiempo y salvar nuestro trabajo.</a:t>
            </a:r>
            <a:endParaRPr sz="1600">
              <a:solidFill>
                <a:srgbClr val="273B47"/>
              </a:solidFill>
              <a:highlight>
                <a:schemeClr val="lt1"/>
              </a:highlight>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sz="1600">
              <a:solidFill>
                <a:srgbClr val="273B47"/>
              </a:solidFill>
              <a:highlight>
                <a:schemeClr val="lt1"/>
              </a:highlight>
              <a:latin typeface="Lexend Deca"/>
              <a:ea typeface="Lexend Deca"/>
              <a:cs typeface="Lexend Deca"/>
              <a:sym typeface="Lexend Deca"/>
            </a:endParaRPr>
          </a:p>
          <a:p>
            <a:pPr indent="0" lvl="0" marL="0" rtl="0" algn="l">
              <a:lnSpc>
                <a:spcPct val="115000"/>
              </a:lnSpc>
              <a:spcBef>
                <a:spcPts val="600"/>
              </a:spcBef>
              <a:spcAft>
                <a:spcPts val="0"/>
              </a:spcAft>
              <a:buClr>
                <a:schemeClr val="dk1"/>
              </a:buClr>
              <a:buSzPts val="1100"/>
              <a:buFont typeface="Arial"/>
              <a:buNone/>
            </a:pPr>
            <a:r>
              <a:rPr lang="es-ES" sz="1600">
                <a:solidFill>
                  <a:srgbClr val="273B47"/>
                </a:solidFill>
                <a:highlight>
                  <a:schemeClr val="lt1"/>
                </a:highlight>
                <a:latin typeface="Lexend Deca"/>
                <a:ea typeface="Lexend Deca"/>
                <a:cs typeface="Lexend Deca"/>
                <a:sym typeface="Lexend Deca"/>
              </a:rPr>
              <a:t>Los tipos de sistemas de control son:</a:t>
            </a:r>
            <a:endParaRPr sz="1600">
              <a:solidFill>
                <a:srgbClr val="273B47"/>
              </a:solidFill>
              <a:highlight>
                <a:schemeClr val="lt1"/>
              </a:highlight>
              <a:latin typeface="Lexend Deca"/>
              <a:ea typeface="Lexend Deca"/>
              <a:cs typeface="Lexend Deca"/>
              <a:sym typeface="Lexend Deca"/>
            </a:endParaRPr>
          </a:p>
          <a:p>
            <a:pPr indent="-330200" lvl="0" marL="457200" marR="76200" rtl="0" algn="l">
              <a:lnSpc>
                <a:spcPct val="115000"/>
              </a:lnSpc>
              <a:spcBef>
                <a:spcPts val="1200"/>
              </a:spcBef>
              <a:spcAft>
                <a:spcPts val="0"/>
              </a:spcAft>
              <a:buClr>
                <a:srgbClr val="273B47"/>
              </a:buClr>
              <a:buSzPts val="1600"/>
              <a:buFont typeface="Lexend Deca"/>
              <a:buChar char="●"/>
            </a:pPr>
            <a:r>
              <a:rPr b="1" lang="es-ES" sz="1600">
                <a:solidFill>
                  <a:srgbClr val="273B47"/>
                </a:solidFill>
                <a:highlight>
                  <a:schemeClr val="lt1"/>
                </a:highlight>
                <a:latin typeface="Lexend Deca"/>
                <a:ea typeface="Lexend Deca"/>
                <a:cs typeface="Lexend Deca"/>
                <a:sym typeface="Lexend Deca"/>
              </a:rPr>
              <a:t>Local Computer:</a:t>
            </a:r>
            <a:r>
              <a:rPr lang="es-ES" sz="1600">
                <a:solidFill>
                  <a:srgbClr val="273B47"/>
                </a:solidFill>
                <a:highlight>
                  <a:schemeClr val="lt1"/>
                </a:highlight>
                <a:latin typeface="Lexend Deca"/>
                <a:ea typeface="Lexend Deca"/>
                <a:cs typeface="Lexend Deca"/>
                <a:sym typeface="Lexend Deca"/>
              </a:rPr>
              <a:t> Sólo vive en nuestro computador.</a:t>
            </a:r>
            <a:endParaRPr sz="1600">
              <a:solidFill>
                <a:srgbClr val="273B47"/>
              </a:solidFill>
              <a:highlight>
                <a:schemeClr val="lt1"/>
              </a:highlight>
              <a:latin typeface="Lexend Deca"/>
              <a:ea typeface="Lexend Deca"/>
              <a:cs typeface="Lexend Deca"/>
              <a:sym typeface="Lexend Deca"/>
            </a:endParaRPr>
          </a:p>
          <a:p>
            <a:pPr indent="-330200" lvl="0" marL="457200" marR="76200" rtl="0" algn="l">
              <a:lnSpc>
                <a:spcPct val="115000"/>
              </a:lnSpc>
              <a:spcBef>
                <a:spcPts val="0"/>
              </a:spcBef>
              <a:spcAft>
                <a:spcPts val="0"/>
              </a:spcAft>
              <a:buClr>
                <a:srgbClr val="273B47"/>
              </a:buClr>
              <a:buSzPts val="1600"/>
              <a:buFont typeface="Lexend Deca"/>
              <a:buChar char="●"/>
            </a:pPr>
            <a:r>
              <a:rPr b="1" lang="es-ES" sz="1600">
                <a:solidFill>
                  <a:srgbClr val="273B47"/>
                </a:solidFill>
                <a:highlight>
                  <a:schemeClr val="lt1"/>
                </a:highlight>
                <a:latin typeface="Lexend Deca"/>
                <a:ea typeface="Lexend Deca"/>
                <a:cs typeface="Lexend Deca"/>
                <a:sym typeface="Lexend Deca"/>
              </a:rPr>
              <a:t>Centralizado:</a:t>
            </a:r>
            <a:r>
              <a:rPr lang="es-ES" sz="1600">
                <a:solidFill>
                  <a:srgbClr val="273B47"/>
                </a:solidFill>
                <a:highlight>
                  <a:schemeClr val="lt1"/>
                </a:highlight>
                <a:latin typeface="Lexend Deca"/>
                <a:ea typeface="Lexend Deca"/>
                <a:cs typeface="Lexend Deca"/>
                <a:sym typeface="Lexend Deca"/>
              </a:rPr>
              <a:t> No depende únicamente de un computador en el que se trabaja, sino que depende del súper servidor en donde se almacena la información. El servidor provee las copias a sus hijos, pero solo guarda los cambios en un solo lugar.</a:t>
            </a:r>
            <a:endParaRPr sz="1600">
              <a:solidFill>
                <a:srgbClr val="273B47"/>
              </a:solidFill>
              <a:highlight>
                <a:schemeClr val="lt1"/>
              </a:highlight>
              <a:latin typeface="Lexend Deca"/>
              <a:ea typeface="Lexend Deca"/>
              <a:cs typeface="Lexend Deca"/>
              <a:sym typeface="Lexend Deca"/>
            </a:endParaRPr>
          </a:p>
          <a:p>
            <a:pPr indent="-330200" lvl="0" marL="457200" marR="76200" rtl="0" algn="l">
              <a:lnSpc>
                <a:spcPct val="115000"/>
              </a:lnSpc>
              <a:spcBef>
                <a:spcPts val="0"/>
              </a:spcBef>
              <a:spcAft>
                <a:spcPts val="0"/>
              </a:spcAft>
              <a:buClr>
                <a:srgbClr val="273B47"/>
              </a:buClr>
              <a:buSzPts val="1600"/>
              <a:buFont typeface="Lexend Deca"/>
              <a:buChar char="●"/>
            </a:pPr>
            <a:r>
              <a:rPr b="1" lang="es-ES" sz="1600">
                <a:solidFill>
                  <a:srgbClr val="273B47"/>
                </a:solidFill>
                <a:highlight>
                  <a:schemeClr val="lt1"/>
                </a:highlight>
                <a:latin typeface="Lexend Deca"/>
                <a:ea typeface="Lexend Deca"/>
                <a:cs typeface="Lexend Deca"/>
                <a:sym typeface="Lexend Deca"/>
              </a:rPr>
              <a:t>Sistema de control distribuidos:</a:t>
            </a:r>
            <a:r>
              <a:rPr lang="es-ES" sz="1600">
                <a:solidFill>
                  <a:srgbClr val="273B47"/>
                </a:solidFill>
                <a:highlight>
                  <a:schemeClr val="lt1"/>
                </a:highlight>
                <a:latin typeface="Lexend Deca"/>
                <a:ea typeface="Lexend Deca"/>
                <a:cs typeface="Lexend Deca"/>
                <a:sym typeface="Lexend Deca"/>
              </a:rPr>
              <a:t> Cada uno de los que participan en el proyecto, tienen copia del proyecto que se realiza, por eso no dependemos de un solo computador que almacene toda la información.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g6499a6faaa_2_75"/>
          <p:cNvPicPr preferRelativeResize="0"/>
          <p:nvPr/>
        </p:nvPicPr>
        <p:blipFill>
          <a:blip r:embed="rId3">
            <a:alphaModFix/>
          </a:blip>
          <a:stretch>
            <a:fillRect/>
          </a:stretch>
        </p:blipFill>
        <p:spPr>
          <a:xfrm>
            <a:off x="2206850" y="1397175"/>
            <a:ext cx="8175175" cy="520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g6499a6faaa_2_82"/>
          <p:cNvPicPr preferRelativeResize="0"/>
          <p:nvPr/>
        </p:nvPicPr>
        <p:blipFill>
          <a:blip r:embed="rId3">
            <a:alphaModFix/>
          </a:blip>
          <a:stretch>
            <a:fillRect/>
          </a:stretch>
        </p:blipFill>
        <p:spPr>
          <a:xfrm>
            <a:off x="1897800" y="1579275"/>
            <a:ext cx="8396401" cy="462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g6499a6faaa_2_90"/>
          <p:cNvPicPr preferRelativeResize="0"/>
          <p:nvPr/>
        </p:nvPicPr>
        <p:blipFill>
          <a:blip r:embed="rId3">
            <a:alphaModFix/>
          </a:blip>
          <a:stretch>
            <a:fillRect/>
          </a:stretch>
        </p:blipFill>
        <p:spPr>
          <a:xfrm>
            <a:off x="1992613" y="1397200"/>
            <a:ext cx="8206775" cy="518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6499a6faaa_2_98"/>
          <p:cNvSpPr txBox="1"/>
          <p:nvPr>
            <p:ph type="title"/>
          </p:nvPr>
        </p:nvSpPr>
        <p:spPr>
          <a:xfrm>
            <a:off x="601134" y="228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 Para comenzar...</a:t>
            </a:r>
            <a:endParaRPr/>
          </a:p>
        </p:txBody>
      </p:sp>
      <p:pic>
        <p:nvPicPr>
          <p:cNvPr id="198" name="Google Shape;198;g6499a6faaa_2_98"/>
          <p:cNvPicPr preferRelativeResize="0"/>
          <p:nvPr/>
        </p:nvPicPr>
        <p:blipFill>
          <a:blip r:embed="rId3">
            <a:alphaModFix/>
          </a:blip>
          <a:stretch>
            <a:fillRect/>
          </a:stretch>
        </p:blipFill>
        <p:spPr>
          <a:xfrm>
            <a:off x="2408725" y="1549500"/>
            <a:ext cx="7806100" cy="4525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6499a6faaa_2_113"/>
          <p:cNvSpPr txBox="1"/>
          <p:nvPr>
            <p:ph type="title"/>
          </p:nvPr>
        </p:nvSpPr>
        <p:spPr>
          <a:xfrm>
            <a:off x="904934" y="1201325"/>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a:t>
            </a:r>
            <a:endParaRPr/>
          </a:p>
        </p:txBody>
      </p:sp>
      <p:pic>
        <p:nvPicPr>
          <p:cNvPr id="205" name="Google Shape;205;g6499a6faaa_2_113"/>
          <p:cNvPicPr preferRelativeResize="0"/>
          <p:nvPr/>
        </p:nvPicPr>
        <p:blipFill>
          <a:blip r:embed="rId3">
            <a:alphaModFix/>
          </a:blip>
          <a:stretch>
            <a:fillRect/>
          </a:stretch>
        </p:blipFill>
        <p:spPr>
          <a:xfrm>
            <a:off x="1535138" y="1706804"/>
            <a:ext cx="9121725" cy="46669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6499a6faaa_2_12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a:t>
            </a:r>
            <a:endParaRPr/>
          </a:p>
        </p:txBody>
      </p:sp>
      <p:sp>
        <p:nvSpPr>
          <p:cNvPr id="212" name="Google Shape;212;g6499a6faaa_2_121"/>
          <p:cNvSpPr txBox="1"/>
          <p:nvPr>
            <p:ph idx="1" type="body"/>
          </p:nvPr>
        </p:nvSpPr>
        <p:spPr>
          <a:xfrm>
            <a:off x="774300" y="533400"/>
            <a:ext cx="70161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ES" sz="3000">
                <a:latin typeface="Courier New"/>
                <a:ea typeface="Courier New"/>
                <a:cs typeface="Courier New"/>
                <a:sym typeface="Courier New"/>
              </a:rPr>
              <a:t>            C</a:t>
            </a:r>
            <a:r>
              <a:rPr lang="es-ES" sz="3000">
                <a:latin typeface="Courier New"/>
                <a:ea typeface="Courier New"/>
                <a:cs typeface="Courier New"/>
                <a:sym typeface="Courier New"/>
              </a:rPr>
              <a:t>opiar y pegar </a:t>
            </a:r>
            <a:endParaRPr sz="3000">
              <a:latin typeface="Courier New"/>
              <a:ea typeface="Courier New"/>
              <a:cs typeface="Courier New"/>
              <a:sym typeface="Courier New"/>
            </a:endParaRPr>
          </a:p>
          <a:p>
            <a:pPr indent="0" lvl="0" marL="0" rtl="0" algn="l">
              <a:spcBef>
                <a:spcPts val="1000"/>
              </a:spcBef>
              <a:spcAft>
                <a:spcPts val="0"/>
              </a:spcAft>
              <a:buNone/>
            </a:pPr>
            <a:r>
              <a:rPr lang="es-ES" sz="3000">
                <a:latin typeface="Courier New"/>
                <a:ea typeface="Courier New"/>
                <a:cs typeface="Courier New"/>
                <a:sym typeface="Courier New"/>
              </a:rPr>
              <a:t>Dirección del trabajo</a:t>
            </a:r>
            <a:endParaRPr sz="3000">
              <a:latin typeface="Courier New"/>
              <a:ea typeface="Courier New"/>
              <a:cs typeface="Courier New"/>
              <a:sym typeface="Courier New"/>
            </a:endParaRPr>
          </a:p>
        </p:txBody>
      </p:sp>
      <p:pic>
        <p:nvPicPr>
          <p:cNvPr id="213" name="Google Shape;213;g6499a6faaa_2_121"/>
          <p:cNvPicPr preferRelativeResize="0"/>
          <p:nvPr/>
        </p:nvPicPr>
        <p:blipFill rotWithShape="1">
          <a:blip r:embed="rId3">
            <a:alphaModFix/>
          </a:blip>
          <a:srcRect b="47067" l="0" r="37903" t="0"/>
          <a:stretch/>
        </p:blipFill>
        <p:spPr>
          <a:xfrm>
            <a:off x="1113225" y="2192675"/>
            <a:ext cx="8501374" cy="1320900"/>
          </a:xfrm>
          <a:prstGeom prst="rect">
            <a:avLst/>
          </a:prstGeom>
          <a:noFill/>
          <a:ln>
            <a:noFill/>
          </a:ln>
        </p:spPr>
      </p:pic>
      <p:pic>
        <p:nvPicPr>
          <p:cNvPr id="214" name="Google Shape;214;g6499a6faaa_2_121"/>
          <p:cNvPicPr preferRelativeResize="0"/>
          <p:nvPr/>
        </p:nvPicPr>
        <p:blipFill rotWithShape="1">
          <a:blip r:embed="rId4">
            <a:alphaModFix/>
          </a:blip>
          <a:srcRect b="41830" l="0" r="57348" t="0"/>
          <a:stretch/>
        </p:blipFill>
        <p:spPr>
          <a:xfrm>
            <a:off x="1113225" y="3604750"/>
            <a:ext cx="8501376" cy="1769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499a6faaa_2_139"/>
          <p:cNvSpPr txBox="1"/>
          <p:nvPr>
            <p:ph type="title"/>
          </p:nvPr>
        </p:nvSpPr>
        <p:spPr>
          <a:xfrm>
            <a:off x="677327" y="609600"/>
            <a:ext cx="7018200" cy="73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windows: Comando</a:t>
            </a:r>
            <a:endParaRPr/>
          </a:p>
        </p:txBody>
      </p:sp>
      <p:sp>
        <p:nvSpPr>
          <p:cNvPr id="221" name="Google Shape;221;g6499a6faaa_2_139"/>
          <p:cNvSpPr txBox="1"/>
          <p:nvPr/>
        </p:nvSpPr>
        <p:spPr>
          <a:xfrm>
            <a:off x="347650" y="2180650"/>
            <a:ext cx="9844500" cy="43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highlight>
                <a:srgbClr val="FFD966"/>
              </a:highlight>
              <a:latin typeface="Trebuchet MS"/>
              <a:ea typeface="Trebuchet MS"/>
              <a:cs typeface="Trebuchet MS"/>
              <a:sym typeface="Trebuchet MS"/>
            </a:endParaRPr>
          </a:p>
          <a:p>
            <a:pPr indent="0" lvl="0" marL="0" rtl="0" algn="l">
              <a:spcBef>
                <a:spcPts val="0"/>
              </a:spcBef>
              <a:spcAft>
                <a:spcPts val="0"/>
              </a:spcAft>
              <a:buNone/>
            </a:pPr>
            <a:r>
              <a:t/>
            </a:r>
            <a:endParaRPr sz="3000">
              <a:latin typeface="Trebuchet MS"/>
              <a:ea typeface="Trebuchet MS"/>
              <a:cs typeface="Trebuchet MS"/>
              <a:sym typeface="Trebuchet MS"/>
            </a:endParaRPr>
          </a:p>
          <a:p>
            <a:pPr indent="0" lvl="0" marL="0" rtl="0" algn="l">
              <a:spcBef>
                <a:spcPts val="0"/>
              </a:spcBef>
              <a:spcAft>
                <a:spcPts val="0"/>
              </a:spcAft>
              <a:buNone/>
            </a:pPr>
            <a:r>
              <a:rPr lang="es-ES" sz="4800">
                <a:highlight>
                  <a:srgbClr val="FFD966"/>
                </a:highlight>
                <a:latin typeface="Trebuchet MS"/>
                <a:ea typeface="Trebuchet MS"/>
                <a:cs typeface="Trebuchet MS"/>
                <a:sym typeface="Trebuchet MS"/>
              </a:rPr>
              <a:t>cd C:\Users\Oscar\Desktop\ejemplo</a:t>
            </a:r>
            <a:endParaRPr sz="4800">
              <a:highlight>
                <a:srgbClr val="FFD966"/>
              </a:highlight>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6499a6faaa_2_13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Copiar y pegar</a:t>
            </a:r>
            <a:endParaRPr/>
          </a:p>
        </p:txBody>
      </p:sp>
      <p:pic>
        <p:nvPicPr>
          <p:cNvPr id="228" name="Google Shape;228;g6499a6faaa_2_131"/>
          <p:cNvPicPr preferRelativeResize="0"/>
          <p:nvPr/>
        </p:nvPicPr>
        <p:blipFill>
          <a:blip r:embed="rId3">
            <a:alphaModFix/>
          </a:blip>
          <a:stretch>
            <a:fillRect/>
          </a:stretch>
        </p:blipFill>
        <p:spPr>
          <a:xfrm>
            <a:off x="677325" y="1427300"/>
            <a:ext cx="9562274" cy="483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6499a6faaa_2_14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Copiar y Pegar</a:t>
            </a:r>
            <a:endParaRPr/>
          </a:p>
        </p:txBody>
      </p:sp>
      <p:pic>
        <p:nvPicPr>
          <p:cNvPr id="235" name="Google Shape;235;g6499a6faaa_2_148"/>
          <p:cNvPicPr preferRelativeResize="0"/>
          <p:nvPr/>
        </p:nvPicPr>
        <p:blipFill rotWithShape="1">
          <a:blip r:embed="rId3">
            <a:alphaModFix/>
          </a:blip>
          <a:srcRect b="8458" l="0" r="23937" t="0"/>
          <a:stretch/>
        </p:blipFill>
        <p:spPr>
          <a:xfrm>
            <a:off x="805900" y="2383125"/>
            <a:ext cx="10287000" cy="273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6499a6faaa_2_15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Preparaciones</a:t>
            </a:r>
            <a:endParaRPr/>
          </a:p>
        </p:txBody>
      </p:sp>
      <p:sp>
        <p:nvSpPr>
          <p:cNvPr id="242" name="Google Shape;242;g6499a6faaa_2_155"/>
          <p:cNvSpPr txBox="1"/>
          <p:nvPr>
            <p:ph idx="1" type="body"/>
          </p:nvPr>
        </p:nvSpPr>
        <p:spPr>
          <a:xfrm>
            <a:off x="189625" y="1370525"/>
            <a:ext cx="9496800" cy="4728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ES" sz="2400"/>
              <a:t>Creación Usuario y contraseña</a:t>
            </a:r>
            <a:endParaRPr sz="2400"/>
          </a:p>
          <a:p>
            <a:pPr indent="0" lvl="0" marL="0" rtl="0" algn="l">
              <a:spcBef>
                <a:spcPts val="1000"/>
              </a:spcBef>
              <a:spcAft>
                <a:spcPts val="0"/>
              </a:spcAft>
              <a:buNone/>
            </a:pPr>
            <a:r>
              <a:t/>
            </a:r>
            <a:endParaRPr sz="2400"/>
          </a:p>
          <a:p>
            <a:pPr indent="0" lvl="0" marL="0" rtl="0" algn="ctr">
              <a:spcBef>
                <a:spcPts val="1000"/>
              </a:spcBef>
              <a:spcAft>
                <a:spcPts val="0"/>
              </a:spcAft>
              <a:buNone/>
            </a:pPr>
            <a:r>
              <a:rPr lang="es-ES" sz="3000">
                <a:highlight>
                  <a:srgbClr val="FFD966"/>
                </a:highlight>
              </a:rPr>
              <a:t>git config --global username “Juan de la Cosa”</a:t>
            </a:r>
            <a:endParaRPr sz="3000">
              <a:highlight>
                <a:srgbClr val="FFD966"/>
              </a:highlight>
            </a:endParaRPr>
          </a:p>
          <a:p>
            <a:pPr indent="0" lvl="0" marL="0" rtl="0" algn="l">
              <a:spcBef>
                <a:spcPts val="1000"/>
              </a:spcBef>
              <a:spcAft>
                <a:spcPts val="0"/>
              </a:spcAft>
              <a:buNone/>
            </a:pPr>
            <a:r>
              <a:t/>
            </a:r>
            <a:endParaRPr sz="2400"/>
          </a:p>
          <a:p>
            <a:pPr indent="0" lvl="0" marL="0" rtl="0" algn="l">
              <a:spcBef>
                <a:spcPts val="1000"/>
              </a:spcBef>
              <a:spcAft>
                <a:spcPts val="0"/>
              </a:spcAft>
              <a:buNone/>
            </a:pPr>
            <a:r>
              <a:rPr lang="es-ES" sz="3000">
                <a:highlight>
                  <a:srgbClr val="FFD966"/>
                </a:highlight>
              </a:rPr>
              <a:t>git config --global usermail “nosoyjuan@gmail.com”</a:t>
            </a:r>
            <a:endParaRPr sz="3000">
              <a:highlight>
                <a:srgbClr val="FFD966"/>
              </a:highlight>
            </a:endParaRPr>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g64baf1d263_0_73"/>
          <p:cNvSpPr txBox="1"/>
          <p:nvPr>
            <p:ph idx="1" type="body"/>
          </p:nvPr>
        </p:nvSpPr>
        <p:spPr>
          <a:xfrm>
            <a:off x="1593600" y="2765700"/>
            <a:ext cx="9315900" cy="38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400">
                <a:solidFill>
                  <a:srgbClr val="273B47"/>
                </a:solidFill>
                <a:highlight>
                  <a:srgbClr val="FFFFFF"/>
                </a:highlight>
                <a:latin typeface="Lexend Deca"/>
                <a:ea typeface="Lexend Deca"/>
                <a:cs typeface="Lexend Deca"/>
                <a:sym typeface="Lexend Deca"/>
              </a:rPr>
              <a:t>Un poco de historia</a:t>
            </a:r>
            <a:endParaRPr b="1"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El núcleo de Linux es un proyecto de software de código abierto con un alcance bastante grande. Durante la mayor parte del mantenimiento del núcleo de Linux (1991-2002), los cambios en el software se pasaron en forma de parches y archivos. En 2002, el proyecto del núcleo de Linux empezó a usar un DVCS propietario llamado BitKeeper.</a:t>
            </a:r>
            <a:endParaRPr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En 2005, la relación entre la comunidad que desarrollaba el núcleo de Linux y la compañía que desarrollaba BitKeeper se vino abajo, y la herramienta dejó de ser ofrecida gratuitamente. Esto impulsó a la comunidad de desarrollo de Linux (y en particular a Linus Torvalds, el creador de Linux) a desarrollar su propia herramienta basada en algunas de las lecciones que aprendieron durante el uso de BitKeeper. Está herramienta seria Git</a:t>
            </a:r>
            <a:endParaRPr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1200"/>
              </a:spcAft>
              <a:buNone/>
            </a:pPr>
            <a:r>
              <a:rPr lang="es-ES" sz="1400">
                <a:solidFill>
                  <a:srgbClr val="273B47"/>
                </a:solidFill>
                <a:highlight>
                  <a:srgbClr val="FFFFFF"/>
                </a:highlight>
                <a:latin typeface="Lexend Deca"/>
                <a:ea typeface="Lexend Deca"/>
                <a:cs typeface="Lexend Deca"/>
                <a:sym typeface="Lexend Deca"/>
              </a:rPr>
              <a:t>Desde su nacimiento en 2005, Git ha evolucionado y madurado para ser fácil de usar y aún conservar estas cualidades iniciales.</a:t>
            </a:r>
            <a:endParaRPr sz="1400">
              <a:solidFill>
                <a:srgbClr val="273B47"/>
              </a:solidFill>
              <a:highlight>
                <a:srgbClr val="FFFFFF"/>
              </a:highlight>
              <a:latin typeface="Lexend Deca"/>
              <a:ea typeface="Lexend Deca"/>
              <a:cs typeface="Lexend Deca"/>
              <a:sym typeface="Lexend Deca"/>
            </a:endParaRPr>
          </a:p>
        </p:txBody>
      </p:sp>
      <p:sp>
        <p:nvSpPr>
          <p:cNvPr id="56" name="Google Shape;56;g64baf1d263_0_73"/>
          <p:cNvSpPr txBox="1"/>
          <p:nvPr/>
        </p:nvSpPr>
        <p:spPr>
          <a:xfrm>
            <a:off x="7297492" y="6116400"/>
            <a:ext cx="3612000" cy="530100"/>
          </a:xfrm>
          <a:prstGeom prst="rect">
            <a:avLst/>
          </a:prstGeom>
          <a:noFill/>
          <a:ln>
            <a:noFill/>
          </a:ln>
        </p:spPr>
        <p:txBody>
          <a:bodyPr anchorCtr="0" anchor="ctr" bIns="91425" lIns="91425" spcFirstLastPara="1" rIns="91425" wrap="square" tIns="91425">
            <a:noAutofit/>
          </a:bodyPr>
          <a:lstStyle/>
          <a:p>
            <a:pPr indent="-304800" lvl="0" marL="304800" rtl="0" algn="l">
              <a:lnSpc>
                <a:spcPct val="115000"/>
              </a:lnSpc>
              <a:spcBef>
                <a:spcPts val="1200"/>
              </a:spcBef>
              <a:spcAft>
                <a:spcPts val="1200"/>
              </a:spcAft>
              <a:buNone/>
            </a:pPr>
            <a:r>
              <a:rPr b="1" lang="es-ES" sz="800">
                <a:solidFill>
                  <a:srgbClr val="0000FF"/>
                </a:solidFill>
              </a:rPr>
              <a:t>https://git-scm.com/book/es/v1/Empezando-Una-breve-historia-de-Git</a:t>
            </a:r>
            <a:endParaRPr b="1" sz="800">
              <a:solidFill>
                <a:srgbClr val="0000FF"/>
              </a:solidFill>
            </a:endParaRPr>
          </a:p>
        </p:txBody>
      </p:sp>
      <p:sp>
        <p:nvSpPr>
          <p:cNvPr id="57" name="Google Shape;57;g64baf1d263_0_73"/>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Hablaremos de Git especialmente...</a:t>
            </a:r>
            <a:endParaRPr sz="3000">
              <a:solidFill>
                <a:srgbClr val="FFFFFF"/>
              </a:solidFill>
              <a:latin typeface="Lexend Deca"/>
              <a:ea typeface="Lexend Deca"/>
              <a:cs typeface="Lexend Deca"/>
              <a:sym typeface="Lexend Dec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6499a6faaa_2_16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Inicialización</a:t>
            </a:r>
            <a:endParaRPr/>
          </a:p>
        </p:txBody>
      </p:sp>
      <p:sp>
        <p:nvSpPr>
          <p:cNvPr id="249" name="Google Shape;249;g6499a6faaa_2_161"/>
          <p:cNvSpPr txBox="1"/>
          <p:nvPr>
            <p:ph idx="1" type="body"/>
          </p:nvPr>
        </p:nvSpPr>
        <p:spPr>
          <a:xfrm>
            <a:off x="1128334" y="1364189"/>
            <a:ext cx="8596800" cy="3880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ES" sz="4800">
                <a:highlight>
                  <a:srgbClr val="FFD966"/>
                </a:highlight>
              </a:rPr>
              <a:t>git init</a:t>
            </a:r>
            <a:endParaRPr sz="4800">
              <a:highlight>
                <a:srgbClr val="FFD966"/>
              </a:highlight>
            </a:endParaRPr>
          </a:p>
          <a:p>
            <a:pPr indent="0" lvl="0" marL="0" rtl="0" algn="just">
              <a:spcBef>
                <a:spcPts val="1000"/>
              </a:spcBef>
              <a:spcAft>
                <a:spcPts val="0"/>
              </a:spcAft>
              <a:buClr>
                <a:schemeClr val="dk1"/>
              </a:buClr>
              <a:buSzPts val="1100"/>
              <a:buFont typeface="Arial"/>
              <a:buNone/>
            </a:pPr>
            <a:r>
              <a:t/>
            </a:r>
            <a:endParaRPr sz="4800"/>
          </a:p>
        </p:txBody>
      </p:sp>
      <p:pic>
        <p:nvPicPr>
          <p:cNvPr id="250" name="Google Shape;250;g6499a6faaa_2_161"/>
          <p:cNvPicPr preferRelativeResize="0"/>
          <p:nvPr/>
        </p:nvPicPr>
        <p:blipFill>
          <a:blip r:embed="rId3">
            <a:alphaModFix/>
          </a:blip>
          <a:stretch>
            <a:fillRect/>
          </a:stretch>
        </p:blipFill>
        <p:spPr>
          <a:xfrm>
            <a:off x="388775" y="2780650"/>
            <a:ext cx="10255400" cy="32508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g6499a6faaa_2_16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Preparar trabajo</a:t>
            </a:r>
            <a:endParaRPr/>
          </a:p>
        </p:txBody>
      </p:sp>
      <p:sp>
        <p:nvSpPr>
          <p:cNvPr id="257" name="Google Shape;257;g6499a6faaa_2_168"/>
          <p:cNvSpPr txBox="1"/>
          <p:nvPr>
            <p:ph idx="1" type="body"/>
          </p:nvPr>
        </p:nvSpPr>
        <p:spPr>
          <a:xfrm>
            <a:off x="677325" y="1678526"/>
            <a:ext cx="8596800" cy="43230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s-ES" sz="4800">
                <a:highlight>
                  <a:srgbClr val="FFD966"/>
                </a:highlight>
              </a:rPr>
              <a:t>git add .</a:t>
            </a:r>
            <a:endParaRPr/>
          </a:p>
        </p:txBody>
      </p:sp>
      <p:pic>
        <p:nvPicPr>
          <p:cNvPr id="258" name="Google Shape;258;g6499a6faaa_2_168"/>
          <p:cNvPicPr preferRelativeResize="0"/>
          <p:nvPr/>
        </p:nvPicPr>
        <p:blipFill>
          <a:blip r:embed="rId3">
            <a:alphaModFix/>
          </a:blip>
          <a:stretch>
            <a:fillRect/>
          </a:stretch>
        </p:blipFill>
        <p:spPr>
          <a:xfrm>
            <a:off x="311000" y="3537850"/>
            <a:ext cx="10823525" cy="222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6499a6faaa_2_17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Guardar Trabajo</a:t>
            </a:r>
            <a:endParaRPr/>
          </a:p>
        </p:txBody>
      </p:sp>
      <p:sp>
        <p:nvSpPr>
          <p:cNvPr id="265" name="Google Shape;265;g6499a6faaa_2_175"/>
          <p:cNvSpPr txBox="1"/>
          <p:nvPr>
            <p:ph idx="1" type="body"/>
          </p:nvPr>
        </p:nvSpPr>
        <p:spPr>
          <a:xfrm>
            <a:off x="677334" y="1930489"/>
            <a:ext cx="8596800" cy="3880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s-ES" sz="4800">
                <a:highlight>
                  <a:srgbClr val="FFD966"/>
                </a:highlight>
              </a:rPr>
              <a:t>git commit -m “Version 0.3b”</a:t>
            </a:r>
            <a:endParaRPr/>
          </a:p>
          <a:p>
            <a:pPr indent="0" lvl="0" marL="0" rtl="0" algn="l">
              <a:spcBef>
                <a:spcPts val="1000"/>
              </a:spcBef>
              <a:spcAft>
                <a:spcPts val="0"/>
              </a:spcAft>
              <a:buNone/>
            </a:pPr>
            <a:r>
              <a:t/>
            </a:r>
            <a:endParaRPr/>
          </a:p>
        </p:txBody>
      </p:sp>
      <p:pic>
        <p:nvPicPr>
          <p:cNvPr id="266" name="Google Shape;266;g6499a6faaa_2_175"/>
          <p:cNvPicPr preferRelativeResize="0"/>
          <p:nvPr/>
        </p:nvPicPr>
        <p:blipFill>
          <a:blip r:embed="rId3">
            <a:alphaModFix/>
          </a:blip>
          <a:stretch>
            <a:fillRect/>
          </a:stretch>
        </p:blipFill>
        <p:spPr>
          <a:xfrm>
            <a:off x="106125" y="3514500"/>
            <a:ext cx="11572700" cy="3016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g6499a6faaa_2_18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Preparar para envio remoto</a:t>
            </a:r>
            <a:endParaRPr/>
          </a:p>
        </p:txBody>
      </p:sp>
      <p:pic>
        <p:nvPicPr>
          <p:cNvPr id="273" name="Google Shape;273;g6499a6faaa_2_182"/>
          <p:cNvPicPr preferRelativeResize="0"/>
          <p:nvPr/>
        </p:nvPicPr>
        <p:blipFill>
          <a:blip r:embed="rId3">
            <a:alphaModFix/>
          </a:blip>
          <a:stretch>
            <a:fillRect/>
          </a:stretch>
        </p:blipFill>
        <p:spPr>
          <a:xfrm>
            <a:off x="677325" y="1507500"/>
            <a:ext cx="9337524" cy="51856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g6499a6faaa_2_18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Preparar para envio remoto</a:t>
            </a:r>
            <a:endParaRPr/>
          </a:p>
        </p:txBody>
      </p:sp>
      <p:pic>
        <p:nvPicPr>
          <p:cNvPr id="280" name="Google Shape;280;g6499a6faaa_2_189"/>
          <p:cNvPicPr preferRelativeResize="0"/>
          <p:nvPr/>
        </p:nvPicPr>
        <p:blipFill>
          <a:blip r:embed="rId3">
            <a:alphaModFix/>
          </a:blip>
          <a:stretch>
            <a:fillRect/>
          </a:stretch>
        </p:blipFill>
        <p:spPr>
          <a:xfrm>
            <a:off x="0" y="1320900"/>
            <a:ext cx="11129024" cy="3151102"/>
          </a:xfrm>
          <a:prstGeom prst="rect">
            <a:avLst/>
          </a:prstGeom>
          <a:noFill/>
          <a:ln>
            <a:noFill/>
          </a:ln>
        </p:spPr>
      </p:pic>
      <p:sp>
        <p:nvSpPr>
          <p:cNvPr id="281" name="Google Shape;281;g6499a6faaa_2_189"/>
          <p:cNvSpPr txBox="1"/>
          <p:nvPr/>
        </p:nvSpPr>
        <p:spPr>
          <a:xfrm>
            <a:off x="637600" y="4665300"/>
            <a:ext cx="9874800" cy="1320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lang="es-ES" sz="4800">
                <a:solidFill>
                  <a:srgbClr val="3F3F3F"/>
                </a:solidFill>
                <a:highlight>
                  <a:srgbClr val="FFD966"/>
                </a:highlight>
                <a:latin typeface="Trebuchet MS"/>
                <a:ea typeface="Trebuchet MS"/>
                <a:cs typeface="Trebuchet MS"/>
                <a:sym typeface="Trebuchet MS"/>
              </a:rPr>
              <a:t>git remote add origin https://...</a:t>
            </a:r>
            <a:endParaRPr>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g6499a6faaa_2_19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GIT en CMD: Enviar al remoto</a:t>
            </a:r>
            <a:endParaRPr/>
          </a:p>
        </p:txBody>
      </p:sp>
      <p:sp>
        <p:nvSpPr>
          <p:cNvPr id="288" name="Google Shape;288;g6499a6faaa_2_197"/>
          <p:cNvSpPr txBox="1"/>
          <p:nvPr>
            <p:ph idx="1" type="body"/>
          </p:nvPr>
        </p:nvSpPr>
        <p:spPr>
          <a:xfrm>
            <a:off x="677325" y="1491893"/>
            <a:ext cx="8596800" cy="1400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s-ES" sz="4800">
                <a:highlight>
                  <a:srgbClr val="FFD966"/>
                </a:highlight>
              </a:rPr>
              <a:t>git push origin master</a:t>
            </a:r>
            <a:endParaRPr/>
          </a:p>
        </p:txBody>
      </p:sp>
      <p:pic>
        <p:nvPicPr>
          <p:cNvPr id="289" name="Google Shape;289;g6499a6faaa_2_197"/>
          <p:cNvPicPr preferRelativeResize="0"/>
          <p:nvPr/>
        </p:nvPicPr>
        <p:blipFill>
          <a:blip r:embed="rId3">
            <a:alphaModFix/>
          </a:blip>
          <a:stretch>
            <a:fillRect/>
          </a:stretch>
        </p:blipFill>
        <p:spPr>
          <a:xfrm>
            <a:off x="1220500" y="2435150"/>
            <a:ext cx="10189025" cy="4005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g6499a6faaa_2_204"/>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¡Trabajo ya puesto en github!</a:t>
            </a:r>
            <a:endParaRPr/>
          </a:p>
        </p:txBody>
      </p:sp>
      <p:sp>
        <p:nvSpPr>
          <p:cNvPr id="296" name="Google Shape;296;g6499a6faaa_2_204"/>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7" name="Google Shape;297;g6499a6faaa_2_204"/>
          <p:cNvPicPr preferRelativeResize="0"/>
          <p:nvPr/>
        </p:nvPicPr>
        <p:blipFill>
          <a:blip r:embed="rId3">
            <a:alphaModFix/>
          </a:blip>
          <a:stretch>
            <a:fillRect/>
          </a:stretch>
        </p:blipFill>
        <p:spPr>
          <a:xfrm>
            <a:off x="677325" y="1461025"/>
            <a:ext cx="9582150" cy="480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g64baf1d263_0_121"/>
          <p:cNvSpPr txBox="1"/>
          <p:nvPr>
            <p:ph idx="1" type="body"/>
          </p:nvPr>
        </p:nvSpPr>
        <p:spPr>
          <a:xfrm>
            <a:off x="1921509" y="2691639"/>
            <a:ext cx="8596800" cy="3880800"/>
          </a:xfrm>
          <a:prstGeom prst="rect">
            <a:avLst/>
          </a:prstGeom>
          <a:noFill/>
          <a:ln>
            <a:noFill/>
          </a:ln>
        </p:spPr>
        <p:txBody>
          <a:bodyPr anchorCtr="0" anchor="ctr" bIns="91425" lIns="91425" spcFirstLastPara="1" rIns="91425" wrap="square" tIns="91425">
            <a:noAutofit/>
          </a:bodyPr>
          <a:lstStyle/>
          <a:p>
            <a:pPr indent="0" lvl="0" marL="0" marR="76200" rtl="0" algn="l">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Git tiene tres estados principales en los que se pueden encontrar tus archivos:  </a:t>
            </a:r>
            <a:r>
              <a:rPr b="1" lang="es-ES" sz="1400">
                <a:solidFill>
                  <a:srgbClr val="273B47"/>
                </a:solidFill>
                <a:highlight>
                  <a:srgbClr val="FFFFFF"/>
                </a:highlight>
                <a:latin typeface="Lexend Deca"/>
                <a:ea typeface="Lexend Deca"/>
                <a:cs typeface="Lexend Deca"/>
                <a:sym typeface="Lexend Deca"/>
              </a:rPr>
              <a:t>modificado </a:t>
            </a:r>
            <a:r>
              <a:rPr lang="es-ES" sz="1400">
                <a:solidFill>
                  <a:srgbClr val="273B47"/>
                </a:solidFill>
                <a:highlight>
                  <a:srgbClr val="FFFFFF"/>
                </a:highlight>
                <a:latin typeface="Lexend Deca"/>
                <a:ea typeface="Lexend Deca"/>
                <a:cs typeface="Lexend Deca"/>
                <a:sym typeface="Lexend Deca"/>
              </a:rPr>
              <a:t>(modified), </a:t>
            </a:r>
            <a:r>
              <a:rPr b="1" lang="es-ES" sz="1400">
                <a:solidFill>
                  <a:srgbClr val="273B47"/>
                </a:solidFill>
                <a:highlight>
                  <a:srgbClr val="FFFFFF"/>
                </a:highlight>
                <a:latin typeface="Lexend Deca"/>
                <a:ea typeface="Lexend Deca"/>
                <a:cs typeface="Lexend Deca"/>
                <a:sym typeface="Lexend Deca"/>
              </a:rPr>
              <a:t>preparado </a:t>
            </a:r>
            <a:r>
              <a:rPr lang="es-ES" sz="1400">
                <a:solidFill>
                  <a:srgbClr val="273B47"/>
                </a:solidFill>
                <a:highlight>
                  <a:srgbClr val="FFFFFF"/>
                </a:highlight>
                <a:latin typeface="Lexend Deca"/>
                <a:ea typeface="Lexend Deca"/>
                <a:cs typeface="Lexend Deca"/>
                <a:sym typeface="Lexend Deca"/>
              </a:rPr>
              <a:t>(staged) y </a:t>
            </a:r>
            <a:r>
              <a:rPr b="1" lang="es-ES">
                <a:solidFill>
                  <a:srgbClr val="273B47"/>
                </a:solidFill>
                <a:highlight>
                  <a:schemeClr val="lt1"/>
                </a:highlight>
                <a:latin typeface="Lexend Deca"/>
                <a:ea typeface="Lexend Deca"/>
                <a:cs typeface="Lexend Deca"/>
                <a:sym typeface="Lexend Deca"/>
              </a:rPr>
              <a:t>confirmado </a:t>
            </a:r>
            <a:r>
              <a:rPr lang="es-ES">
                <a:solidFill>
                  <a:srgbClr val="273B47"/>
                </a:solidFill>
                <a:highlight>
                  <a:schemeClr val="lt1"/>
                </a:highlight>
                <a:latin typeface="Lexend Deca"/>
                <a:ea typeface="Lexend Deca"/>
                <a:cs typeface="Lexend Deca"/>
                <a:sym typeface="Lexend Deca"/>
              </a:rPr>
              <a:t>(committed)</a:t>
            </a:r>
            <a:r>
              <a:rPr lang="es-ES" sz="1400">
                <a:solidFill>
                  <a:srgbClr val="273B47"/>
                </a:solidFill>
                <a:highlight>
                  <a:srgbClr val="FFFFFF"/>
                </a:highlight>
                <a:latin typeface="Lexend Deca"/>
                <a:ea typeface="Lexend Deca"/>
                <a:cs typeface="Lexend Deca"/>
                <a:sym typeface="Lexend Deca"/>
              </a:rPr>
              <a:t>. </a:t>
            </a:r>
            <a:endParaRPr sz="1400">
              <a:solidFill>
                <a:srgbClr val="273B47"/>
              </a:solidFill>
              <a:highlight>
                <a:srgbClr val="FFFFFF"/>
              </a:highlight>
              <a:latin typeface="Lexend Deca"/>
              <a:ea typeface="Lexend Deca"/>
              <a:cs typeface="Lexend Deca"/>
              <a:sym typeface="Lexend Deca"/>
            </a:endParaRPr>
          </a:p>
          <a:p>
            <a:pPr indent="-317500" lvl="0" marL="457200" marR="76200" rtl="0" algn="l">
              <a:lnSpc>
                <a:spcPct val="115000"/>
              </a:lnSpc>
              <a:spcBef>
                <a:spcPts val="1200"/>
              </a:spcBef>
              <a:spcAft>
                <a:spcPts val="0"/>
              </a:spcAft>
              <a:buClr>
                <a:srgbClr val="273B47"/>
              </a:buClr>
              <a:buSzPts val="1400"/>
              <a:buFont typeface="Lexend Deca"/>
              <a:buChar char="●"/>
            </a:pPr>
            <a:r>
              <a:rPr b="1" lang="es-ES" sz="1400">
                <a:solidFill>
                  <a:srgbClr val="273B47"/>
                </a:solidFill>
                <a:highlight>
                  <a:srgbClr val="FFFFFF"/>
                </a:highlight>
                <a:latin typeface="Lexend Deca"/>
                <a:ea typeface="Lexend Deca"/>
                <a:cs typeface="Lexend Deca"/>
                <a:sym typeface="Lexend Deca"/>
              </a:rPr>
              <a:t>Modificado </a:t>
            </a:r>
            <a:r>
              <a:rPr lang="es-ES" sz="1400">
                <a:solidFill>
                  <a:srgbClr val="273B47"/>
                </a:solidFill>
                <a:highlight>
                  <a:srgbClr val="FFFFFF"/>
                </a:highlight>
                <a:latin typeface="Lexend Deca"/>
                <a:ea typeface="Lexend Deca"/>
                <a:cs typeface="Lexend Deca"/>
                <a:sym typeface="Lexend Deca"/>
              </a:rPr>
              <a:t>significa que has modificado el archivo pero todavía no lo has confirmado a tu base de datos. </a:t>
            </a:r>
            <a:endParaRPr sz="1400">
              <a:solidFill>
                <a:srgbClr val="273B47"/>
              </a:solidFill>
              <a:highlight>
                <a:srgbClr val="FFFFFF"/>
              </a:highlight>
              <a:latin typeface="Lexend Deca"/>
              <a:ea typeface="Lexend Deca"/>
              <a:cs typeface="Lexend Deca"/>
              <a:sym typeface="Lexend Deca"/>
            </a:endParaRPr>
          </a:p>
          <a:p>
            <a:pPr indent="-317500" lvl="0" marL="457200" marR="76200" rtl="0" algn="l">
              <a:lnSpc>
                <a:spcPct val="115000"/>
              </a:lnSpc>
              <a:spcBef>
                <a:spcPts val="0"/>
              </a:spcBef>
              <a:spcAft>
                <a:spcPts val="0"/>
              </a:spcAft>
              <a:buClr>
                <a:srgbClr val="273B47"/>
              </a:buClr>
              <a:buSzPts val="1400"/>
              <a:buFont typeface="Lexend Deca"/>
              <a:buChar char="●"/>
            </a:pPr>
            <a:r>
              <a:rPr b="1" lang="es-ES" sz="1400">
                <a:solidFill>
                  <a:srgbClr val="273B47"/>
                </a:solidFill>
                <a:highlight>
                  <a:srgbClr val="FFFFFF"/>
                </a:highlight>
                <a:latin typeface="Lexend Deca"/>
                <a:ea typeface="Lexend Deca"/>
                <a:cs typeface="Lexend Deca"/>
                <a:sym typeface="Lexend Deca"/>
              </a:rPr>
              <a:t>Preparado </a:t>
            </a:r>
            <a:r>
              <a:rPr lang="es-ES" sz="1400">
                <a:solidFill>
                  <a:srgbClr val="273B47"/>
                </a:solidFill>
                <a:highlight>
                  <a:srgbClr val="FFFFFF"/>
                </a:highlight>
                <a:latin typeface="Lexend Deca"/>
                <a:ea typeface="Lexend Deca"/>
                <a:cs typeface="Lexend Deca"/>
                <a:sym typeface="Lexend Deca"/>
              </a:rPr>
              <a:t>significa que has marcado un archivo modificado en su versión actual para que vaya en tu próxima confirmación.</a:t>
            </a:r>
            <a:endParaRPr sz="1400">
              <a:solidFill>
                <a:srgbClr val="273B47"/>
              </a:solidFill>
              <a:highlight>
                <a:srgbClr val="FFFFFF"/>
              </a:highlight>
              <a:latin typeface="Lexend Deca"/>
              <a:ea typeface="Lexend Deca"/>
              <a:cs typeface="Lexend Deca"/>
              <a:sym typeface="Lexend Deca"/>
            </a:endParaRPr>
          </a:p>
          <a:p>
            <a:pPr indent="-317500" lvl="0" marL="457200" marR="76200" rtl="0" algn="l">
              <a:lnSpc>
                <a:spcPct val="115000"/>
              </a:lnSpc>
              <a:spcBef>
                <a:spcPts val="0"/>
              </a:spcBef>
              <a:spcAft>
                <a:spcPts val="0"/>
              </a:spcAft>
              <a:buClr>
                <a:srgbClr val="273B47"/>
              </a:buClr>
              <a:buSzPts val="1400"/>
              <a:buFont typeface="Lexend Deca"/>
              <a:buChar char="●"/>
            </a:pPr>
            <a:r>
              <a:rPr b="1" lang="es-ES" sz="1400">
                <a:solidFill>
                  <a:srgbClr val="273B47"/>
                </a:solidFill>
                <a:highlight>
                  <a:schemeClr val="lt1"/>
                </a:highlight>
                <a:latin typeface="Lexend Deca"/>
                <a:ea typeface="Lexend Deca"/>
                <a:cs typeface="Lexend Deca"/>
                <a:sym typeface="Lexend Deca"/>
              </a:rPr>
              <a:t>Confirmado </a:t>
            </a:r>
            <a:r>
              <a:rPr lang="es-ES" sz="1400">
                <a:solidFill>
                  <a:srgbClr val="273B47"/>
                </a:solidFill>
                <a:highlight>
                  <a:schemeClr val="lt1"/>
                </a:highlight>
                <a:latin typeface="Lexend Deca"/>
                <a:ea typeface="Lexend Deca"/>
                <a:cs typeface="Lexend Deca"/>
                <a:sym typeface="Lexend Deca"/>
              </a:rPr>
              <a:t>significa que los datos están almacenados de manera segura en tu base de datos local.</a:t>
            </a:r>
            <a:endParaRPr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0"/>
              </a:spcAft>
              <a:buClr>
                <a:schemeClr val="dk1"/>
              </a:buClr>
              <a:buSzPts val="1100"/>
              <a:buFont typeface="Arial"/>
              <a:buNone/>
            </a:pPr>
            <a:r>
              <a:rPr lang="es-ES" sz="1400">
                <a:solidFill>
                  <a:srgbClr val="273B47"/>
                </a:solidFill>
                <a:highlight>
                  <a:srgbClr val="FFFFFF"/>
                </a:highlight>
                <a:latin typeface="Lexend Deca"/>
                <a:ea typeface="Lexend Deca"/>
                <a:cs typeface="Lexend Deca"/>
                <a:sym typeface="Lexend Deca"/>
              </a:rPr>
              <a:t>Esto nos lleva a las tres secciones principales de un proyecto de Git:</a:t>
            </a:r>
            <a:r>
              <a:rPr b="1" lang="es-ES" sz="1400">
                <a:solidFill>
                  <a:srgbClr val="273B47"/>
                </a:solidFill>
                <a:highlight>
                  <a:srgbClr val="FFFFFF"/>
                </a:highlight>
                <a:latin typeface="Lexend Deca"/>
                <a:ea typeface="Lexend Deca"/>
                <a:cs typeface="Lexend Deca"/>
                <a:sym typeface="Lexend Deca"/>
              </a:rPr>
              <a:t> el directorio de Git</a:t>
            </a:r>
            <a:r>
              <a:rPr lang="es-ES" sz="1400">
                <a:solidFill>
                  <a:srgbClr val="273B47"/>
                </a:solidFill>
                <a:highlight>
                  <a:srgbClr val="FFFFFF"/>
                </a:highlight>
                <a:latin typeface="Lexend Deca"/>
                <a:ea typeface="Lexend Deca"/>
                <a:cs typeface="Lexend Deca"/>
                <a:sym typeface="Lexend Deca"/>
              </a:rPr>
              <a:t> (Git directory), </a:t>
            </a:r>
            <a:r>
              <a:rPr b="1" lang="es-ES" sz="1400">
                <a:solidFill>
                  <a:srgbClr val="273B47"/>
                </a:solidFill>
                <a:highlight>
                  <a:srgbClr val="FFFFFF"/>
                </a:highlight>
                <a:latin typeface="Lexend Deca"/>
                <a:ea typeface="Lexend Deca"/>
                <a:cs typeface="Lexend Deca"/>
                <a:sym typeface="Lexend Deca"/>
              </a:rPr>
              <a:t>el directorio de trabajo</a:t>
            </a:r>
            <a:r>
              <a:rPr lang="es-ES" sz="1400">
                <a:solidFill>
                  <a:srgbClr val="273B47"/>
                </a:solidFill>
                <a:highlight>
                  <a:srgbClr val="FFFFFF"/>
                </a:highlight>
                <a:latin typeface="Lexend Deca"/>
                <a:ea typeface="Lexend Deca"/>
                <a:cs typeface="Lexend Deca"/>
                <a:sym typeface="Lexend Deca"/>
              </a:rPr>
              <a:t> (working directory), y el </a:t>
            </a:r>
            <a:r>
              <a:rPr b="1" lang="es-ES" sz="1400">
                <a:solidFill>
                  <a:srgbClr val="273B47"/>
                </a:solidFill>
                <a:highlight>
                  <a:srgbClr val="FFFFFF"/>
                </a:highlight>
                <a:latin typeface="Lexend Deca"/>
                <a:ea typeface="Lexend Deca"/>
                <a:cs typeface="Lexend Deca"/>
                <a:sym typeface="Lexend Deca"/>
              </a:rPr>
              <a:t>área de preparación </a:t>
            </a:r>
            <a:r>
              <a:rPr lang="es-ES" sz="1400">
                <a:solidFill>
                  <a:srgbClr val="273B47"/>
                </a:solidFill>
                <a:highlight>
                  <a:srgbClr val="FFFFFF"/>
                </a:highlight>
                <a:latin typeface="Lexend Deca"/>
                <a:ea typeface="Lexend Deca"/>
                <a:cs typeface="Lexend Deca"/>
                <a:sym typeface="Lexend Deca"/>
              </a:rPr>
              <a:t>(staging area).</a:t>
            </a:r>
            <a:endParaRPr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0"/>
              </a:spcAft>
              <a:buClr>
                <a:schemeClr val="dk1"/>
              </a:buClr>
              <a:buSzPts val="1100"/>
              <a:buFont typeface="Arial"/>
              <a:buNone/>
            </a:pPr>
            <a:r>
              <a:t/>
            </a:r>
            <a:endParaRPr b="1"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1200"/>
              </a:spcAft>
              <a:buNone/>
            </a:pPr>
            <a:r>
              <a:t/>
            </a:r>
            <a:endParaRPr b="1" sz="1400">
              <a:solidFill>
                <a:srgbClr val="273B47"/>
              </a:solidFill>
              <a:highlight>
                <a:srgbClr val="FFFFFF"/>
              </a:highlight>
              <a:latin typeface="Lexend Deca"/>
              <a:ea typeface="Lexend Deca"/>
              <a:cs typeface="Lexend Deca"/>
              <a:sym typeface="Lexend Deca"/>
            </a:endParaRPr>
          </a:p>
        </p:txBody>
      </p:sp>
      <p:sp>
        <p:nvSpPr>
          <p:cNvPr id="64" name="Google Shape;64;g64baf1d263_0_121"/>
          <p:cNvSpPr txBox="1"/>
          <p:nvPr/>
        </p:nvSpPr>
        <p:spPr>
          <a:xfrm>
            <a:off x="7427950" y="6042350"/>
            <a:ext cx="4422300" cy="530100"/>
          </a:xfrm>
          <a:prstGeom prst="rect">
            <a:avLst/>
          </a:prstGeom>
          <a:noFill/>
          <a:ln>
            <a:noFill/>
          </a:ln>
        </p:spPr>
        <p:txBody>
          <a:bodyPr anchorCtr="0" anchor="ctr" bIns="91425" lIns="91425" spcFirstLastPara="1" rIns="91425" wrap="square" tIns="91425">
            <a:noAutofit/>
          </a:bodyPr>
          <a:lstStyle/>
          <a:p>
            <a:pPr indent="-304800" lvl="0" marL="304800" rtl="0" algn="l">
              <a:lnSpc>
                <a:spcPct val="115000"/>
              </a:lnSpc>
              <a:spcBef>
                <a:spcPts val="1200"/>
              </a:spcBef>
              <a:spcAft>
                <a:spcPts val="1200"/>
              </a:spcAft>
              <a:buNone/>
            </a:pPr>
            <a:r>
              <a:rPr lang="es-ES" sz="1100" u="sng">
                <a:solidFill>
                  <a:schemeClr val="hlink"/>
                </a:solidFill>
                <a:hlinkClick r:id="rId3"/>
              </a:rPr>
              <a:t>https://git-scm.com/book/es/v1/Empezando-Fundamentos-de-Git</a:t>
            </a:r>
            <a:endParaRPr b="1" sz="800">
              <a:solidFill>
                <a:srgbClr val="0000FF"/>
              </a:solidFill>
            </a:endParaRPr>
          </a:p>
        </p:txBody>
      </p:sp>
      <p:sp>
        <p:nvSpPr>
          <p:cNvPr id="65" name="Google Shape;65;g64baf1d263_0_121"/>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Los tres estados de Git</a:t>
            </a:r>
            <a:endParaRPr sz="3000">
              <a:solidFill>
                <a:srgbClr val="FFFFFF"/>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g64baf1d263_0_173"/>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Los tres estados de Git</a:t>
            </a:r>
            <a:endParaRPr sz="3000">
              <a:solidFill>
                <a:srgbClr val="FFFFFF"/>
              </a:solidFill>
              <a:latin typeface="Lexend Deca"/>
              <a:ea typeface="Lexend Deca"/>
              <a:cs typeface="Lexend Deca"/>
              <a:sym typeface="Lexend Deca"/>
            </a:endParaRPr>
          </a:p>
        </p:txBody>
      </p:sp>
      <p:pic>
        <p:nvPicPr>
          <p:cNvPr id="72" name="Google Shape;72;g64baf1d263_0_173"/>
          <p:cNvPicPr preferRelativeResize="0"/>
          <p:nvPr/>
        </p:nvPicPr>
        <p:blipFill>
          <a:blip r:embed="rId3">
            <a:alphaModFix/>
          </a:blip>
          <a:stretch>
            <a:fillRect/>
          </a:stretch>
        </p:blipFill>
        <p:spPr>
          <a:xfrm>
            <a:off x="1463824" y="2735450"/>
            <a:ext cx="9794700" cy="3704475"/>
          </a:xfrm>
          <a:prstGeom prst="rect">
            <a:avLst/>
          </a:prstGeom>
          <a:noFill/>
          <a:ln>
            <a:noFill/>
          </a:ln>
        </p:spPr>
      </p:pic>
      <p:sp>
        <p:nvSpPr>
          <p:cNvPr id="73" name="Google Shape;73;g64baf1d263_0_173"/>
          <p:cNvSpPr txBox="1"/>
          <p:nvPr/>
        </p:nvSpPr>
        <p:spPr>
          <a:xfrm>
            <a:off x="6691625" y="6257850"/>
            <a:ext cx="4566900" cy="530100"/>
          </a:xfrm>
          <a:prstGeom prst="rect">
            <a:avLst/>
          </a:prstGeom>
          <a:noFill/>
          <a:ln>
            <a:noFill/>
          </a:ln>
        </p:spPr>
        <p:txBody>
          <a:bodyPr anchorCtr="0" anchor="ctr" bIns="91425" lIns="91425" spcFirstLastPara="1" rIns="91425" wrap="square" tIns="91425">
            <a:noAutofit/>
          </a:bodyPr>
          <a:lstStyle/>
          <a:p>
            <a:pPr indent="-304800" lvl="0" marL="304800" rtl="0" algn="l">
              <a:lnSpc>
                <a:spcPct val="115000"/>
              </a:lnSpc>
              <a:spcBef>
                <a:spcPts val="1200"/>
              </a:spcBef>
              <a:spcAft>
                <a:spcPts val="1200"/>
              </a:spcAft>
              <a:buNone/>
            </a:pPr>
            <a:r>
              <a:rPr lang="es-ES" sz="1100" u="sng">
                <a:solidFill>
                  <a:schemeClr val="hlink"/>
                </a:solidFill>
                <a:hlinkClick r:id="rId4"/>
              </a:rPr>
              <a:t>https://git-scm.com/book/es/v1/Empezando-Fundamentos-de-Git</a:t>
            </a:r>
            <a:endParaRPr b="1" sz="8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g64baf1d263_0_564"/>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Algo importante</a:t>
            </a:r>
            <a:endParaRPr b="1" sz="3000">
              <a:solidFill>
                <a:srgbClr val="FFFFFF"/>
              </a:solidFill>
              <a:latin typeface="Lexend Deca"/>
              <a:ea typeface="Lexend Deca"/>
              <a:cs typeface="Lexend Deca"/>
              <a:sym typeface="Lexend Deca"/>
            </a:endParaRPr>
          </a:p>
        </p:txBody>
      </p:sp>
      <p:sp>
        <p:nvSpPr>
          <p:cNvPr id="80" name="Google Shape;80;g64baf1d263_0_564"/>
          <p:cNvSpPr txBox="1"/>
          <p:nvPr>
            <p:ph idx="1" type="body"/>
          </p:nvPr>
        </p:nvSpPr>
        <p:spPr>
          <a:xfrm>
            <a:off x="1463825" y="2363575"/>
            <a:ext cx="9794700" cy="2598000"/>
          </a:xfrm>
          <a:prstGeom prst="rect">
            <a:avLst/>
          </a:prstGeom>
          <a:noFill/>
          <a:ln>
            <a:noFill/>
          </a:ln>
        </p:spPr>
        <p:txBody>
          <a:bodyPr anchorCtr="0" anchor="ctr" bIns="91425" lIns="91425" spcFirstLastPara="1" rIns="91425" wrap="square" tIns="91425">
            <a:noAutofit/>
          </a:bodyPr>
          <a:lstStyle/>
          <a:p>
            <a:pPr indent="0" lvl="0" marL="0" marR="76200" rtl="0" algn="l">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Git modela sus datos más como un conjunto de instantáneas de un mini sistema de archivos. Cada vez que confirmas un cambio, o guardas el estado de tu proyecto en Git, él básicamente hace una foto del aspecto de todos tus archivos en ese momento, y guarda una referencia a esa instantánea. Para ser eficiente, si los archivos no se han modificado, Git no almacena el archivo de nuevo, sólo un enlace al archivo anterior idéntico que ya tiene almacenado. Git modela sus datos más como en la siguiente figura:</a:t>
            </a:r>
            <a:endParaRPr sz="1400">
              <a:solidFill>
                <a:srgbClr val="273B47"/>
              </a:solidFill>
              <a:highlight>
                <a:srgbClr val="FFFFFF"/>
              </a:highlight>
              <a:latin typeface="Lexend Deca"/>
              <a:ea typeface="Lexend Deca"/>
              <a:cs typeface="Lexend Deca"/>
              <a:sym typeface="Lexend Deca"/>
            </a:endParaRPr>
          </a:p>
          <a:p>
            <a:pPr indent="0" lvl="0" marL="0" marR="76200" rtl="0" algn="l">
              <a:lnSpc>
                <a:spcPct val="115000"/>
              </a:lnSpc>
              <a:spcBef>
                <a:spcPts val="1200"/>
              </a:spcBef>
              <a:spcAft>
                <a:spcPts val="1200"/>
              </a:spcAft>
              <a:buNone/>
            </a:pPr>
            <a:r>
              <a:t/>
            </a:r>
            <a:endParaRPr sz="1400">
              <a:solidFill>
                <a:srgbClr val="273B47"/>
              </a:solidFill>
              <a:highlight>
                <a:srgbClr val="FFFFFF"/>
              </a:highlight>
              <a:latin typeface="Lexend Deca"/>
              <a:ea typeface="Lexend Deca"/>
              <a:cs typeface="Lexend Deca"/>
              <a:sym typeface="Lexend Deca"/>
            </a:endParaRPr>
          </a:p>
        </p:txBody>
      </p:sp>
      <p:pic>
        <p:nvPicPr>
          <p:cNvPr id="81" name="Google Shape;81;g64baf1d263_0_564"/>
          <p:cNvPicPr preferRelativeResize="0"/>
          <p:nvPr/>
        </p:nvPicPr>
        <p:blipFill>
          <a:blip r:embed="rId3">
            <a:alphaModFix/>
          </a:blip>
          <a:stretch>
            <a:fillRect/>
          </a:stretch>
        </p:blipFill>
        <p:spPr>
          <a:xfrm>
            <a:off x="1545075" y="4078575"/>
            <a:ext cx="9713450" cy="2114550"/>
          </a:xfrm>
          <a:prstGeom prst="rect">
            <a:avLst/>
          </a:prstGeom>
          <a:noFill/>
          <a:ln>
            <a:noFill/>
          </a:ln>
        </p:spPr>
      </p:pic>
      <p:sp>
        <p:nvSpPr>
          <p:cNvPr id="82" name="Google Shape;82;g64baf1d263_0_564"/>
          <p:cNvSpPr txBox="1"/>
          <p:nvPr/>
        </p:nvSpPr>
        <p:spPr>
          <a:xfrm>
            <a:off x="6919025" y="6193125"/>
            <a:ext cx="4339500" cy="530100"/>
          </a:xfrm>
          <a:prstGeom prst="rect">
            <a:avLst/>
          </a:prstGeom>
          <a:noFill/>
          <a:ln>
            <a:noFill/>
          </a:ln>
        </p:spPr>
        <p:txBody>
          <a:bodyPr anchorCtr="0" anchor="ctr" bIns="91425" lIns="91425" spcFirstLastPara="1" rIns="91425" wrap="square" tIns="91425">
            <a:noAutofit/>
          </a:bodyPr>
          <a:lstStyle/>
          <a:p>
            <a:pPr indent="-304800" lvl="0" marL="304800" rtl="0" algn="l">
              <a:lnSpc>
                <a:spcPct val="115000"/>
              </a:lnSpc>
              <a:spcBef>
                <a:spcPts val="1200"/>
              </a:spcBef>
              <a:spcAft>
                <a:spcPts val="1200"/>
              </a:spcAft>
              <a:buNone/>
            </a:pPr>
            <a:r>
              <a:rPr lang="es-ES" sz="1100" u="sng">
                <a:solidFill>
                  <a:schemeClr val="hlink"/>
                </a:solidFill>
                <a:hlinkClick r:id="rId4"/>
              </a:rPr>
              <a:t>https://git-scm.com/book/es/v1/Empezando-Fundamentos-de-Git</a:t>
            </a:r>
            <a:endParaRPr b="1" sz="8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g64baf1d263_0_574"/>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Links</a:t>
            </a:r>
            <a:endParaRPr b="1" sz="3000">
              <a:solidFill>
                <a:srgbClr val="FFFFFF"/>
              </a:solidFill>
              <a:latin typeface="Lexend Deca"/>
              <a:ea typeface="Lexend Deca"/>
              <a:cs typeface="Lexend Deca"/>
              <a:sym typeface="Lexend Deca"/>
            </a:endParaRPr>
          </a:p>
        </p:txBody>
      </p:sp>
      <p:sp>
        <p:nvSpPr>
          <p:cNvPr id="89" name="Google Shape;89;g64baf1d263_0_574"/>
          <p:cNvSpPr txBox="1"/>
          <p:nvPr/>
        </p:nvSpPr>
        <p:spPr>
          <a:xfrm>
            <a:off x="1463825" y="2972125"/>
            <a:ext cx="7569000" cy="3492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urier New"/>
              <a:buChar char="●"/>
            </a:pPr>
            <a:r>
              <a:rPr lang="es-ES" sz="2400" u="sng">
                <a:solidFill>
                  <a:srgbClr val="434343"/>
                </a:solidFill>
                <a:latin typeface="Courier New"/>
                <a:ea typeface="Courier New"/>
                <a:cs typeface="Courier New"/>
                <a:sym typeface="Courier New"/>
                <a:hlinkClick r:id="rId3"/>
              </a:rPr>
              <a:t>Documentacion Git</a:t>
            </a:r>
            <a:endParaRPr sz="2400">
              <a:solidFill>
                <a:srgbClr val="434343"/>
              </a:solidFill>
              <a:latin typeface="Courier New"/>
              <a:ea typeface="Courier New"/>
              <a:cs typeface="Courier New"/>
              <a:sym typeface="Courier New"/>
            </a:endParaRPr>
          </a:p>
          <a:p>
            <a:pPr indent="-381000" lvl="0" marL="457200" rtl="0" algn="l">
              <a:spcBef>
                <a:spcPts val="0"/>
              </a:spcBef>
              <a:spcAft>
                <a:spcPts val="0"/>
              </a:spcAft>
              <a:buClr>
                <a:srgbClr val="434343"/>
              </a:buClr>
              <a:buSzPts val="2400"/>
              <a:buFont typeface="Courier New"/>
              <a:buChar char="●"/>
            </a:pPr>
            <a:r>
              <a:rPr lang="es-ES" sz="2400" u="sng">
                <a:solidFill>
                  <a:srgbClr val="434343"/>
                </a:solidFill>
                <a:latin typeface="Courier New"/>
                <a:ea typeface="Courier New"/>
                <a:cs typeface="Courier New"/>
                <a:sym typeface="Courier New"/>
                <a:hlinkClick r:id="rId4"/>
              </a:rPr>
              <a:t>Consola Cmder</a:t>
            </a:r>
            <a:endParaRPr sz="2400">
              <a:solidFill>
                <a:srgbClr val="434343"/>
              </a:solidFill>
              <a:latin typeface="Courier New"/>
              <a:ea typeface="Courier New"/>
              <a:cs typeface="Courier New"/>
              <a:sym typeface="Courier New"/>
            </a:endParaRPr>
          </a:p>
          <a:p>
            <a:pPr indent="-381000" lvl="0" marL="457200" rtl="0" algn="l">
              <a:spcBef>
                <a:spcPts val="0"/>
              </a:spcBef>
              <a:spcAft>
                <a:spcPts val="0"/>
              </a:spcAft>
              <a:buClr>
                <a:srgbClr val="666666"/>
              </a:buClr>
              <a:buSzPts val="2400"/>
              <a:buFont typeface="Courier New"/>
              <a:buChar char="●"/>
            </a:pPr>
            <a:r>
              <a:rPr lang="es-ES" sz="2400" u="sng">
                <a:solidFill>
                  <a:srgbClr val="666666"/>
                </a:solidFill>
                <a:latin typeface="Courier New"/>
                <a:ea typeface="Courier New"/>
                <a:cs typeface="Courier New"/>
                <a:sym typeface="Courier New"/>
                <a:hlinkClick r:id="rId5"/>
              </a:rPr>
              <a:t>Pagina oficial de Git</a:t>
            </a:r>
            <a:endParaRPr sz="2400">
              <a:solidFill>
                <a:srgbClr val="666666"/>
              </a:solidFill>
              <a:latin typeface="Courier New"/>
              <a:ea typeface="Courier New"/>
              <a:cs typeface="Courier New"/>
              <a:sym typeface="Courier New"/>
            </a:endParaRPr>
          </a:p>
          <a:p>
            <a:pPr indent="-381000" lvl="0" marL="457200" rtl="0" algn="l">
              <a:spcBef>
                <a:spcPts val="0"/>
              </a:spcBef>
              <a:spcAft>
                <a:spcPts val="0"/>
              </a:spcAft>
              <a:buClr>
                <a:srgbClr val="666666"/>
              </a:buClr>
              <a:buSzPts val="2400"/>
              <a:buFont typeface="Courier New"/>
              <a:buChar char="●"/>
            </a:pPr>
            <a:r>
              <a:rPr lang="es-ES" sz="2400" u="sng">
                <a:solidFill>
                  <a:srgbClr val="666666"/>
                </a:solidFill>
                <a:latin typeface="Courier New"/>
                <a:ea typeface="Courier New"/>
                <a:cs typeface="Courier New"/>
                <a:sym typeface="Courier New"/>
                <a:hlinkClick r:id="rId6"/>
              </a:rPr>
              <a:t>Github</a:t>
            </a:r>
            <a:endParaRPr sz="2400">
              <a:solidFill>
                <a:srgbClr val="66666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64baf1d263_0_580"/>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None/>
            </a:pPr>
            <a:r>
              <a:rPr b="1" lang="es-ES" sz="3000">
                <a:solidFill>
                  <a:srgbClr val="FFFFFF"/>
                </a:solidFill>
                <a:latin typeface="Lexend Deca"/>
                <a:ea typeface="Lexend Deca"/>
                <a:cs typeface="Lexend Deca"/>
                <a:sym typeface="Lexend Deca"/>
              </a:rPr>
              <a:t>GitHub</a:t>
            </a:r>
            <a:endParaRPr sz="3000">
              <a:solidFill>
                <a:srgbClr val="FFFFFF"/>
              </a:solidFill>
              <a:latin typeface="Lexend Deca"/>
              <a:ea typeface="Lexend Deca"/>
              <a:cs typeface="Lexend Deca"/>
              <a:sym typeface="Lexend Deca"/>
            </a:endParaRPr>
          </a:p>
        </p:txBody>
      </p:sp>
      <p:sp>
        <p:nvSpPr>
          <p:cNvPr id="96" name="Google Shape;96;g64baf1d263_0_580"/>
          <p:cNvSpPr txBox="1"/>
          <p:nvPr/>
        </p:nvSpPr>
        <p:spPr>
          <a:xfrm>
            <a:off x="1532900" y="2852450"/>
            <a:ext cx="9573900" cy="3535200"/>
          </a:xfrm>
          <a:prstGeom prst="rect">
            <a:avLst/>
          </a:prstGeom>
          <a:noFill/>
          <a:ln>
            <a:noFill/>
          </a:ln>
        </p:spPr>
        <p:txBody>
          <a:bodyPr anchorCtr="0" anchor="t" bIns="91425" lIns="91425" spcFirstLastPara="1" rIns="91425" wrap="square" tIns="91425">
            <a:noAutofit/>
          </a:bodyPr>
          <a:lstStyle/>
          <a:p>
            <a:pPr indent="0" lvl="0" marL="0" marR="76200" rtl="0" algn="l">
              <a:lnSpc>
                <a:spcPct val="115000"/>
              </a:lnSpc>
              <a:spcBef>
                <a:spcPts val="1200"/>
              </a:spcBef>
              <a:spcAft>
                <a:spcPts val="0"/>
              </a:spcAft>
              <a:buClr>
                <a:schemeClr val="dk1"/>
              </a:buClr>
              <a:buSzPts val="1100"/>
              <a:buFont typeface="Arial"/>
              <a:buNone/>
            </a:pPr>
            <a:r>
              <a:rPr lang="es-ES">
                <a:solidFill>
                  <a:srgbClr val="273B47"/>
                </a:solidFill>
                <a:highlight>
                  <a:schemeClr val="lt1"/>
                </a:highlight>
                <a:latin typeface="Lexend Deca"/>
                <a:ea typeface="Lexend Deca"/>
                <a:cs typeface="Lexend Deca"/>
                <a:sym typeface="Lexend Deca"/>
              </a:rPr>
              <a:t>GitHub es una compañía sin fines de lucro que ofrece un servicio de hosting de repositorios almacenados en la nube. Esencialmente, hace que sea más fácil para individuos y equipos usar Git como la versión de control y colaboración.</a:t>
            </a:r>
            <a:endParaRPr>
              <a:solidFill>
                <a:srgbClr val="273B47"/>
              </a:solidFill>
              <a:highlight>
                <a:schemeClr val="lt1"/>
              </a:highlight>
              <a:latin typeface="Lexend Deca"/>
              <a:ea typeface="Lexend Deca"/>
              <a:cs typeface="Lexend Deca"/>
              <a:sym typeface="Lexend Deca"/>
            </a:endParaRPr>
          </a:p>
          <a:p>
            <a:pPr indent="0" lvl="0" marL="0" marR="76200" rtl="0" algn="l">
              <a:lnSpc>
                <a:spcPct val="115000"/>
              </a:lnSpc>
              <a:spcBef>
                <a:spcPts val="1200"/>
              </a:spcBef>
              <a:spcAft>
                <a:spcPts val="0"/>
              </a:spcAft>
              <a:buClr>
                <a:schemeClr val="dk1"/>
              </a:buClr>
              <a:buSzPts val="1100"/>
              <a:buFont typeface="Arial"/>
              <a:buNone/>
            </a:pPr>
            <a:r>
              <a:t/>
            </a:r>
            <a:endParaRPr>
              <a:solidFill>
                <a:srgbClr val="273B47"/>
              </a:solidFill>
              <a:highlight>
                <a:schemeClr val="lt1"/>
              </a:highlight>
              <a:latin typeface="Lexend Deca"/>
              <a:ea typeface="Lexend Deca"/>
              <a:cs typeface="Lexend Deca"/>
              <a:sym typeface="Lexend Deca"/>
            </a:endParaRPr>
          </a:p>
          <a:p>
            <a:pPr indent="0" lvl="0" marL="0" marR="76200" rtl="0" algn="l">
              <a:lnSpc>
                <a:spcPct val="115000"/>
              </a:lnSpc>
              <a:spcBef>
                <a:spcPts val="1200"/>
              </a:spcBef>
              <a:spcAft>
                <a:spcPts val="1200"/>
              </a:spcAft>
              <a:buClr>
                <a:schemeClr val="dk1"/>
              </a:buClr>
              <a:buSzPts val="1100"/>
              <a:buFont typeface="Arial"/>
              <a:buNone/>
            </a:pPr>
            <a:r>
              <a:rPr b="1" lang="es-ES">
                <a:solidFill>
                  <a:srgbClr val="273B47"/>
                </a:solidFill>
                <a:highlight>
                  <a:schemeClr val="lt1"/>
                </a:highlight>
                <a:latin typeface="Lexend Deca"/>
                <a:ea typeface="Lexend Deca"/>
                <a:cs typeface="Lexend Deca"/>
                <a:sym typeface="Lexend Deca"/>
              </a:rPr>
              <a:t>En pocas palabras, GitHub es una versión en la nube de Git.</a:t>
            </a:r>
            <a:endParaRPr sz="1600">
              <a:solidFill>
                <a:srgbClr val="273B47"/>
              </a:solidFill>
              <a:highlight>
                <a:schemeClr val="lt1"/>
              </a:highlight>
              <a:latin typeface="Lexend Deca"/>
              <a:ea typeface="Lexend Deca"/>
              <a:cs typeface="Lexend Deca"/>
              <a:sym typeface="Lexend Deca"/>
            </a:endParaRPr>
          </a:p>
        </p:txBody>
      </p:sp>
      <p:sp>
        <p:nvSpPr>
          <p:cNvPr id="97" name="Google Shape;97;g64baf1d263_0_580"/>
          <p:cNvSpPr txBox="1"/>
          <p:nvPr/>
        </p:nvSpPr>
        <p:spPr>
          <a:xfrm>
            <a:off x="7040525" y="5920000"/>
            <a:ext cx="4218000" cy="530100"/>
          </a:xfrm>
          <a:prstGeom prst="rect">
            <a:avLst/>
          </a:prstGeom>
          <a:noFill/>
          <a:ln>
            <a:noFill/>
          </a:ln>
        </p:spPr>
        <p:txBody>
          <a:bodyPr anchorCtr="0" anchor="ctr" bIns="91425" lIns="91425" spcFirstLastPara="1" rIns="91425" wrap="square" tIns="91425">
            <a:noAutofit/>
          </a:bodyPr>
          <a:lstStyle/>
          <a:p>
            <a:pPr indent="-304800" lvl="0" marL="304800" rtl="0" algn="l">
              <a:lnSpc>
                <a:spcPct val="115000"/>
              </a:lnSpc>
              <a:spcBef>
                <a:spcPts val="1200"/>
              </a:spcBef>
              <a:spcAft>
                <a:spcPts val="1200"/>
              </a:spcAft>
              <a:buNone/>
            </a:pPr>
            <a:r>
              <a:rPr lang="es-ES" sz="1100" u="sng">
                <a:solidFill>
                  <a:schemeClr val="hlink"/>
                </a:solidFill>
                <a:hlinkClick r:id="rId3"/>
              </a:rPr>
              <a:t>https://kinsta.com/es/base-de-conocimiento/que-es-github/</a:t>
            </a:r>
            <a:endParaRPr b="1" sz="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64baf1d263_0_587"/>
          <p:cNvSpPr txBox="1"/>
          <p:nvPr>
            <p:ph idx="4294967295" type="title"/>
          </p:nvPr>
        </p:nvSpPr>
        <p:spPr>
          <a:xfrm>
            <a:off x="1463824" y="1292350"/>
            <a:ext cx="9794700" cy="1320900"/>
          </a:xfrm>
          <a:prstGeom prst="rect">
            <a:avLst/>
          </a:prstGeom>
          <a:gradFill>
            <a:gsLst>
              <a:gs pos="0">
                <a:srgbClr val="BFBFBF"/>
              </a:gs>
              <a:gs pos="100000">
                <a:srgbClr val="737373"/>
              </a:gs>
            </a:gsLst>
            <a:path path="circle">
              <a:fillToRect b="50%" l="50%" r="50%" t="50%"/>
            </a:path>
            <a:tileRect/>
          </a:gradFill>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s-ES" sz="3000">
                <a:solidFill>
                  <a:schemeClr val="lt1"/>
                </a:solidFill>
                <a:latin typeface="Lexend Deca"/>
                <a:ea typeface="Lexend Deca"/>
                <a:cs typeface="Lexend Deca"/>
                <a:sym typeface="Lexend Deca"/>
              </a:rPr>
              <a:t>Diferencias</a:t>
            </a:r>
            <a:endParaRPr sz="3000">
              <a:solidFill>
                <a:srgbClr val="FFFFFF"/>
              </a:solidFill>
              <a:latin typeface="Lexend Deca"/>
              <a:ea typeface="Lexend Deca"/>
              <a:cs typeface="Lexend Deca"/>
              <a:sym typeface="Lexend Deca"/>
            </a:endParaRPr>
          </a:p>
        </p:txBody>
      </p:sp>
      <p:sp>
        <p:nvSpPr>
          <p:cNvPr id="104" name="Google Shape;104;g64baf1d263_0_587"/>
          <p:cNvSpPr txBox="1"/>
          <p:nvPr/>
        </p:nvSpPr>
        <p:spPr>
          <a:xfrm>
            <a:off x="7040525" y="6193100"/>
            <a:ext cx="4218000" cy="530100"/>
          </a:xfrm>
          <a:prstGeom prst="rect">
            <a:avLst/>
          </a:prstGeom>
          <a:noFill/>
          <a:ln>
            <a:noFill/>
          </a:ln>
        </p:spPr>
        <p:txBody>
          <a:bodyPr anchorCtr="0" anchor="ctr" bIns="91425" lIns="91425" spcFirstLastPara="1" rIns="91425" wrap="square" tIns="91425">
            <a:noAutofit/>
          </a:bodyPr>
          <a:lstStyle/>
          <a:p>
            <a:pPr indent="-304800" lvl="0" marL="304800" rtl="0" algn="l">
              <a:lnSpc>
                <a:spcPct val="115000"/>
              </a:lnSpc>
              <a:spcBef>
                <a:spcPts val="1200"/>
              </a:spcBef>
              <a:spcAft>
                <a:spcPts val="1200"/>
              </a:spcAft>
              <a:buNone/>
            </a:pPr>
            <a:r>
              <a:rPr lang="es-ES" sz="1100" u="sng">
                <a:solidFill>
                  <a:schemeClr val="hlink"/>
                </a:solidFill>
                <a:hlinkClick r:id="rId3"/>
              </a:rPr>
              <a:t>https://kinsta.com/es/base-de-conocimiento/que-es-github/</a:t>
            </a:r>
            <a:endParaRPr b="1" sz="800">
              <a:solidFill>
                <a:srgbClr val="0000FF"/>
              </a:solidFill>
            </a:endParaRPr>
          </a:p>
        </p:txBody>
      </p:sp>
      <p:sp>
        <p:nvSpPr>
          <p:cNvPr id="105" name="Google Shape;105;g64baf1d263_0_587"/>
          <p:cNvSpPr txBox="1"/>
          <p:nvPr>
            <p:ph idx="4294967295" type="title"/>
          </p:nvPr>
        </p:nvSpPr>
        <p:spPr>
          <a:xfrm>
            <a:off x="1463822" y="2836900"/>
            <a:ext cx="9794700" cy="962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latin typeface="Lexend Deca"/>
                <a:ea typeface="Lexend Deca"/>
                <a:cs typeface="Lexend Deca"/>
                <a:sym typeface="Lexend Deca"/>
              </a:rPr>
              <a:t>GIT					            GitHub</a:t>
            </a:r>
            <a:endParaRPr>
              <a:latin typeface="Lexend Deca"/>
              <a:ea typeface="Lexend Deca"/>
              <a:cs typeface="Lexend Deca"/>
              <a:sym typeface="Lexend Deca"/>
            </a:endParaRPr>
          </a:p>
        </p:txBody>
      </p:sp>
      <p:pic>
        <p:nvPicPr>
          <p:cNvPr id="106" name="Google Shape;106;g64baf1d263_0_587"/>
          <p:cNvPicPr preferRelativeResize="0"/>
          <p:nvPr/>
        </p:nvPicPr>
        <p:blipFill>
          <a:blip r:embed="rId4">
            <a:alphaModFix/>
          </a:blip>
          <a:stretch>
            <a:fillRect/>
          </a:stretch>
        </p:blipFill>
        <p:spPr>
          <a:xfrm>
            <a:off x="2026024" y="3828700"/>
            <a:ext cx="3846225" cy="2828950"/>
          </a:xfrm>
          <a:prstGeom prst="rect">
            <a:avLst/>
          </a:prstGeom>
          <a:noFill/>
          <a:ln>
            <a:noFill/>
          </a:ln>
        </p:spPr>
      </p:pic>
      <p:pic>
        <p:nvPicPr>
          <p:cNvPr id="107" name="Google Shape;107;g64baf1d263_0_587"/>
          <p:cNvPicPr preferRelativeResize="0"/>
          <p:nvPr/>
        </p:nvPicPr>
        <p:blipFill>
          <a:blip r:embed="rId5">
            <a:alphaModFix/>
          </a:blip>
          <a:stretch>
            <a:fillRect/>
          </a:stretch>
        </p:blipFill>
        <p:spPr>
          <a:xfrm>
            <a:off x="7040525" y="3692150"/>
            <a:ext cx="3670225" cy="2384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2017-03-05T01:18:48Z</dcterms:created>
  <dc:creator>daniel medina moreno</dc:creator>
</cp:coreProperties>
</file>