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Lexend Deca" panose="020B0604020202020204" charset="0"/>
      <p:regular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P6BVea/HinhvBA4sYExBhuOvl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g64baf1d263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 name="Google Shape;36;g64baf1d263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64baf1d263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64baf1d263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g64baf1d263_0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4baf1d263_0_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64baf1d263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g64baf1d263_0_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64baf1d263_0_1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64baf1d263_0_1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g64baf1d263_0_1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4baf1d263_0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4baf1d263_0_1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g64baf1d263_0_1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4baf1d263_0_5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4baf1d263_0_5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g64baf1d263_0_5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4baf1d263_0_5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4baf1d263_0_5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g64baf1d263_0_58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1">
  <p:cSld name="tab1">
    <p:spTree>
      <p:nvGrpSpPr>
        <p:cNvPr id="1"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64baf1d263_0_43"/>
          <p:cNvSpPr txBox="1"/>
          <p:nvPr/>
        </p:nvSpPr>
        <p:spPr>
          <a:xfrm>
            <a:off x="0" y="0"/>
            <a:ext cx="12192000" cy="6858000"/>
          </a:xfrm>
          <a:prstGeom prst="rect">
            <a:avLst/>
          </a:prstGeom>
          <a:gradFill>
            <a:gsLst>
              <a:gs pos="0">
                <a:srgbClr val="2C5D98"/>
              </a:gs>
              <a:gs pos="80000">
                <a:srgbClr val="3C7BC7"/>
              </a:gs>
              <a:gs pos="100000">
                <a:srgbClr val="3A7CCB"/>
              </a:gs>
            </a:gsLst>
            <a:lin ang="16200038" scaled="0"/>
          </a:gradFill>
          <a:ln w="9525" cap="flat" cmpd="sng">
            <a:solidFill>
              <a:srgbClr val="4A7EBB"/>
            </a:solidFill>
            <a:prstDash val="solid"/>
            <a:miter lim="800000"/>
            <a:headEnd type="none" w="sm" len="sm"/>
            <a:tailEnd type="none" w="sm" len="sm"/>
          </a:ln>
          <a:effectLst>
            <a:outerShdw blurRad="63500" dist="23000" dir="540000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 name="Google Shape;11;g64baf1d263_0_43"/>
          <p:cNvSpPr txBox="1"/>
          <p:nvPr/>
        </p:nvSpPr>
        <p:spPr>
          <a:xfrm>
            <a:off x="0" y="0"/>
            <a:ext cx="12192000" cy="1447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Google Shape;12;g64baf1d263_0_43"/>
          <p:cNvSpPr/>
          <p:nvPr/>
        </p:nvSpPr>
        <p:spPr>
          <a:xfrm>
            <a:off x="3649456" y="533400"/>
            <a:ext cx="1964100" cy="533400"/>
          </a:xfrm>
          <a:prstGeom prst="round2SameRect">
            <a:avLst>
              <a:gd name="adj1" fmla="val 28325"/>
              <a:gd name="adj2" fmla="val 0"/>
            </a:avLst>
          </a:prstGeom>
          <a:solidFill>
            <a:srgbClr val="F2F2F2"/>
          </a:solidFill>
          <a:ln w="2857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3;g64baf1d263_0_43"/>
          <p:cNvSpPr/>
          <p:nvPr/>
        </p:nvSpPr>
        <p:spPr>
          <a:xfrm>
            <a:off x="5677138" y="533400"/>
            <a:ext cx="1964100" cy="533400"/>
          </a:xfrm>
          <a:prstGeom prst="round2SameRect">
            <a:avLst>
              <a:gd name="adj1" fmla="val 28325"/>
              <a:gd name="adj2" fmla="val 0"/>
            </a:avLst>
          </a:prstGeom>
          <a:solidFill>
            <a:srgbClr val="F2F2F2"/>
          </a:solidFill>
          <a:ln w="2857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4;g64baf1d263_0_43"/>
          <p:cNvSpPr/>
          <p:nvPr/>
        </p:nvSpPr>
        <p:spPr>
          <a:xfrm>
            <a:off x="7704819" y="533400"/>
            <a:ext cx="1964100" cy="533400"/>
          </a:xfrm>
          <a:prstGeom prst="round2SameRect">
            <a:avLst>
              <a:gd name="adj1" fmla="val 28325"/>
              <a:gd name="adj2" fmla="val 0"/>
            </a:avLst>
          </a:prstGeom>
          <a:solidFill>
            <a:srgbClr val="F2F2F2"/>
          </a:solidFill>
          <a:ln w="2857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5;g64baf1d263_0_43"/>
          <p:cNvSpPr/>
          <p:nvPr/>
        </p:nvSpPr>
        <p:spPr>
          <a:xfrm>
            <a:off x="9732501" y="533400"/>
            <a:ext cx="1964100" cy="533400"/>
          </a:xfrm>
          <a:prstGeom prst="round2SameRect">
            <a:avLst>
              <a:gd name="adj1" fmla="val 28325"/>
              <a:gd name="adj2" fmla="val 0"/>
            </a:avLst>
          </a:prstGeom>
          <a:solidFill>
            <a:srgbClr val="F2F2F2"/>
          </a:solidFill>
          <a:ln w="2857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6;g64baf1d263_0_43"/>
          <p:cNvSpPr/>
          <p:nvPr/>
        </p:nvSpPr>
        <p:spPr>
          <a:xfrm>
            <a:off x="1454913" y="537867"/>
            <a:ext cx="2135700" cy="533400"/>
          </a:xfrm>
          <a:prstGeom prst="round2SameRect">
            <a:avLst>
              <a:gd name="adj1" fmla="val 28325"/>
              <a:gd name="adj2" fmla="val 0"/>
            </a:avLst>
          </a:prstGeom>
          <a:solidFill>
            <a:srgbClr val="F2F2F2"/>
          </a:solidFill>
          <a:ln w="28575" cap="flat" cmpd="sng">
            <a:solidFill>
              <a:srgbClr val="F2F2F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pic>
        <p:nvPicPr>
          <p:cNvPr id="17" name="Google Shape;17;g64baf1d263_0_43" descr="C:\Users\Tom\Documents\My Dropbox\Articulate\Giveaway\PowerPoint Templates\Engage_title_transparent.png"/>
          <p:cNvPicPr preferRelativeResize="0"/>
          <p:nvPr/>
        </p:nvPicPr>
        <p:blipFill rotWithShape="1">
          <a:blip r:embed="rId3">
            <a:alphaModFix/>
          </a:blip>
          <a:srcRect t="7773" b="6049"/>
          <a:stretch/>
        </p:blipFill>
        <p:spPr>
          <a:xfrm>
            <a:off x="304800" y="1066800"/>
            <a:ext cx="11906247" cy="5791200"/>
          </a:xfrm>
          <a:prstGeom prst="rect">
            <a:avLst/>
          </a:prstGeom>
          <a:noFill/>
          <a:ln>
            <a:noFill/>
          </a:ln>
          <a:effectLst>
            <a:outerShdw blurRad="63500" dist="50799" dir="20399967">
              <a:srgbClr val="000000">
                <a:alpha val="17650"/>
              </a:srgbClr>
            </a:outerShdw>
          </a:effectLst>
        </p:spPr>
      </p:pic>
      <p:grpSp>
        <p:nvGrpSpPr>
          <p:cNvPr id="18" name="Google Shape;18;g64baf1d263_0_43"/>
          <p:cNvGrpSpPr/>
          <p:nvPr/>
        </p:nvGrpSpPr>
        <p:grpSpPr>
          <a:xfrm>
            <a:off x="-406407" y="-44450"/>
            <a:ext cx="2425611" cy="1411277"/>
            <a:chOff x="-228600" y="-44253"/>
            <a:chExt cx="1819800" cy="1410995"/>
          </a:xfrm>
        </p:grpSpPr>
        <p:grpSp>
          <p:nvGrpSpPr>
            <p:cNvPr id="19" name="Google Shape;19;g64baf1d263_0_43"/>
            <p:cNvGrpSpPr/>
            <p:nvPr/>
          </p:nvGrpSpPr>
          <p:grpSpPr>
            <a:xfrm>
              <a:off x="-228600" y="0"/>
              <a:ext cx="1819800" cy="1366742"/>
              <a:chOff x="-228600" y="-103873"/>
              <a:chExt cx="1819800" cy="1366742"/>
            </a:xfrm>
          </p:grpSpPr>
          <p:sp>
            <p:nvSpPr>
              <p:cNvPr id="20" name="Google Shape;20;g64baf1d263_0_43"/>
              <p:cNvSpPr txBox="1"/>
              <p:nvPr/>
            </p:nvSpPr>
            <p:spPr>
              <a:xfrm>
                <a:off x="-228600" y="-103873"/>
                <a:ext cx="18198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2060"/>
                  </a:buClr>
                  <a:buSzPts val="2400"/>
                  <a:buFont typeface="Calibri"/>
                  <a:buNone/>
                </a:pPr>
                <a:r>
                  <a:rPr lang="es-ES" sz="2400" b="1" i="0" u="none">
                    <a:solidFill>
                      <a:srgbClr val="002060"/>
                    </a:solidFill>
                    <a:latin typeface="Calibri"/>
                    <a:ea typeface="Calibri"/>
                    <a:cs typeface="Calibri"/>
                    <a:sym typeface="Calibri"/>
                  </a:rPr>
                  <a:t>PEGASUS</a:t>
                </a:r>
                <a:endParaRPr/>
              </a:p>
            </p:txBody>
          </p:sp>
          <p:pic>
            <p:nvPicPr>
              <p:cNvPr id="21" name="Google Shape;21;g64baf1d263_0_43"/>
              <p:cNvPicPr preferRelativeResize="0"/>
              <p:nvPr/>
            </p:nvPicPr>
            <p:blipFill rotWithShape="1">
              <a:blip r:embed="rId4">
                <a:alphaModFix/>
              </a:blip>
              <a:srcRect/>
              <a:stretch/>
            </p:blipFill>
            <p:spPr>
              <a:xfrm>
                <a:off x="203562" y="154759"/>
                <a:ext cx="769620" cy="1108110"/>
              </a:xfrm>
              <a:prstGeom prst="rect">
                <a:avLst/>
              </a:prstGeom>
              <a:noFill/>
              <a:ln>
                <a:noFill/>
              </a:ln>
            </p:spPr>
          </p:pic>
        </p:grpSp>
        <p:sp>
          <p:nvSpPr>
            <p:cNvPr id="22" name="Google Shape;22;g64baf1d263_0_43"/>
            <p:cNvSpPr txBox="1"/>
            <p:nvPr/>
          </p:nvSpPr>
          <p:spPr>
            <a:xfrm>
              <a:off x="10886" y="-44253"/>
              <a:ext cx="1340400" cy="200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060"/>
                </a:buClr>
                <a:buSzPts val="700"/>
                <a:buFont typeface="Calibri"/>
                <a:buNone/>
              </a:pPr>
              <a:r>
                <a:rPr lang="es-ES" sz="700" b="1" i="0" u="none">
                  <a:solidFill>
                    <a:srgbClr val="002060"/>
                  </a:solidFill>
                  <a:latin typeface="Calibri"/>
                  <a:ea typeface="Calibri"/>
                  <a:cs typeface="Calibri"/>
                  <a:sym typeface="Calibri"/>
                </a:rPr>
                <a:t>SEMILLERO DE INVESTIGACIÓN</a:t>
              </a:r>
              <a:endParaRPr/>
            </a:p>
          </p:txBody>
        </p:sp>
      </p:grpSp>
      <p:sp>
        <p:nvSpPr>
          <p:cNvPr id="23" name="Google Shape;23;g64baf1d263_0_43"/>
          <p:cNvSpPr txBox="1"/>
          <p:nvPr/>
        </p:nvSpPr>
        <p:spPr>
          <a:xfrm>
            <a:off x="1915583" y="-53975"/>
            <a:ext cx="9935700" cy="646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s-ES" sz="1800" b="1" i="0" u="none">
                <a:solidFill>
                  <a:schemeClr val="dk1"/>
                </a:solidFill>
                <a:latin typeface="Calibri"/>
                <a:ea typeface="Calibri"/>
                <a:cs typeface="Calibri"/>
                <a:sym typeface="Calibri"/>
              </a:rPr>
              <a:t>TECNOLOGÍA EN SISTEMATIZACIÓN DE DATOS E INGENIERÍA EN TELEMÁTICA</a:t>
            </a:r>
            <a:endParaRPr/>
          </a:p>
          <a:p>
            <a:pPr marL="0" marR="0" lvl="0" indent="0" algn="ctr" rtl="0">
              <a:lnSpc>
                <a:spcPct val="100000"/>
              </a:lnSpc>
              <a:spcBef>
                <a:spcPts val="0"/>
              </a:spcBef>
              <a:spcAft>
                <a:spcPts val="0"/>
              </a:spcAft>
              <a:buClr>
                <a:schemeClr val="dk1"/>
              </a:buClr>
              <a:buSzPts val="1800"/>
              <a:buFont typeface="Calibri"/>
              <a:buNone/>
            </a:pPr>
            <a:r>
              <a:rPr lang="es-ES" sz="1800" b="1" i="0" u="none">
                <a:solidFill>
                  <a:schemeClr val="dk1"/>
                </a:solidFill>
                <a:latin typeface="Calibri"/>
                <a:ea typeface="Calibri"/>
                <a:cs typeface="Calibri"/>
                <a:sym typeface="Calibri"/>
              </a:rPr>
              <a:t>UNIVERSIDAD FRANCISCO JOSÉ DE CALDAS</a:t>
            </a:r>
            <a:endParaRPr/>
          </a:p>
        </p:txBody>
      </p:sp>
      <p:sp>
        <p:nvSpPr>
          <p:cNvPr id="24" name="Google Shape;24;g64baf1d263_0_43"/>
          <p:cNvSpPr/>
          <p:nvPr/>
        </p:nvSpPr>
        <p:spPr>
          <a:xfrm>
            <a:off x="1422400" y="-11112"/>
            <a:ext cx="10762869" cy="1447801"/>
          </a:xfrm>
          <a:custGeom>
            <a:avLst/>
            <a:gdLst/>
            <a:ahLst/>
            <a:cxnLst/>
            <a:rect l="l" t="t" r="r" b="b"/>
            <a:pathLst>
              <a:path w="8077200" h="1447801" extrusionOk="0">
                <a:moveTo>
                  <a:pt x="206829" y="0"/>
                </a:moveTo>
                <a:lnTo>
                  <a:pt x="8077200" y="0"/>
                </a:lnTo>
                <a:lnTo>
                  <a:pt x="8077200" y="1447801"/>
                </a:lnTo>
                <a:lnTo>
                  <a:pt x="0" y="1447801"/>
                </a:lnTo>
                <a:lnTo>
                  <a:pt x="43543" y="675141"/>
                </a:lnTo>
                <a:lnTo>
                  <a:pt x="20682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5" name="Google Shape;25;g64baf1d263_0_43" descr="C:\Users\Tom\Documents\My Dropbox\Articulate\Giveaway\PowerPoint Templates\Engage_title_transparent.png"/>
          <p:cNvPicPr preferRelativeResize="0"/>
          <p:nvPr/>
        </p:nvPicPr>
        <p:blipFill rotWithShape="1">
          <a:blip r:embed="rId3">
            <a:alphaModFix/>
          </a:blip>
          <a:srcRect t="7773" b="6049"/>
          <a:stretch/>
        </p:blipFill>
        <p:spPr>
          <a:xfrm>
            <a:off x="203200" y="1066800"/>
            <a:ext cx="11988801" cy="5791200"/>
          </a:xfrm>
          <a:prstGeom prst="rect">
            <a:avLst/>
          </a:prstGeom>
          <a:noFill/>
          <a:ln>
            <a:noFill/>
          </a:ln>
          <a:effectLst>
            <a:outerShdw blurRad="63500" dist="50799" dir="20399967">
              <a:srgbClr val="000000">
                <a:alpha val="17650"/>
              </a:srgbClr>
            </a:outerShdw>
          </a:effectLst>
        </p:spPr>
      </p:pic>
      <p:sp>
        <p:nvSpPr>
          <p:cNvPr id="26" name="Google Shape;26;g64baf1d263_0_43"/>
          <p:cNvSpPr txBox="1">
            <a:spLocks noGrp="1"/>
          </p:cNvSpPr>
          <p:nvPr>
            <p:ph type="title"/>
          </p:nvPr>
        </p:nvSpPr>
        <p:spPr>
          <a:xfrm>
            <a:off x="609600" y="-1219200"/>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git-scm.com/" TargetMode="External"/><Relationship Id="rId1" Type="http://schemas.openxmlformats.org/officeDocument/2006/relationships/slideLayout" Target="../slideLayouts/slideLayout1.xml"/><Relationship Id="rId4" Type="http://schemas.openxmlformats.org/officeDocument/2006/relationships/hyperlink" Target="https://www.gitkraken.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scm.com/book/es/v1/Empezando-Fundamentos-de-Gi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git-scm.com/book/es/v1/Empezando-Fundamentos-de-Gi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git-scm.com/book/es/v1/Empezando-Fundamentos-de-Gi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kinsta.com/es/base-de-conocimiento/que-es-github/"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g64baf1d263_0_37"/>
          <p:cNvSpPr txBox="1"/>
          <p:nvPr/>
        </p:nvSpPr>
        <p:spPr>
          <a:xfrm>
            <a:off x="874183" y="1514475"/>
            <a:ext cx="10809900" cy="260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FF0000"/>
              </a:buClr>
              <a:buSzPts val="3600"/>
              <a:buFont typeface="Trebuchet MS"/>
              <a:buNone/>
            </a:pPr>
            <a:r>
              <a:rPr lang="es-ES" sz="6000" dirty="0">
                <a:solidFill>
                  <a:srgbClr val="434343"/>
                </a:solidFill>
                <a:latin typeface="Lexend Deca"/>
                <a:ea typeface="Lexend Deca"/>
                <a:cs typeface="Lexend Deca"/>
                <a:sym typeface="Lexend Deca"/>
              </a:rPr>
              <a:t>Uso de GitKraken</a:t>
            </a:r>
            <a:endParaRPr dirty="0"/>
          </a:p>
        </p:txBody>
      </p:sp>
      <p:sp>
        <p:nvSpPr>
          <p:cNvPr id="39" name="Google Shape;39;g64baf1d263_0_37"/>
          <p:cNvSpPr txBox="1"/>
          <p:nvPr/>
        </p:nvSpPr>
        <p:spPr>
          <a:xfrm>
            <a:off x="6858500" y="6107225"/>
            <a:ext cx="4096500" cy="44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endParaRPr/>
          </a:p>
          <a:p>
            <a:pPr marL="0" marR="0" lvl="0" indent="0" algn="r" rtl="0">
              <a:lnSpc>
                <a:spcPct val="100000"/>
              </a:lnSpc>
              <a:spcBef>
                <a:spcPts val="0"/>
              </a:spcBef>
              <a:spcAft>
                <a:spcPts val="0"/>
              </a:spcAft>
              <a:buClr>
                <a:schemeClr val="dk1"/>
              </a:buClr>
              <a:buSzPts val="1400"/>
              <a:buFont typeface="Arial"/>
              <a:buNone/>
            </a:pPr>
            <a:r>
              <a:rPr lang="es-ES" sz="1400" b="1" i="0" u="none">
                <a:solidFill>
                  <a:schemeClr val="dk1"/>
                </a:solidFill>
                <a:latin typeface="Arial"/>
                <a:ea typeface="Arial"/>
                <a:cs typeface="Arial"/>
                <a:sym typeface="Arial"/>
              </a:rPr>
              <a:t>Coordinadora: Msc. Sonia Pinzón Nuñez</a:t>
            </a:r>
            <a:endParaRPr sz="2800" b="1"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800" b="1" i="0" u="none">
              <a:solidFill>
                <a:schemeClr val="dk1"/>
              </a:solidFill>
              <a:latin typeface="Arial"/>
              <a:ea typeface="Arial"/>
              <a:cs typeface="Arial"/>
              <a:sym typeface="Arial"/>
            </a:endParaRPr>
          </a:p>
        </p:txBody>
      </p:sp>
      <p:sp>
        <p:nvSpPr>
          <p:cNvPr id="40" name="Google Shape;40;g64baf1d263_0_37"/>
          <p:cNvSpPr txBox="1"/>
          <p:nvPr/>
        </p:nvSpPr>
        <p:spPr>
          <a:xfrm>
            <a:off x="1727200" y="14287"/>
            <a:ext cx="10064700" cy="1208100"/>
          </a:xfrm>
          <a:prstGeom prst="rect">
            <a:avLst/>
          </a:prstGeom>
          <a:noFill/>
          <a:ln>
            <a:noFill/>
          </a:ln>
        </p:spPr>
        <p:txBody>
          <a:bodyPr spcFirstLastPara="1" wrap="square" lIns="91425" tIns="45700" rIns="91425" bIns="45700" anchor="t" anchorCtr="0">
            <a:noAutofit/>
          </a:bodyPr>
          <a:lstStyle/>
          <a:p>
            <a:pPr marL="0" marR="0" lvl="0" indent="0" algn="ctr" rtl="0">
              <a:lnSpc>
                <a:spcPct val="116666"/>
              </a:lnSpc>
              <a:spcBef>
                <a:spcPts val="0"/>
              </a:spcBef>
              <a:spcAft>
                <a:spcPts val="0"/>
              </a:spcAft>
              <a:buClr>
                <a:schemeClr val="dk1"/>
              </a:buClr>
              <a:buSzPts val="2400"/>
              <a:buFont typeface="Calibri"/>
              <a:buNone/>
            </a:pPr>
            <a:r>
              <a:rPr lang="es-ES" sz="2400" b="1" i="0" u="none">
                <a:solidFill>
                  <a:schemeClr val="dk1"/>
                </a:solidFill>
                <a:latin typeface="Calibri"/>
                <a:ea typeface="Calibri"/>
                <a:cs typeface="Calibri"/>
                <a:sym typeface="Calibri"/>
              </a:rPr>
              <a:t>TECNOLOGÍA EN SISTEMATIZACIÓN DE DATOS E INGENIERÍA EN TELEMÁTICA</a:t>
            </a:r>
            <a:endParaRPr/>
          </a:p>
          <a:p>
            <a:pPr marL="0" marR="0" lvl="0" indent="0" algn="ctr" rtl="0">
              <a:lnSpc>
                <a:spcPct val="116666"/>
              </a:lnSpc>
              <a:spcBef>
                <a:spcPts val="0"/>
              </a:spcBef>
              <a:spcAft>
                <a:spcPts val="0"/>
              </a:spcAft>
              <a:buClr>
                <a:schemeClr val="dk1"/>
              </a:buClr>
              <a:buSzPts val="2400"/>
              <a:buFont typeface="Calibri"/>
              <a:buNone/>
            </a:pPr>
            <a:r>
              <a:rPr lang="es-ES" sz="2400" b="1" i="0" u="none">
                <a:solidFill>
                  <a:schemeClr val="dk1"/>
                </a:solidFill>
                <a:latin typeface="Calibri"/>
                <a:ea typeface="Calibri"/>
                <a:cs typeface="Calibri"/>
                <a:sym typeface="Calibri"/>
              </a:rPr>
              <a:t>UNIVERSIDAD DISTRITAL FRANCISCO JOSÉ DE CALDAS</a:t>
            </a:r>
            <a:endParaRPr/>
          </a:p>
        </p:txBody>
      </p:sp>
      <p:pic>
        <p:nvPicPr>
          <p:cNvPr id="41" name="Google Shape;41;g64baf1d263_0_37"/>
          <p:cNvPicPr preferRelativeResize="0"/>
          <p:nvPr/>
        </p:nvPicPr>
        <p:blipFill rotWithShape="1">
          <a:blip r:embed="rId3">
            <a:alphaModFix/>
          </a:blip>
          <a:srcRect/>
          <a:stretch/>
        </p:blipFill>
        <p:spPr>
          <a:xfrm>
            <a:off x="1117598" y="5026570"/>
            <a:ext cx="3356054" cy="1080654"/>
          </a:xfrm>
          <a:prstGeom prst="rect">
            <a:avLst/>
          </a:prstGeom>
          <a:noFill/>
          <a:ln>
            <a:noFill/>
          </a:ln>
        </p:spPr>
      </p:pic>
      <p:pic>
        <p:nvPicPr>
          <p:cNvPr id="7" name="Google Shape;66;p13">
            <a:extLst>
              <a:ext uri="{FF2B5EF4-FFF2-40B4-BE49-F238E27FC236}">
                <a16:creationId xmlns:a16="http://schemas.microsoft.com/office/drawing/2014/main" id="{FE468C26-004F-4158-82A5-08FA93040B14}"/>
              </a:ext>
            </a:extLst>
          </p:cNvPr>
          <p:cNvPicPr preferRelativeResize="0"/>
          <p:nvPr/>
        </p:nvPicPr>
        <p:blipFill>
          <a:blip r:embed="rId4">
            <a:alphaModFix/>
          </a:blip>
          <a:stretch>
            <a:fillRect/>
          </a:stretch>
        </p:blipFill>
        <p:spPr>
          <a:xfrm>
            <a:off x="7596554" y="3206938"/>
            <a:ext cx="2490496" cy="22276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8;p16">
            <a:extLst>
              <a:ext uri="{FF2B5EF4-FFF2-40B4-BE49-F238E27FC236}">
                <a16:creationId xmlns:a16="http://schemas.microsoft.com/office/drawing/2014/main" id="{9A90A67D-7844-44FC-9F1F-EAA2FF337EA0}"/>
              </a:ext>
            </a:extLst>
          </p:cNvPr>
          <p:cNvSpPr txBox="1"/>
          <p:nvPr/>
        </p:nvSpPr>
        <p:spPr>
          <a:xfrm>
            <a:off x="1442596" y="2613073"/>
            <a:ext cx="8756100" cy="33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O" sz="1600" dirty="0">
                <a:latin typeface="Times New Roman"/>
                <a:ea typeface="Times New Roman"/>
                <a:cs typeface="Times New Roman"/>
                <a:sym typeface="Times New Roman"/>
              </a:rPr>
              <a:t>GIT HUB: https://github.com/login</a:t>
            </a:r>
          </a:p>
          <a:p>
            <a:pPr marL="0" lvl="0" indent="0" algn="l" rtl="0">
              <a:spcBef>
                <a:spcPts val="0"/>
              </a:spcBef>
              <a:spcAft>
                <a:spcPts val="0"/>
              </a:spcAft>
              <a:buNone/>
            </a:pPr>
            <a:r>
              <a:rPr lang="es-CO" sz="1600" dirty="0">
                <a:latin typeface="Times New Roman"/>
                <a:ea typeface="Times New Roman"/>
                <a:cs typeface="Times New Roman"/>
                <a:sym typeface="Times New Roman"/>
              </a:rPr>
              <a:t>GIT KRAKEN: https://www.gitkraken.com/</a:t>
            </a:r>
            <a:endParaRPr sz="1600" dirty="0">
              <a:latin typeface="Times New Roman"/>
              <a:ea typeface="Times New Roman"/>
              <a:cs typeface="Times New Roman"/>
              <a:sym typeface="Times New Roman"/>
            </a:endParaRPr>
          </a:p>
        </p:txBody>
      </p:sp>
      <p:sp>
        <p:nvSpPr>
          <p:cNvPr id="6" name="Google Shape;95;g64baf1d263_0_580">
            <a:extLst>
              <a:ext uri="{FF2B5EF4-FFF2-40B4-BE49-F238E27FC236}">
                <a16:creationId xmlns:a16="http://schemas.microsoft.com/office/drawing/2014/main" id="{CBD4E5BF-118A-4FAD-8D23-3563FE05B85F}"/>
              </a:ext>
            </a:extLst>
          </p:cNvPr>
          <p:cNvSpPr txBox="1">
            <a:spLocks/>
          </p:cNvSpPr>
          <p:nvPr/>
        </p:nvSpPr>
        <p:spPr>
          <a:xfrm>
            <a:off x="1463824" y="1292350"/>
            <a:ext cx="9573900" cy="959000"/>
          </a:xfrm>
          <a:prstGeom prst="rect">
            <a:avLst/>
          </a:prstGeom>
          <a:gradFill>
            <a:gsLst>
              <a:gs pos="0">
                <a:srgbClr val="BFBFBF"/>
              </a:gs>
              <a:gs pos="100000">
                <a:srgbClr val="737373"/>
              </a:gs>
            </a:gsLst>
            <a:path path="circle">
              <a:fillToRect l="50000" t="50000" r="50000" b="50000"/>
            </a:path>
            <a:tileRect/>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s-ES" sz="3000" b="1" dirty="0">
                <a:solidFill>
                  <a:srgbClr val="FFFFFF"/>
                </a:solidFill>
                <a:latin typeface="Lexend Deca"/>
                <a:ea typeface="Lexend Deca"/>
                <a:cs typeface="Lexend Deca"/>
                <a:sym typeface="Lexend Deca"/>
              </a:rPr>
              <a:t>LINKS</a:t>
            </a:r>
            <a:endParaRPr lang="es-ES" sz="3000" dirty="0">
              <a:solidFill>
                <a:srgbClr val="FFFFFF"/>
              </a:solidFill>
              <a:latin typeface="Lexend Deca"/>
              <a:ea typeface="Lexend Deca"/>
              <a:cs typeface="Lexend Deca"/>
              <a:sym typeface="Lexend Deca"/>
            </a:endParaRPr>
          </a:p>
        </p:txBody>
      </p:sp>
    </p:spTree>
    <p:extLst>
      <p:ext uri="{BB962C8B-B14F-4D97-AF65-F5344CB8AC3E}">
        <p14:creationId xmlns:p14="http://schemas.microsoft.com/office/powerpoint/2010/main" val="36214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5;g64baf1d263_0_580">
            <a:extLst>
              <a:ext uri="{FF2B5EF4-FFF2-40B4-BE49-F238E27FC236}">
                <a16:creationId xmlns:a16="http://schemas.microsoft.com/office/drawing/2014/main" id="{CBB35A11-AB6D-48CE-9E91-C7195F77354B}"/>
              </a:ext>
            </a:extLst>
          </p:cNvPr>
          <p:cNvSpPr txBox="1">
            <a:spLocks/>
          </p:cNvSpPr>
          <p:nvPr/>
        </p:nvSpPr>
        <p:spPr>
          <a:xfrm>
            <a:off x="1309050" y="1160287"/>
            <a:ext cx="9573900" cy="959000"/>
          </a:xfrm>
          <a:prstGeom prst="rect">
            <a:avLst/>
          </a:prstGeom>
          <a:gradFill>
            <a:gsLst>
              <a:gs pos="0">
                <a:srgbClr val="BFBFBF"/>
              </a:gs>
              <a:gs pos="100000">
                <a:srgbClr val="737373"/>
              </a:gs>
            </a:gsLst>
            <a:path path="circle">
              <a:fillToRect l="50000" t="50000" r="50000" b="50000"/>
            </a:path>
            <a:tileRect/>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s-ES" sz="3000" b="1" dirty="0">
                <a:solidFill>
                  <a:srgbClr val="FFFFFF"/>
                </a:solidFill>
                <a:latin typeface="Lexend Deca"/>
                <a:ea typeface="Lexend Deca"/>
                <a:cs typeface="Lexend Deca"/>
                <a:sym typeface="Lexend Deca"/>
              </a:rPr>
              <a:t>Paso a paso</a:t>
            </a:r>
            <a:endParaRPr lang="es-ES" sz="3000" dirty="0">
              <a:solidFill>
                <a:srgbClr val="FFFFFF"/>
              </a:solidFill>
              <a:latin typeface="Lexend Deca"/>
              <a:ea typeface="Lexend Deca"/>
              <a:cs typeface="Lexend Deca"/>
              <a:sym typeface="Lexend Deca"/>
            </a:endParaRPr>
          </a:p>
        </p:txBody>
      </p:sp>
      <p:sp>
        <p:nvSpPr>
          <p:cNvPr id="5" name="Google Shape;95;p17">
            <a:extLst>
              <a:ext uri="{FF2B5EF4-FFF2-40B4-BE49-F238E27FC236}">
                <a16:creationId xmlns:a16="http://schemas.microsoft.com/office/drawing/2014/main" id="{986FEB73-2FE8-427F-AFFE-5C0C4A984F93}"/>
              </a:ext>
            </a:extLst>
          </p:cNvPr>
          <p:cNvSpPr txBox="1"/>
          <p:nvPr/>
        </p:nvSpPr>
        <p:spPr>
          <a:xfrm>
            <a:off x="1463824" y="2112112"/>
            <a:ext cx="9419126" cy="383852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dirty="0">
              <a:latin typeface="Times New Roman"/>
              <a:ea typeface="Times New Roman"/>
              <a:cs typeface="Times New Roman"/>
              <a:sym typeface="Times New Roman"/>
            </a:endParaRPr>
          </a:p>
          <a:p>
            <a:pPr marL="0" lvl="0" indent="0" algn="l" rtl="0">
              <a:spcBef>
                <a:spcPts val="0"/>
              </a:spcBef>
              <a:spcAft>
                <a:spcPts val="0"/>
              </a:spcAft>
              <a:buNone/>
            </a:pPr>
            <a:r>
              <a:rPr lang="es" sz="1600" dirty="0">
                <a:latin typeface="Times New Roman"/>
                <a:ea typeface="Times New Roman"/>
                <a:cs typeface="Times New Roman"/>
                <a:sym typeface="Times New Roman"/>
              </a:rPr>
              <a:t>Crear repositorio: Es la parte fundamental de nuestro proyecto, para ello se debe primero asignar un espacio de trabajo, ya sea con nuestra cuenta de GitHub o GitLab.</a:t>
            </a: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sz="1600" dirty="0">
              <a:latin typeface="Times New Roman"/>
              <a:ea typeface="Times New Roman"/>
              <a:cs typeface="Times New Roman"/>
              <a:sym typeface="Times New Roman"/>
            </a:endParaRPr>
          </a:p>
          <a:p>
            <a:pPr marL="0" lvl="0" indent="0" algn="l" rtl="0">
              <a:spcBef>
                <a:spcPts val="0"/>
              </a:spcBef>
              <a:spcAft>
                <a:spcPts val="0"/>
              </a:spcAft>
              <a:buNone/>
            </a:pPr>
            <a:endParaRPr sz="1600" dirty="0">
              <a:latin typeface="Times New Roman"/>
              <a:ea typeface="Times New Roman"/>
              <a:cs typeface="Times New Roman"/>
              <a:sym typeface="Times New Roman"/>
            </a:endParaRPr>
          </a:p>
        </p:txBody>
      </p:sp>
      <p:pic>
        <p:nvPicPr>
          <p:cNvPr id="7" name="Google Shape;96;p17">
            <a:extLst>
              <a:ext uri="{FF2B5EF4-FFF2-40B4-BE49-F238E27FC236}">
                <a16:creationId xmlns:a16="http://schemas.microsoft.com/office/drawing/2014/main" id="{2D39FC55-E60F-43D8-BF67-A8589F305891}"/>
              </a:ext>
            </a:extLst>
          </p:cNvPr>
          <p:cNvPicPr preferRelativeResize="0"/>
          <p:nvPr/>
        </p:nvPicPr>
        <p:blipFill>
          <a:blip r:embed="rId2">
            <a:alphaModFix/>
          </a:blip>
          <a:stretch>
            <a:fillRect/>
          </a:stretch>
        </p:blipFill>
        <p:spPr>
          <a:xfrm>
            <a:off x="1510716" y="3043158"/>
            <a:ext cx="6552783" cy="2907475"/>
          </a:xfrm>
          <a:prstGeom prst="rect">
            <a:avLst/>
          </a:prstGeom>
          <a:noFill/>
          <a:ln>
            <a:noFill/>
          </a:ln>
        </p:spPr>
      </p:pic>
    </p:spTree>
    <p:extLst>
      <p:ext uri="{BB962C8B-B14F-4D97-AF65-F5344CB8AC3E}">
        <p14:creationId xmlns:p14="http://schemas.microsoft.com/office/powerpoint/2010/main" val="10556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472A0B7-D204-4759-B584-CAC8C9839ACF}"/>
              </a:ext>
            </a:extLst>
          </p:cNvPr>
          <p:cNvSpPr txBox="1"/>
          <p:nvPr/>
        </p:nvSpPr>
        <p:spPr>
          <a:xfrm>
            <a:off x="900332" y="1603717"/>
            <a:ext cx="10072468" cy="584775"/>
          </a:xfrm>
          <a:prstGeom prst="rect">
            <a:avLst/>
          </a:prstGeom>
          <a:noFill/>
        </p:spPr>
        <p:txBody>
          <a:bodyPr wrap="square" rtlCol="0">
            <a:spAutoFit/>
          </a:bodyPr>
          <a:lstStyle/>
          <a:p>
            <a:r>
              <a:rPr lang="es-CO" sz="1600" dirty="0">
                <a:latin typeface="Lexend Deca" panose="020B0604020202020204" charset="0"/>
                <a:cs typeface="Lexend Deca" panose="020B0604020202020204" charset="0"/>
              </a:rPr>
              <a:t>Ahora procedemos a hacer la clonación de nuestro proyecto, esto se hace una única vez, generando la posibilidad de copiar nuestro proyecto al equipo, para poder modificarlo.</a:t>
            </a:r>
          </a:p>
        </p:txBody>
      </p:sp>
      <p:pic>
        <p:nvPicPr>
          <p:cNvPr id="4" name="Imagen 3">
            <a:extLst>
              <a:ext uri="{FF2B5EF4-FFF2-40B4-BE49-F238E27FC236}">
                <a16:creationId xmlns:a16="http://schemas.microsoft.com/office/drawing/2014/main" id="{4F01FB22-3ED1-48B3-9BED-3817CAAD71C0}"/>
              </a:ext>
            </a:extLst>
          </p:cNvPr>
          <p:cNvPicPr>
            <a:picLocks noChangeAspect="1"/>
          </p:cNvPicPr>
          <p:nvPr/>
        </p:nvPicPr>
        <p:blipFill>
          <a:blip r:embed="rId2"/>
          <a:stretch>
            <a:fillRect/>
          </a:stretch>
        </p:blipFill>
        <p:spPr>
          <a:xfrm>
            <a:off x="1078816" y="2492033"/>
            <a:ext cx="9715500" cy="2762250"/>
          </a:xfrm>
          <a:prstGeom prst="rect">
            <a:avLst/>
          </a:prstGeom>
        </p:spPr>
      </p:pic>
    </p:spTree>
    <p:extLst>
      <p:ext uri="{BB962C8B-B14F-4D97-AF65-F5344CB8AC3E}">
        <p14:creationId xmlns:p14="http://schemas.microsoft.com/office/powerpoint/2010/main" val="336475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CAA6D21-DDA3-45CE-90D7-1AF07690D4F6}"/>
              </a:ext>
            </a:extLst>
          </p:cNvPr>
          <p:cNvSpPr txBox="1"/>
          <p:nvPr/>
        </p:nvSpPr>
        <p:spPr>
          <a:xfrm>
            <a:off x="698695" y="1153551"/>
            <a:ext cx="10794610" cy="307777"/>
          </a:xfrm>
          <a:prstGeom prst="rect">
            <a:avLst/>
          </a:prstGeom>
          <a:noFill/>
        </p:spPr>
        <p:txBody>
          <a:bodyPr wrap="square" rtlCol="0">
            <a:spAutoFit/>
          </a:bodyPr>
          <a:lstStyle/>
          <a:p>
            <a:r>
              <a:rPr lang="es-CO" dirty="0"/>
              <a:t>Procedemos a abrir nuestro </a:t>
            </a:r>
            <a:r>
              <a:rPr lang="es-CO" dirty="0" err="1"/>
              <a:t>GitKraken</a:t>
            </a:r>
            <a:r>
              <a:rPr lang="es-CO" dirty="0"/>
              <a:t>, para que podamos clonar nuestro proyecto en la dirección que deseemos.</a:t>
            </a:r>
          </a:p>
        </p:txBody>
      </p:sp>
      <p:pic>
        <p:nvPicPr>
          <p:cNvPr id="4" name="Imagen 3">
            <a:extLst>
              <a:ext uri="{FF2B5EF4-FFF2-40B4-BE49-F238E27FC236}">
                <a16:creationId xmlns:a16="http://schemas.microsoft.com/office/drawing/2014/main" id="{6DBA76DB-722B-46BE-969A-1428051A73C3}"/>
              </a:ext>
            </a:extLst>
          </p:cNvPr>
          <p:cNvPicPr>
            <a:picLocks noChangeAspect="1"/>
          </p:cNvPicPr>
          <p:nvPr/>
        </p:nvPicPr>
        <p:blipFill>
          <a:blip r:embed="rId2"/>
          <a:stretch>
            <a:fillRect/>
          </a:stretch>
        </p:blipFill>
        <p:spPr>
          <a:xfrm>
            <a:off x="698695" y="2327910"/>
            <a:ext cx="3743325" cy="3981450"/>
          </a:xfrm>
          <a:prstGeom prst="rect">
            <a:avLst/>
          </a:prstGeom>
        </p:spPr>
      </p:pic>
      <p:pic>
        <p:nvPicPr>
          <p:cNvPr id="6" name="Imagen 5">
            <a:extLst>
              <a:ext uri="{FF2B5EF4-FFF2-40B4-BE49-F238E27FC236}">
                <a16:creationId xmlns:a16="http://schemas.microsoft.com/office/drawing/2014/main" id="{A97C2A4F-A454-465F-93EF-8CD963F879A1}"/>
              </a:ext>
            </a:extLst>
          </p:cNvPr>
          <p:cNvPicPr>
            <a:picLocks noChangeAspect="1"/>
          </p:cNvPicPr>
          <p:nvPr/>
        </p:nvPicPr>
        <p:blipFill>
          <a:blip r:embed="rId3"/>
          <a:stretch>
            <a:fillRect/>
          </a:stretch>
        </p:blipFill>
        <p:spPr>
          <a:xfrm>
            <a:off x="4616099" y="3138781"/>
            <a:ext cx="6703127" cy="3170579"/>
          </a:xfrm>
          <a:prstGeom prst="rect">
            <a:avLst/>
          </a:prstGeom>
        </p:spPr>
      </p:pic>
    </p:spTree>
    <p:extLst>
      <p:ext uri="{BB962C8B-B14F-4D97-AF65-F5344CB8AC3E}">
        <p14:creationId xmlns:p14="http://schemas.microsoft.com/office/powerpoint/2010/main" val="333659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5;g64baf1d263_0_580">
            <a:extLst>
              <a:ext uri="{FF2B5EF4-FFF2-40B4-BE49-F238E27FC236}">
                <a16:creationId xmlns:a16="http://schemas.microsoft.com/office/drawing/2014/main" id="{744C8B93-4F38-4BE8-B027-70955D5DE16C}"/>
              </a:ext>
            </a:extLst>
          </p:cNvPr>
          <p:cNvSpPr txBox="1">
            <a:spLocks/>
          </p:cNvSpPr>
          <p:nvPr/>
        </p:nvSpPr>
        <p:spPr>
          <a:xfrm>
            <a:off x="1309050" y="1160287"/>
            <a:ext cx="9573900" cy="959000"/>
          </a:xfrm>
          <a:prstGeom prst="rect">
            <a:avLst/>
          </a:prstGeom>
          <a:gradFill>
            <a:gsLst>
              <a:gs pos="0">
                <a:srgbClr val="BFBFBF"/>
              </a:gs>
              <a:gs pos="100000">
                <a:srgbClr val="737373"/>
              </a:gs>
            </a:gsLst>
            <a:path path="circle">
              <a:fillToRect l="50000" t="50000" r="50000" b="50000"/>
            </a:path>
            <a:tileRect/>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s-ES" sz="3000" b="1" dirty="0">
                <a:solidFill>
                  <a:srgbClr val="FFFFFF"/>
                </a:solidFill>
                <a:latin typeface="Lexend Deca"/>
                <a:ea typeface="Lexend Deca"/>
                <a:cs typeface="Lexend Deca"/>
                <a:sym typeface="Lexend Deca"/>
              </a:rPr>
              <a:t>Análisis de entorno</a:t>
            </a:r>
            <a:endParaRPr lang="es-ES" sz="3000" dirty="0">
              <a:solidFill>
                <a:srgbClr val="FFFFFF"/>
              </a:solidFill>
              <a:latin typeface="Lexend Deca"/>
              <a:ea typeface="Lexend Deca"/>
              <a:cs typeface="Lexend Deca"/>
              <a:sym typeface="Lexend Deca"/>
            </a:endParaRPr>
          </a:p>
        </p:txBody>
      </p:sp>
      <p:pic>
        <p:nvPicPr>
          <p:cNvPr id="5" name="Imagen 4">
            <a:extLst>
              <a:ext uri="{FF2B5EF4-FFF2-40B4-BE49-F238E27FC236}">
                <a16:creationId xmlns:a16="http://schemas.microsoft.com/office/drawing/2014/main" id="{1E660BBF-8F40-4841-BAC4-EFF18424101D}"/>
              </a:ext>
            </a:extLst>
          </p:cNvPr>
          <p:cNvPicPr>
            <a:picLocks noChangeAspect="1"/>
          </p:cNvPicPr>
          <p:nvPr/>
        </p:nvPicPr>
        <p:blipFill>
          <a:blip r:embed="rId2"/>
          <a:stretch>
            <a:fillRect/>
          </a:stretch>
        </p:blipFill>
        <p:spPr>
          <a:xfrm>
            <a:off x="1064968" y="2385719"/>
            <a:ext cx="7624844" cy="2875598"/>
          </a:xfrm>
          <a:prstGeom prst="rect">
            <a:avLst/>
          </a:prstGeom>
        </p:spPr>
      </p:pic>
      <p:sp>
        <p:nvSpPr>
          <p:cNvPr id="6" name="CuadroTexto 5">
            <a:extLst>
              <a:ext uri="{FF2B5EF4-FFF2-40B4-BE49-F238E27FC236}">
                <a16:creationId xmlns:a16="http://schemas.microsoft.com/office/drawing/2014/main" id="{473AA51F-ECB2-439C-B39C-E20BD8202D6F}"/>
              </a:ext>
            </a:extLst>
          </p:cNvPr>
          <p:cNvSpPr txBox="1"/>
          <p:nvPr/>
        </p:nvSpPr>
        <p:spPr>
          <a:xfrm>
            <a:off x="8862646" y="2377440"/>
            <a:ext cx="2264386" cy="3539430"/>
          </a:xfrm>
          <a:prstGeom prst="rect">
            <a:avLst/>
          </a:prstGeom>
          <a:noFill/>
        </p:spPr>
        <p:txBody>
          <a:bodyPr wrap="square" rtlCol="0">
            <a:spAutoFit/>
          </a:bodyPr>
          <a:lstStyle/>
          <a:p>
            <a:r>
              <a:rPr lang="es-CO" sz="1600" b="1" dirty="0">
                <a:latin typeface="Lexend Deca" panose="020B0604020202020204" charset="0"/>
                <a:cs typeface="Lexend Deca" panose="020B0604020202020204" charset="0"/>
              </a:rPr>
              <a:t>Rama master: </a:t>
            </a:r>
            <a:r>
              <a:rPr lang="es-CO" sz="1600" dirty="0">
                <a:latin typeface="Lexend Deca" panose="020B0604020202020204" charset="0"/>
                <a:cs typeface="Lexend Deca" panose="020B0604020202020204" charset="0"/>
              </a:rPr>
              <a:t>En donde dominara por encima de todas, se aprecian los commits.</a:t>
            </a:r>
          </a:p>
          <a:p>
            <a:r>
              <a:rPr lang="es-CO" sz="1600" b="1" dirty="0">
                <a:latin typeface="Lexend Deca" panose="020B0604020202020204" charset="0"/>
                <a:cs typeface="Lexend Deca" panose="020B0604020202020204" charset="0"/>
              </a:rPr>
              <a:t>Commits: </a:t>
            </a:r>
            <a:r>
              <a:rPr lang="es-CO" sz="1600" dirty="0">
                <a:latin typeface="Lexend Deca" panose="020B0604020202020204" charset="0"/>
                <a:cs typeface="Lexend Deca" panose="020B0604020202020204" charset="0"/>
              </a:rPr>
              <a:t>Versión modificada del proyecto.</a:t>
            </a:r>
          </a:p>
          <a:p>
            <a:r>
              <a:rPr lang="es-CO" sz="1600" dirty="0">
                <a:latin typeface="Lexend Deca" panose="020B0604020202020204" charset="0"/>
                <a:cs typeface="Lexend Deca" panose="020B0604020202020204" charset="0"/>
              </a:rPr>
              <a:t>Master: Autor del manejo del proyecto.</a:t>
            </a:r>
          </a:p>
          <a:p>
            <a:r>
              <a:rPr lang="es-CO" sz="1600" b="1" dirty="0">
                <a:latin typeface="Lexend Deca" panose="020B0604020202020204" charset="0"/>
                <a:cs typeface="Lexend Deca" panose="020B0604020202020204" charset="0"/>
              </a:rPr>
              <a:t>//WIP: </a:t>
            </a:r>
            <a:r>
              <a:rPr lang="es-CO" sz="1600" dirty="0">
                <a:latin typeface="Lexend Deca" panose="020B0604020202020204" charset="0"/>
                <a:cs typeface="Lexend Deca" panose="020B0604020202020204" charset="0"/>
              </a:rPr>
              <a:t>Modificaciones, que pueden generar un nuevo commit</a:t>
            </a:r>
          </a:p>
        </p:txBody>
      </p:sp>
    </p:spTree>
    <p:extLst>
      <p:ext uri="{BB962C8B-B14F-4D97-AF65-F5344CB8AC3E}">
        <p14:creationId xmlns:p14="http://schemas.microsoft.com/office/powerpoint/2010/main" val="3547789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6D7A0A8-D273-4096-9E5B-9C12FB1C9397}"/>
              </a:ext>
            </a:extLst>
          </p:cNvPr>
          <p:cNvSpPr txBox="1"/>
          <p:nvPr/>
        </p:nvSpPr>
        <p:spPr>
          <a:xfrm>
            <a:off x="858129" y="1617785"/>
            <a:ext cx="10072468" cy="4192172"/>
          </a:xfrm>
          <a:prstGeom prst="rect">
            <a:avLst/>
          </a:prstGeom>
          <a:noFill/>
        </p:spPr>
        <p:txBody>
          <a:bodyPr wrap="square" rtlCol="0">
            <a:spAutoFit/>
          </a:bodyPr>
          <a:lstStyle/>
          <a:p>
            <a:endParaRPr lang="es-CO" dirty="0"/>
          </a:p>
        </p:txBody>
      </p:sp>
      <p:pic>
        <p:nvPicPr>
          <p:cNvPr id="4" name="Imagen 3">
            <a:extLst>
              <a:ext uri="{FF2B5EF4-FFF2-40B4-BE49-F238E27FC236}">
                <a16:creationId xmlns:a16="http://schemas.microsoft.com/office/drawing/2014/main" id="{823A5E40-6F78-4A47-A52B-70034FC984A3}"/>
              </a:ext>
            </a:extLst>
          </p:cNvPr>
          <p:cNvPicPr>
            <a:picLocks noChangeAspect="1"/>
          </p:cNvPicPr>
          <p:nvPr/>
        </p:nvPicPr>
        <p:blipFill>
          <a:blip r:embed="rId2"/>
          <a:stretch>
            <a:fillRect/>
          </a:stretch>
        </p:blipFill>
        <p:spPr>
          <a:xfrm>
            <a:off x="858129" y="1489930"/>
            <a:ext cx="5210175" cy="590550"/>
          </a:xfrm>
          <a:prstGeom prst="rect">
            <a:avLst/>
          </a:prstGeom>
        </p:spPr>
      </p:pic>
      <p:sp>
        <p:nvSpPr>
          <p:cNvPr id="5" name="CuadroTexto 4">
            <a:extLst>
              <a:ext uri="{FF2B5EF4-FFF2-40B4-BE49-F238E27FC236}">
                <a16:creationId xmlns:a16="http://schemas.microsoft.com/office/drawing/2014/main" id="{33723471-CD0B-4F15-AC3C-540DAFD61715}"/>
              </a:ext>
            </a:extLst>
          </p:cNvPr>
          <p:cNvSpPr txBox="1"/>
          <p:nvPr/>
        </p:nvSpPr>
        <p:spPr>
          <a:xfrm>
            <a:off x="6170588" y="1489930"/>
            <a:ext cx="4937760" cy="2800767"/>
          </a:xfrm>
          <a:prstGeom prst="rect">
            <a:avLst/>
          </a:prstGeom>
          <a:noFill/>
        </p:spPr>
        <p:txBody>
          <a:bodyPr wrap="square" rtlCol="0">
            <a:spAutoFit/>
          </a:bodyPr>
          <a:lstStyle/>
          <a:p>
            <a:r>
              <a:rPr lang="es-CO" sz="1600" dirty="0">
                <a:latin typeface="Lexend Deca" panose="020B0604020202020204" charset="0"/>
                <a:cs typeface="Lexend Deca" panose="020B0604020202020204" charset="0"/>
              </a:rPr>
              <a:t>En la parte superior podremos apreciar, las funciones que más realizaremos a la hora de manejar nuestro proyecto.</a:t>
            </a:r>
          </a:p>
          <a:p>
            <a:r>
              <a:rPr lang="es-CO" sz="1600" dirty="0">
                <a:latin typeface="Lexend Deca" panose="020B0604020202020204" charset="0"/>
                <a:cs typeface="Lexend Deca" panose="020B0604020202020204" charset="0"/>
              </a:rPr>
              <a:t>Tenemos teclas de volver atrás y adelante.</a:t>
            </a:r>
          </a:p>
          <a:p>
            <a:r>
              <a:rPr lang="es-CO" sz="1600" b="1" dirty="0" err="1">
                <a:latin typeface="Lexend Deca" panose="020B0604020202020204" charset="0"/>
                <a:cs typeface="Lexend Deca" panose="020B0604020202020204" charset="0"/>
              </a:rPr>
              <a:t>Pull</a:t>
            </a:r>
            <a:r>
              <a:rPr lang="es-CO" sz="1600" b="1" dirty="0">
                <a:latin typeface="Lexend Deca" panose="020B0604020202020204" charset="0"/>
                <a:cs typeface="Lexend Deca" panose="020B0604020202020204" charset="0"/>
              </a:rPr>
              <a:t>:</a:t>
            </a:r>
            <a:r>
              <a:rPr lang="es-CO" sz="1600" dirty="0">
                <a:latin typeface="Lexend Deca" panose="020B0604020202020204" charset="0"/>
                <a:cs typeface="Lexend Deca" panose="020B0604020202020204" charset="0"/>
              </a:rPr>
              <a:t>  Bajar desde un servidor remoto, todas las modificaciones que se hicieron</a:t>
            </a:r>
          </a:p>
          <a:p>
            <a:r>
              <a:rPr lang="es-CO" sz="1600" b="1" dirty="0">
                <a:latin typeface="Lexend Deca" panose="020B0604020202020204" charset="0"/>
                <a:cs typeface="Lexend Deca" panose="020B0604020202020204" charset="0"/>
              </a:rPr>
              <a:t>Push: </a:t>
            </a:r>
            <a:r>
              <a:rPr lang="es-CO" sz="1600" dirty="0">
                <a:latin typeface="Lexend Deca" panose="020B0604020202020204" charset="0"/>
                <a:cs typeface="Lexend Deca" panose="020B0604020202020204" charset="0"/>
              </a:rPr>
              <a:t>Subir a nuestro repositorio(GitHub,GitLab) el proyecto</a:t>
            </a:r>
          </a:p>
          <a:p>
            <a:r>
              <a:rPr lang="es-CO" sz="1600" b="1" dirty="0">
                <a:latin typeface="Lexend Deca" panose="020B0604020202020204" charset="0"/>
                <a:cs typeface="Lexend Deca" panose="020B0604020202020204" charset="0"/>
              </a:rPr>
              <a:t>Branch: </a:t>
            </a:r>
            <a:r>
              <a:rPr lang="es-CO" sz="1600" dirty="0">
                <a:latin typeface="Lexend Deca" panose="020B0604020202020204" charset="0"/>
                <a:cs typeface="Lexend Deca" panose="020B0604020202020204" charset="0"/>
              </a:rPr>
              <a:t>Crear una división del proyecto</a:t>
            </a:r>
          </a:p>
          <a:p>
            <a:r>
              <a:rPr lang="es-CO" sz="1600" b="1" dirty="0" err="1">
                <a:latin typeface="Lexend Deca" panose="020B0604020202020204" charset="0"/>
                <a:cs typeface="Lexend Deca" panose="020B0604020202020204" charset="0"/>
              </a:rPr>
              <a:t>Stash</a:t>
            </a:r>
            <a:r>
              <a:rPr lang="es-CO" sz="1600" b="1" dirty="0">
                <a:latin typeface="Lexend Deca" panose="020B0604020202020204" charset="0"/>
                <a:cs typeface="Lexend Deca" panose="020B0604020202020204" charset="0"/>
              </a:rPr>
              <a:t>: </a:t>
            </a:r>
            <a:r>
              <a:rPr lang="es-CO" sz="1600" dirty="0">
                <a:latin typeface="Lexend Deca" panose="020B0604020202020204" charset="0"/>
                <a:cs typeface="Lexend Deca" panose="020B0604020202020204" charset="0"/>
              </a:rPr>
              <a:t>Identificar todos los archivos que sufrieron cambios</a:t>
            </a:r>
          </a:p>
        </p:txBody>
      </p:sp>
    </p:spTree>
    <p:extLst>
      <p:ext uri="{BB962C8B-B14F-4D97-AF65-F5344CB8AC3E}">
        <p14:creationId xmlns:p14="http://schemas.microsoft.com/office/powerpoint/2010/main" val="380015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A891BA3-C5DA-41F0-8742-F3A4F3755D7E}"/>
              </a:ext>
            </a:extLst>
          </p:cNvPr>
          <p:cNvPicPr>
            <a:picLocks noChangeAspect="1"/>
          </p:cNvPicPr>
          <p:nvPr/>
        </p:nvPicPr>
        <p:blipFill>
          <a:blip r:embed="rId2"/>
          <a:stretch>
            <a:fillRect/>
          </a:stretch>
        </p:blipFill>
        <p:spPr>
          <a:xfrm>
            <a:off x="867801" y="1257300"/>
            <a:ext cx="10934700" cy="2171700"/>
          </a:xfrm>
          <a:prstGeom prst="rect">
            <a:avLst/>
          </a:prstGeom>
        </p:spPr>
      </p:pic>
      <p:sp>
        <p:nvSpPr>
          <p:cNvPr id="5" name="CuadroTexto 4">
            <a:extLst>
              <a:ext uri="{FF2B5EF4-FFF2-40B4-BE49-F238E27FC236}">
                <a16:creationId xmlns:a16="http://schemas.microsoft.com/office/drawing/2014/main" id="{78C049F9-7222-4C6B-88B7-52AE561CA86D}"/>
              </a:ext>
            </a:extLst>
          </p:cNvPr>
          <p:cNvSpPr txBox="1"/>
          <p:nvPr/>
        </p:nvSpPr>
        <p:spPr>
          <a:xfrm>
            <a:off x="867801" y="4107766"/>
            <a:ext cx="10330082" cy="1323439"/>
          </a:xfrm>
          <a:prstGeom prst="rect">
            <a:avLst/>
          </a:prstGeom>
          <a:noFill/>
        </p:spPr>
        <p:txBody>
          <a:bodyPr wrap="square" rtlCol="0">
            <a:spAutoFit/>
          </a:bodyPr>
          <a:lstStyle/>
          <a:p>
            <a:r>
              <a:rPr lang="es-CO" sz="1600" dirty="0">
                <a:latin typeface="Lexend Deca" panose="020B0604020202020204" charset="0"/>
                <a:cs typeface="Lexend Deca" panose="020B0604020202020204" charset="0"/>
              </a:rPr>
              <a:t>Una vez ya hayamos hecho todos los cambios que queramos a nuestro proyecto, procedemos a hacer stage, donde podemos ver todas las </a:t>
            </a:r>
            <a:r>
              <a:rPr lang="es-CO" sz="1600" dirty="0" err="1">
                <a:latin typeface="Lexend Deca" panose="020B0604020202020204" charset="0"/>
                <a:cs typeface="Lexend Deca" panose="020B0604020202020204" charset="0"/>
              </a:rPr>
              <a:t>modiicaciones</a:t>
            </a:r>
            <a:r>
              <a:rPr lang="es-CO" sz="1600" dirty="0">
                <a:latin typeface="Lexend Deca" panose="020B0604020202020204" charset="0"/>
                <a:cs typeface="Lexend Deca" panose="020B0604020202020204" charset="0"/>
              </a:rPr>
              <a:t> realizadas.</a:t>
            </a:r>
          </a:p>
          <a:p>
            <a:endParaRPr lang="es-CO" sz="1600" dirty="0">
              <a:latin typeface="Lexend Deca" panose="020B0604020202020204" charset="0"/>
              <a:cs typeface="Lexend Deca" panose="020B0604020202020204" charset="0"/>
            </a:endParaRPr>
          </a:p>
          <a:p>
            <a:endParaRPr lang="es-CO" sz="1600" dirty="0">
              <a:latin typeface="Lexend Deca" panose="020B0604020202020204" charset="0"/>
              <a:cs typeface="Lexend Deca" panose="020B0604020202020204" charset="0"/>
            </a:endParaRPr>
          </a:p>
          <a:p>
            <a:endParaRPr lang="es-CO" sz="1600" dirty="0">
              <a:latin typeface="Lexend Deca" panose="020B0604020202020204" charset="0"/>
              <a:cs typeface="Lexend Deca" panose="020B0604020202020204" charset="0"/>
            </a:endParaRPr>
          </a:p>
        </p:txBody>
      </p:sp>
    </p:spTree>
    <p:extLst>
      <p:ext uri="{BB962C8B-B14F-4D97-AF65-F5344CB8AC3E}">
        <p14:creationId xmlns:p14="http://schemas.microsoft.com/office/powerpoint/2010/main" val="3534480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424663A-AAC7-44A8-A35E-B2847CBE4C97}"/>
              </a:ext>
            </a:extLst>
          </p:cNvPr>
          <p:cNvPicPr>
            <a:picLocks noChangeAspect="1"/>
          </p:cNvPicPr>
          <p:nvPr/>
        </p:nvPicPr>
        <p:blipFill>
          <a:blip r:embed="rId2"/>
          <a:stretch>
            <a:fillRect/>
          </a:stretch>
        </p:blipFill>
        <p:spPr>
          <a:xfrm>
            <a:off x="824498" y="1108050"/>
            <a:ext cx="3762375" cy="5457825"/>
          </a:xfrm>
          <a:prstGeom prst="rect">
            <a:avLst/>
          </a:prstGeom>
        </p:spPr>
      </p:pic>
      <p:pic>
        <p:nvPicPr>
          <p:cNvPr id="5" name="Imagen 4">
            <a:extLst>
              <a:ext uri="{FF2B5EF4-FFF2-40B4-BE49-F238E27FC236}">
                <a16:creationId xmlns:a16="http://schemas.microsoft.com/office/drawing/2014/main" id="{D87FC695-9E84-494F-9303-A5EC14CA2467}"/>
              </a:ext>
            </a:extLst>
          </p:cNvPr>
          <p:cNvPicPr>
            <a:picLocks noChangeAspect="1"/>
          </p:cNvPicPr>
          <p:nvPr/>
        </p:nvPicPr>
        <p:blipFill>
          <a:blip r:embed="rId3"/>
          <a:stretch>
            <a:fillRect/>
          </a:stretch>
        </p:blipFill>
        <p:spPr>
          <a:xfrm>
            <a:off x="4695971" y="1108050"/>
            <a:ext cx="7048500" cy="2181225"/>
          </a:xfrm>
          <a:prstGeom prst="rect">
            <a:avLst/>
          </a:prstGeom>
        </p:spPr>
      </p:pic>
      <p:sp>
        <p:nvSpPr>
          <p:cNvPr id="6" name="CuadroTexto 5">
            <a:extLst>
              <a:ext uri="{FF2B5EF4-FFF2-40B4-BE49-F238E27FC236}">
                <a16:creationId xmlns:a16="http://schemas.microsoft.com/office/drawing/2014/main" id="{3EDF1283-5847-47C8-848A-30BBFE820ECA}"/>
              </a:ext>
            </a:extLst>
          </p:cNvPr>
          <p:cNvSpPr txBox="1"/>
          <p:nvPr/>
        </p:nvSpPr>
        <p:spPr>
          <a:xfrm>
            <a:off x="4895557" y="3836962"/>
            <a:ext cx="6752492" cy="1077218"/>
          </a:xfrm>
          <a:prstGeom prst="rect">
            <a:avLst/>
          </a:prstGeom>
          <a:noFill/>
        </p:spPr>
        <p:txBody>
          <a:bodyPr wrap="square" rtlCol="0">
            <a:spAutoFit/>
          </a:bodyPr>
          <a:lstStyle/>
          <a:p>
            <a:r>
              <a:rPr lang="es-CO" sz="1600" dirty="0">
                <a:latin typeface="Lexend Deca" panose="020B0604020202020204" charset="0"/>
                <a:cs typeface="Lexend Deca" panose="020B0604020202020204" charset="0"/>
              </a:rPr>
              <a:t>Ahora que ya hicimos stage, hacemos commit, en donde podremos añadir un nombre a este, junto con una leve descripción. Cuando estemos conformes con nuestro proyecto, hacemos push, para llevarlo a nuestro GitHub</a:t>
            </a:r>
          </a:p>
        </p:txBody>
      </p:sp>
    </p:spTree>
    <p:extLst>
      <p:ext uri="{BB962C8B-B14F-4D97-AF65-F5344CB8AC3E}">
        <p14:creationId xmlns:p14="http://schemas.microsoft.com/office/powerpoint/2010/main" val="3782572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9E92DBA-B168-431C-8976-CF9267FC25D5}"/>
              </a:ext>
            </a:extLst>
          </p:cNvPr>
          <p:cNvPicPr>
            <a:picLocks noChangeAspect="1"/>
          </p:cNvPicPr>
          <p:nvPr/>
        </p:nvPicPr>
        <p:blipFill>
          <a:blip r:embed="rId2"/>
          <a:stretch>
            <a:fillRect/>
          </a:stretch>
        </p:blipFill>
        <p:spPr>
          <a:xfrm>
            <a:off x="592895" y="1524365"/>
            <a:ext cx="11315700" cy="4371975"/>
          </a:xfrm>
          <a:prstGeom prst="rect">
            <a:avLst/>
          </a:prstGeom>
        </p:spPr>
      </p:pic>
    </p:spTree>
    <p:extLst>
      <p:ext uri="{BB962C8B-B14F-4D97-AF65-F5344CB8AC3E}">
        <p14:creationId xmlns:p14="http://schemas.microsoft.com/office/powerpoint/2010/main" val="274367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5;g64baf1d263_0_580">
            <a:extLst>
              <a:ext uri="{FF2B5EF4-FFF2-40B4-BE49-F238E27FC236}">
                <a16:creationId xmlns:a16="http://schemas.microsoft.com/office/drawing/2014/main" id="{3432E9C4-55AD-4551-B409-38399A5E2E21}"/>
              </a:ext>
            </a:extLst>
          </p:cNvPr>
          <p:cNvSpPr txBox="1">
            <a:spLocks/>
          </p:cNvSpPr>
          <p:nvPr/>
        </p:nvSpPr>
        <p:spPr>
          <a:xfrm>
            <a:off x="1309050" y="1160287"/>
            <a:ext cx="9573900" cy="959000"/>
          </a:xfrm>
          <a:prstGeom prst="rect">
            <a:avLst/>
          </a:prstGeom>
          <a:gradFill>
            <a:gsLst>
              <a:gs pos="0">
                <a:srgbClr val="BFBFBF"/>
              </a:gs>
              <a:gs pos="100000">
                <a:srgbClr val="737373"/>
              </a:gs>
            </a:gsLst>
            <a:path path="circle">
              <a:fillToRect l="50000" t="50000" r="50000" b="50000"/>
            </a:path>
            <a:tileRect/>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s-ES" sz="3000" b="1" dirty="0">
                <a:solidFill>
                  <a:srgbClr val="FFFFFF"/>
                </a:solidFill>
                <a:latin typeface="Lexend Deca"/>
                <a:ea typeface="Lexend Deca"/>
                <a:cs typeface="Lexend Deca"/>
                <a:sym typeface="Lexend Deca"/>
              </a:rPr>
              <a:t>Visualizador web con GitHub</a:t>
            </a:r>
            <a:endParaRPr lang="es-ES" sz="3000" dirty="0">
              <a:solidFill>
                <a:srgbClr val="FFFFFF"/>
              </a:solidFill>
              <a:latin typeface="Lexend Deca"/>
              <a:ea typeface="Lexend Deca"/>
              <a:cs typeface="Lexend Deca"/>
              <a:sym typeface="Lexend Deca"/>
            </a:endParaRPr>
          </a:p>
        </p:txBody>
      </p:sp>
      <p:pic>
        <p:nvPicPr>
          <p:cNvPr id="5" name="Imagen 4">
            <a:extLst>
              <a:ext uri="{FF2B5EF4-FFF2-40B4-BE49-F238E27FC236}">
                <a16:creationId xmlns:a16="http://schemas.microsoft.com/office/drawing/2014/main" id="{12E3E975-90E1-4860-AFBE-2E2A939965CF}"/>
              </a:ext>
            </a:extLst>
          </p:cNvPr>
          <p:cNvPicPr>
            <a:picLocks noChangeAspect="1"/>
          </p:cNvPicPr>
          <p:nvPr/>
        </p:nvPicPr>
        <p:blipFill>
          <a:blip r:embed="rId2"/>
          <a:stretch>
            <a:fillRect/>
          </a:stretch>
        </p:blipFill>
        <p:spPr>
          <a:xfrm>
            <a:off x="1309051" y="2532185"/>
            <a:ext cx="6456316" cy="3268177"/>
          </a:xfrm>
          <a:prstGeom prst="rect">
            <a:avLst/>
          </a:prstGeom>
        </p:spPr>
      </p:pic>
      <p:pic>
        <p:nvPicPr>
          <p:cNvPr id="7" name="Imagen 6">
            <a:extLst>
              <a:ext uri="{FF2B5EF4-FFF2-40B4-BE49-F238E27FC236}">
                <a16:creationId xmlns:a16="http://schemas.microsoft.com/office/drawing/2014/main" id="{75B4ABB7-1B13-4EC2-8A4F-7E784C6C2082}"/>
              </a:ext>
            </a:extLst>
          </p:cNvPr>
          <p:cNvPicPr>
            <a:picLocks noChangeAspect="1"/>
          </p:cNvPicPr>
          <p:nvPr/>
        </p:nvPicPr>
        <p:blipFill>
          <a:blip r:embed="rId3"/>
          <a:stretch>
            <a:fillRect/>
          </a:stretch>
        </p:blipFill>
        <p:spPr>
          <a:xfrm>
            <a:off x="7765367" y="2759245"/>
            <a:ext cx="3762375" cy="1114425"/>
          </a:xfrm>
          <a:prstGeom prst="rect">
            <a:avLst/>
          </a:prstGeom>
        </p:spPr>
      </p:pic>
      <p:pic>
        <p:nvPicPr>
          <p:cNvPr id="9" name="Imagen 8">
            <a:extLst>
              <a:ext uri="{FF2B5EF4-FFF2-40B4-BE49-F238E27FC236}">
                <a16:creationId xmlns:a16="http://schemas.microsoft.com/office/drawing/2014/main" id="{27879D48-57A8-440B-90CF-BE9FEAE0A849}"/>
              </a:ext>
            </a:extLst>
          </p:cNvPr>
          <p:cNvPicPr>
            <a:picLocks noChangeAspect="1"/>
          </p:cNvPicPr>
          <p:nvPr/>
        </p:nvPicPr>
        <p:blipFill>
          <a:blip r:embed="rId4"/>
          <a:stretch>
            <a:fillRect/>
          </a:stretch>
        </p:blipFill>
        <p:spPr>
          <a:xfrm>
            <a:off x="8319648" y="4513628"/>
            <a:ext cx="2924175" cy="1714500"/>
          </a:xfrm>
          <a:prstGeom prst="rect">
            <a:avLst/>
          </a:prstGeom>
        </p:spPr>
      </p:pic>
      <p:cxnSp>
        <p:nvCxnSpPr>
          <p:cNvPr id="11" name="Conector recto de flecha 10">
            <a:extLst>
              <a:ext uri="{FF2B5EF4-FFF2-40B4-BE49-F238E27FC236}">
                <a16:creationId xmlns:a16="http://schemas.microsoft.com/office/drawing/2014/main" id="{C6BBBF04-2641-41E4-BE1E-ADD11121616B}"/>
              </a:ext>
            </a:extLst>
          </p:cNvPr>
          <p:cNvCxnSpPr/>
          <p:nvPr/>
        </p:nvCxnSpPr>
        <p:spPr>
          <a:xfrm flipV="1">
            <a:off x="2658794" y="3137095"/>
            <a:ext cx="4979963" cy="17936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 name="Conector recto de flecha 11">
            <a:extLst>
              <a:ext uri="{FF2B5EF4-FFF2-40B4-BE49-F238E27FC236}">
                <a16:creationId xmlns:a16="http://schemas.microsoft.com/office/drawing/2014/main" id="{91F4B264-0123-40CA-8146-75767E76B7AB}"/>
              </a:ext>
            </a:extLst>
          </p:cNvPr>
          <p:cNvCxnSpPr>
            <a:cxnSpLocks/>
            <a:stCxn id="7" idx="2"/>
            <a:endCxn id="9" idx="0"/>
          </p:cNvCxnSpPr>
          <p:nvPr/>
        </p:nvCxnSpPr>
        <p:spPr>
          <a:xfrm>
            <a:off x="9646555" y="3873670"/>
            <a:ext cx="135181" cy="63995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4163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g64baf1d263_0_66"/>
          <p:cNvSpPr txBox="1">
            <a:spLocks noGrp="1"/>
          </p:cNvSpPr>
          <p:nvPr>
            <p:ph type="title" idx="4294967295"/>
          </p:nvPr>
        </p:nvSpPr>
        <p:spPr>
          <a:xfrm>
            <a:off x="1463824" y="1292350"/>
            <a:ext cx="9794700" cy="1320900"/>
          </a:xfrm>
          <a:prstGeom prst="rect">
            <a:avLst/>
          </a:prstGeom>
          <a:gradFill>
            <a:gsLst>
              <a:gs pos="0">
                <a:srgbClr val="BFBFBF"/>
              </a:gs>
              <a:gs pos="100000">
                <a:srgbClr val="737373"/>
              </a:gs>
            </a:gsLst>
            <a:path path="circle">
              <a:fillToRect l="50000" t="50000" r="50000" b="50000"/>
            </a:path>
            <a:tileRect/>
          </a:gradFill>
        </p:spPr>
        <p:txBody>
          <a:bodyPr spcFirstLastPara="1" wrap="square" lIns="91425" tIns="45700" rIns="91425" bIns="45700" anchor="ctr" anchorCtr="0">
            <a:noAutofit/>
          </a:bodyPr>
          <a:lstStyle/>
          <a:p>
            <a:pPr marL="0" lvl="0" indent="0" algn="ctr" rtl="0">
              <a:spcBef>
                <a:spcPts val="0"/>
              </a:spcBef>
              <a:spcAft>
                <a:spcPts val="0"/>
              </a:spcAft>
              <a:buNone/>
            </a:pPr>
            <a:r>
              <a:rPr lang="es-ES" sz="3000" b="1">
                <a:solidFill>
                  <a:srgbClr val="FFFFFF"/>
                </a:solidFill>
                <a:latin typeface="Lexend Deca"/>
                <a:ea typeface="Lexend Deca"/>
                <a:cs typeface="Lexend Deca"/>
                <a:sym typeface="Lexend Deca"/>
              </a:rPr>
              <a:t>¿Qué es un Sistema Control de Versiones?</a:t>
            </a:r>
            <a:endParaRPr sz="3000">
              <a:solidFill>
                <a:srgbClr val="FFFFFF"/>
              </a:solidFill>
              <a:latin typeface="Lexend Deca"/>
              <a:ea typeface="Lexend Deca"/>
              <a:cs typeface="Lexend Deca"/>
              <a:sym typeface="Lexend Deca"/>
            </a:endParaRPr>
          </a:p>
        </p:txBody>
      </p:sp>
      <p:sp>
        <p:nvSpPr>
          <p:cNvPr id="49" name="Google Shape;49;g64baf1d263_0_66"/>
          <p:cNvSpPr txBox="1"/>
          <p:nvPr/>
        </p:nvSpPr>
        <p:spPr>
          <a:xfrm>
            <a:off x="1532900" y="2852450"/>
            <a:ext cx="9573900" cy="3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sz="1600">
                <a:solidFill>
                  <a:srgbClr val="273B47"/>
                </a:solidFill>
                <a:highlight>
                  <a:schemeClr val="lt1"/>
                </a:highlight>
                <a:latin typeface="Lexend Deca"/>
                <a:ea typeface="Lexend Deca"/>
                <a:cs typeface="Lexend Deca"/>
                <a:sym typeface="Lexend Deca"/>
              </a:rPr>
              <a:t>Un DVCS o en español Control de versiones distribuido es un sistema que registra los cambios realizados sobre un archivo o conjunto de archivos a lo largo del tiempo. Este tipo de sistemas nos permiten volver en el tiempo y salvar nuestro trabajo.</a:t>
            </a:r>
            <a:endParaRPr sz="1600">
              <a:solidFill>
                <a:srgbClr val="273B47"/>
              </a:solidFill>
              <a:highlight>
                <a:schemeClr val="lt1"/>
              </a:highlight>
              <a:latin typeface="Lexend Deca"/>
              <a:ea typeface="Lexend Deca"/>
              <a:cs typeface="Lexend Deca"/>
              <a:sym typeface="Lexend Deca"/>
            </a:endParaRPr>
          </a:p>
          <a:p>
            <a:pPr marL="0" lvl="0" indent="0" algn="l" rtl="0">
              <a:spcBef>
                <a:spcPts val="0"/>
              </a:spcBef>
              <a:spcAft>
                <a:spcPts val="0"/>
              </a:spcAft>
              <a:buClr>
                <a:schemeClr val="dk1"/>
              </a:buClr>
              <a:buSzPts val="1100"/>
              <a:buFont typeface="Arial"/>
              <a:buNone/>
            </a:pPr>
            <a:endParaRPr sz="1600">
              <a:solidFill>
                <a:srgbClr val="273B47"/>
              </a:solidFill>
              <a:highlight>
                <a:schemeClr val="lt1"/>
              </a:highlight>
              <a:latin typeface="Lexend Deca"/>
              <a:ea typeface="Lexend Deca"/>
              <a:cs typeface="Lexend Deca"/>
              <a:sym typeface="Lexend Deca"/>
            </a:endParaRPr>
          </a:p>
          <a:p>
            <a:pPr marL="0" lvl="0" indent="0" algn="l" rtl="0">
              <a:lnSpc>
                <a:spcPct val="115000"/>
              </a:lnSpc>
              <a:spcBef>
                <a:spcPts val="600"/>
              </a:spcBef>
              <a:spcAft>
                <a:spcPts val="0"/>
              </a:spcAft>
              <a:buClr>
                <a:schemeClr val="dk1"/>
              </a:buClr>
              <a:buSzPts val="1100"/>
              <a:buFont typeface="Arial"/>
              <a:buNone/>
            </a:pPr>
            <a:r>
              <a:rPr lang="es-ES" sz="1600">
                <a:solidFill>
                  <a:srgbClr val="273B47"/>
                </a:solidFill>
                <a:highlight>
                  <a:schemeClr val="lt1"/>
                </a:highlight>
                <a:latin typeface="Lexend Deca"/>
                <a:ea typeface="Lexend Deca"/>
                <a:cs typeface="Lexend Deca"/>
                <a:sym typeface="Lexend Deca"/>
              </a:rPr>
              <a:t>Los tipos de sistemas de control son:</a:t>
            </a:r>
            <a:endParaRPr sz="1600">
              <a:solidFill>
                <a:srgbClr val="273B47"/>
              </a:solidFill>
              <a:highlight>
                <a:schemeClr val="lt1"/>
              </a:highlight>
              <a:latin typeface="Lexend Deca"/>
              <a:ea typeface="Lexend Deca"/>
              <a:cs typeface="Lexend Deca"/>
              <a:sym typeface="Lexend Deca"/>
            </a:endParaRPr>
          </a:p>
          <a:p>
            <a:pPr marL="457200" marR="76200" lvl="0" indent="-330200" algn="l" rtl="0">
              <a:lnSpc>
                <a:spcPct val="115000"/>
              </a:lnSpc>
              <a:spcBef>
                <a:spcPts val="1200"/>
              </a:spcBef>
              <a:spcAft>
                <a:spcPts val="0"/>
              </a:spcAft>
              <a:buClr>
                <a:srgbClr val="273B47"/>
              </a:buClr>
              <a:buSzPts val="1600"/>
              <a:buFont typeface="Lexend Deca"/>
              <a:buChar char="●"/>
            </a:pPr>
            <a:r>
              <a:rPr lang="es-ES" sz="1600" b="1">
                <a:solidFill>
                  <a:srgbClr val="273B47"/>
                </a:solidFill>
                <a:highlight>
                  <a:schemeClr val="lt1"/>
                </a:highlight>
                <a:latin typeface="Lexend Deca"/>
                <a:ea typeface="Lexend Deca"/>
                <a:cs typeface="Lexend Deca"/>
                <a:sym typeface="Lexend Deca"/>
              </a:rPr>
              <a:t>Local Computer:</a:t>
            </a:r>
            <a:r>
              <a:rPr lang="es-ES" sz="1600">
                <a:solidFill>
                  <a:srgbClr val="273B47"/>
                </a:solidFill>
                <a:highlight>
                  <a:schemeClr val="lt1"/>
                </a:highlight>
                <a:latin typeface="Lexend Deca"/>
                <a:ea typeface="Lexend Deca"/>
                <a:cs typeface="Lexend Deca"/>
                <a:sym typeface="Lexend Deca"/>
              </a:rPr>
              <a:t> Sólo vive en nuestro computador.</a:t>
            </a:r>
            <a:endParaRPr sz="1600">
              <a:solidFill>
                <a:srgbClr val="273B47"/>
              </a:solidFill>
              <a:highlight>
                <a:schemeClr val="lt1"/>
              </a:highlight>
              <a:latin typeface="Lexend Deca"/>
              <a:ea typeface="Lexend Deca"/>
              <a:cs typeface="Lexend Deca"/>
              <a:sym typeface="Lexend Deca"/>
            </a:endParaRPr>
          </a:p>
          <a:p>
            <a:pPr marL="457200" marR="76200" lvl="0" indent="-330200" algn="l" rtl="0">
              <a:lnSpc>
                <a:spcPct val="115000"/>
              </a:lnSpc>
              <a:spcBef>
                <a:spcPts val="0"/>
              </a:spcBef>
              <a:spcAft>
                <a:spcPts val="0"/>
              </a:spcAft>
              <a:buClr>
                <a:srgbClr val="273B47"/>
              </a:buClr>
              <a:buSzPts val="1600"/>
              <a:buFont typeface="Lexend Deca"/>
              <a:buChar char="●"/>
            </a:pPr>
            <a:r>
              <a:rPr lang="es-ES" sz="1600" b="1">
                <a:solidFill>
                  <a:srgbClr val="273B47"/>
                </a:solidFill>
                <a:highlight>
                  <a:schemeClr val="lt1"/>
                </a:highlight>
                <a:latin typeface="Lexend Deca"/>
                <a:ea typeface="Lexend Deca"/>
                <a:cs typeface="Lexend Deca"/>
                <a:sym typeface="Lexend Deca"/>
              </a:rPr>
              <a:t>Centralizado:</a:t>
            </a:r>
            <a:r>
              <a:rPr lang="es-ES" sz="1600">
                <a:solidFill>
                  <a:srgbClr val="273B47"/>
                </a:solidFill>
                <a:highlight>
                  <a:schemeClr val="lt1"/>
                </a:highlight>
                <a:latin typeface="Lexend Deca"/>
                <a:ea typeface="Lexend Deca"/>
                <a:cs typeface="Lexend Deca"/>
                <a:sym typeface="Lexend Deca"/>
              </a:rPr>
              <a:t> No depende únicamente de un computador en el que se trabaja, sino que depende del súper servidor en donde se almacena la información. El servidor provee las copias a sus hijos, pero solo guarda los cambios en un solo lugar.</a:t>
            </a:r>
            <a:endParaRPr sz="1600">
              <a:solidFill>
                <a:srgbClr val="273B47"/>
              </a:solidFill>
              <a:highlight>
                <a:schemeClr val="lt1"/>
              </a:highlight>
              <a:latin typeface="Lexend Deca"/>
              <a:ea typeface="Lexend Deca"/>
              <a:cs typeface="Lexend Deca"/>
              <a:sym typeface="Lexend Deca"/>
            </a:endParaRPr>
          </a:p>
          <a:p>
            <a:pPr marL="457200" marR="76200" lvl="0" indent="-330200" algn="l" rtl="0">
              <a:lnSpc>
                <a:spcPct val="115000"/>
              </a:lnSpc>
              <a:spcBef>
                <a:spcPts val="0"/>
              </a:spcBef>
              <a:spcAft>
                <a:spcPts val="0"/>
              </a:spcAft>
              <a:buClr>
                <a:srgbClr val="273B47"/>
              </a:buClr>
              <a:buSzPts val="1600"/>
              <a:buFont typeface="Lexend Deca"/>
              <a:buChar char="●"/>
            </a:pPr>
            <a:r>
              <a:rPr lang="es-ES" sz="1600" b="1">
                <a:solidFill>
                  <a:srgbClr val="273B47"/>
                </a:solidFill>
                <a:highlight>
                  <a:schemeClr val="lt1"/>
                </a:highlight>
                <a:latin typeface="Lexend Deca"/>
                <a:ea typeface="Lexend Deca"/>
                <a:cs typeface="Lexend Deca"/>
                <a:sym typeface="Lexend Deca"/>
              </a:rPr>
              <a:t>Sistema de control distribuidos:</a:t>
            </a:r>
            <a:r>
              <a:rPr lang="es-ES" sz="1600">
                <a:solidFill>
                  <a:srgbClr val="273B47"/>
                </a:solidFill>
                <a:highlight>
                  <a:schemeClr val="lt1"/>
                </a:highlight>
                <a:latin typeface="Lexend Deca"/>
                <a:ea typeface="Lexend Deca"/>
                <a:cs typeface="Lexend Deca"/>
                <a:sym typeface="Lexend Deca"/>
              </a:rPr>
              <a:t> Cada uno de los que participan en el proyecto, tienen copia del proyecto que se realiza, por eso no dependemos de un solo computador que almacene toda la información.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1D46DF0-B303-43EA-9061-891ACF99FCB4}"/>
              </a:ext>
            </a:extLst>
          </p:cNvPr>
          <p:cNvPicPr>
            <a:picLocks noChangeAspect="1"/>
          </p:cNvPicPr>
          <p:nvPr/>
        </p:nvPicPr>
        <p:blipFill>
          <a:blip r:embed="rId2"/>
          <a:stretch>
            <a:fillRect/>
          </a:stretch>
        </p:blipFill>
        <p:spPr>
          <a:xfrm>
            <a:off x="700971" y="1388189"/>
            <a:ext cx="6446960" cy="2879115"/>
          </a:xfrm>
          <a:prstGeom prst="rect">
            <a:avLst/>
          </a:prstGeom>
        </p:spPr>
      </p:pic>
      <p:sp>
        <p:nvSpPr>
          <p:cNvPr id="4" name="CuadroTexto 3">
            <a:extLst>
              <a:ext uri="{FF2B5EF4-FFF2-40B4-BE49-F238E27FC236}">
                <a16:creationId xmlns:a16="http://schemas.microsoft.com/office/drawing/2014/main" id="{1FDDA8CF-D0F9-4939-A18C-895F222D9DBD}"/>
              </a:ext>
            </a:extLst>
          </p:cNvPr>
          <p:cNvSpPr txBox="1"/>
          <p:nvPr/>
        </p:nvSpPr>
        <p:spPr>
          <a:xfrm>
            <a:off x="7147931" y="1488918"/>
            <a:ext cx="4343098" cy="1569660"/>
          </a:xfrm>
          <a:prstGeom prst="rect">
            <a:avLst/>
          </a:prstGeom>
          <a:noFill/>
        </p:spPr>
        <p:txBody>
          <a:bodyPr wrap="square" rtlCol="0">
            <a:spAutoFit/>
          </a:bodyPr>
          <a:lstStyle/>
          <a:p>
            <a:r>
              <a:rPr lang="es-CO" sz="1600" dirty="0">
                <a:latin typeface="Lexend Deca" panose="020B0604020202020204" charset="0"/>
                <a:cs typeface="Lexend Deca" panose="020B0604020202020204" charset="0"/>
              </a:rPr>
              <a:t>Ahora se nos vamos a </a:t>
            </a:r>
            <a:r>
              <a:rPr lang="es-CO" sz="1600" b="1" dirty="0" err="1">
                <a:latin typeface="Lexend Deca" panose="020B0604020202020204" charset="0"/>
                <a:cs typeface="Lexend Deca" panose="020B0604020202020204" charset="0"/>
              </a:rPr>
              <a:t>Settings</a:t>
            </a:r>
            <a:r>
              <a:rPr lang="es-CO" sz="1600" dirty="0">
                <a:latin typeface="Lexend Deca" panose="020B0604020202020204" charset="0"/>
                <a:cs typeface="Lexend Deca" panose="020B0604020202020204" charset="0"/>
              </a:rPr>
              <a:t>, allí vamos a la opción de </a:t>
            </a:r>
            <a:r>
              <a:rPr lang="es-CO" sz="1600" b="1" dirty="0" err="1">
                <a:latin typeface="Lexend Deca" panose="020B0604020202020204" charset="0"/>
                <a:cs typeface="Lexend Deca" panose="020B0604020202020204" charset="0"/>
              </a:rPr>
              <a:t>Branches</a:t>
            </a:r>
            <a:r>
              <a:rPr lang="es-CO" sz="1600" dirty="0">
                <a:latin typeface="Lexend Deca" panose="020B0604020202020204" charset="0"/>
                <a:cs typeface="Lexend Deca" panose="020B0604020202020204" charset="0"/>
              </a:rPr>
              <a:t>, para después pulsar el botón master y allí, seleccionamos la Branch que creamos </a:t>
            </a:r>
            <a:r>
              <a:rPr lang="es-CO" sz="1600" b="1" dirty="0" err="1">
                <a:latin typeface="Lexend Deca" panose="020B0604020202020204" charset="0"/>
                <a:cs typeface="Lexend Deca" panose="020B0604020202020204" charset="0"/>
              </a:rPr>
              <a:t>gh-pages</a:t>
            </a:r>
            <a:r>
              <a:rPr lang="es-CO" sz="1600" b="1" dirty="0">
                <a:latin typeface="Lexend Deca" panose="020B0604020202020204" charset="0"/>
                <a:cs typeface="Lexend Deca" panose="020B0604020202020204" charset="0"/>
              </a:rPr>
              <a:t>.</a:t>
            </a:r>
          </a:p>
          <a:p>
            <a:r>
              <a:rPr lang="es-CO" sz="1600" b="1" dirty="0">
                <a:latin typeface="Lexend Deca" panose="020B0604020202020204" charset="0"/>
                <a:cs typeface="Lexend Deca" panose="020B0604020202020204" charset="0"/>
              </a:rPr>
              <a:t>Por ultimo damos </a:t>
            </a:r>
            <a:r>
              <a:rPr lang="es-CO" sz="1600" b="1" dirty="0" err="1">
                <a:latin typeface="Lexend Deca" panose="020B0604020202020204" charset="0"/>
                <a:cs typeface="Lexend Deca" panose="020B0604020202020204" charset="0"/>
              </a:rPr>
              <a:t>Update</a:t>
            </a:r>
            <a:endParaRPr lang="es-CO" sz="1600" dirty="0">
              <a:latin typeface="Lexend Deca" panose="020B0604020202020204" charset="0"/>
              <a:cs typeface="Lexend Deca" panose="020B0604020202020204" charset="0"/>
            </a:endParaRPr>
          </a:p>
        </p:txBody>
      </p:sp>
      <p:pic>
        <p:nvPicPr>
          <p:cNvPr id="6" name="Imagen 5">
            <a:extLst>
              <a:ext uri="{FF2B5EF4-FFF2-40B4-BE49-F238E27FC236}">
                <a16:creationId xmlns:a16="http://schemas.microsoft.com/office/drawing/2014/main" id="{E7628D11-50D4-4668-A2F5-B57CF94EA84E}"/>
              </a:ext>
            </a:extLst>
          </p:cNvPr>
          <p:cNvPicPr>
            <a:picLocks noChangeAspect="1"/>
          </p:cNvPicPr>
          <p:nvPr/>
        </p:nvPicPr>
        <p:blipFill>
          <a:blip r:embed="rId3"/>
          <a:stretch>
            <a:fillRect/>
          </a:stretch>
        </p:blipFill>
        <p:spPr>
          <a:xfrm>
            <a:off x="7975722" y="4623654"/>
            <a:ext cx="3133725" cy="1971675"/>
          </a:xfrm>
          <a:prstGeom prst="rect">
            <a:avLst/>
          </a:prstGeom>
        </p:spPr>
      </p:pic>
      <p:cxnSp>
        <p:nvCxnSpPr>
          <p:cNvPr id="8" name="Conector recto de flecha 7">
            <a:extLst>
              <a:ext uri="{FF2B5EF4-FFF2-40B4-BE49-F238E27FC236}">
                <a16:creationId xmlns:a16="http://schemas.microsoft.com/office/drawing/2014/main" id="{D5B13A15-73FA-455D-9B8E-081034D3F424}"/>
              </a:ext>
            </a:extLst>
          </p:cNvPr>
          <p:cNvCxnSpPr/>
          <p:nvPr/>
        </p:nvCxnSpPr>
        <p:spPr>
          <a:xfrm>
            <a:off x="9172135" y="2883877"/>
            <a:ext cx="0" cy="138342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93813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E23D16-38C7-450E-BF10-397D381B0414}"/>
              </a:ext>
            </a:extLst>
          </p:cNvPr>
          <p:cNvPicPr>
            <a:picLocks noChangeAspect="1"/>
          </p:cNvPicPr>
          <p:nvPr/>
        </p:nvPicPr>
        <p:blipFill>
          <a:blip r:embed="rId2"/>
          <a:stretch>
            <a:fillRect/>
          </a:stretch>
        </p:blipFill>
        <p:spPr>
          <a:xfrm>
            <a:off x="753866" y="1210848"/>
            <a:ext cx="4410075" cy="1847850"/>
          </a:xfrm>
          <a:prstGeom prst="rect">
            <a:avLst/>
          </a:prstGeom>
        </p:spPr>
      </p:pic>
      <p:sp>
        <p:nvSpPr>
          <p:cNvPr id="4" name="CuadroTexto 3">
            <a:extLst>
              <a:ext uri="{FF2B5EF4-FFF2-40B4-BE49-F238E27FC236}">
                <a16:creationId xmlns:a16="http://schemas.microsoft.com/office/drawing/2014/main" id="{DDCDDD0B-8B84-4C55-B00A-FDB13537C0A0}"/>
              </a:ext>
            </a:extLst>
          </p:cNvPr>
          <p:cNvSpPr txBox="1"/>
          <p:nvPr/>
        </p:nvSpPr>
        <p:spPr>
          <a:xfrm>
            <a:off x="5472333" y="1396109"/>
            <a:ext cx="5289452" cy="830997"/>
          </a:xfrm>
          <a:prstGeom prst="rect">
            <a:avLst/>
          </a:prstGeom>
          <a:noFill/>
        </p:spPr>
        <p:txBody>
          <a:bodyPr wrap="square" rtlCol="0">
            <a:spAutoFit/>
          </a:bodyPr>
          <a:lstStyle/>
          <a:p>
            <a:r>
              <a:rPr lang="es-CO" sz="1600" dirty="0">
                <a:latin typeface="Lexend Deca" panose="020B0604020202020204" charset="0"/>
                <a:cs typeface="Lexend Deca" panose="020B0604020202020204" charset="0"/>
              </a:rPr>
              <a:t>Aceptamos los cambios y nos dirigimos a opciones, de allí nos bajamos hasta al titulo GitHub Pages, allí se encontrará la URL de nuestro proyecto.</a:t>
            </a:r>
          </a:p>
        </p:txBody>
      </p:sp>
      <p:pic>
        <p:nvPicPr>
          <p:cNvPr id="6" name="Imagen 5">
            <a:extLst>
              <a:ext uri="{FF2B5EF4-FFF2-40B4-BE49-F238E27FC236}">
                <a16:creationId xmlns:a16="http://schemas.microsoft.com/office/drawing/2014/main" id="{B42B0BDB-4F9C-487E-BACA-84D2BE1B5537}"/>
              </a:ext>
            </a:extLst>
          </p:cNvPr>
          <p:cNvPicPr>
            <a:picLocks noChangeAspect="1"/>
          </p:cNvPicPr>
          <p:nvPr/>
        </p:nvPicPr>
        <p:blipFill>
          <a:blip r:embed="rId3"/>
          <a:stretch>
            <a:fillRect/>
          </a:stretch>
        </p:blipFill>
        <p:spPr>
          <a:xfrm>
            <a:off x="1139628" y="3648074"/>
            <a:ext cx="8048625" cy="1628775"/>
          </a:xfrm>
          <a:prstGeom prst="rect">
            <a:avLst/>
          </a:prstGeom>
        </p:spPr>
      </p:pic>
      <p:cxnSp>
        <p:nvCxnSpPr>
          <p:cNvPr id="8" name="Conector recto de flecha 7">
            <a:extLst>
              <a:ext uri="{FF2B5EF4-FFF2-40B4-BE49-F238E27FC236}">
                <a16:creationId xmlns:a16="http://schemas.microsoft.com/office/drawing/2014/main" id="{A84D9020-1703-41F1-A8BF-10D1E0A77508}"/>
              </a:ext>
            </a:extLst>
          </p:cNvPr>
          <p:cNvCxnSpPr/>
          <p:nvPr/>
        </p:nvCxnSpPr>
        <p:spPr>
          <a:xfrm flipH="1">
            <a:off x="6850966" y="2630658"/>
            <a:ext cx="647114" cy="79834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97065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5;g64baf1d263_0_580">
            <a:extLst>
              <a:ext uri="{FF2B5EF4-FFF2-40B4-BE49-F238E27FC236}">
                <a16:creationId xmlns:a16="http://schemas.microsoft.com/office/drawing/2014/main" id="{D1651932-74EF-4173-AD12-15EE174053AF}"/>
              </a:ext>
            </a:extLst>
          </p:cNvPr>
          <p:cNvSpPr txBox="1">
            <a:spLocks/>
          </p:cNvSpPr>
          <p:nvPr/>
        </p:nvSpPr>
        <p:spPr>
          <a:xfrm>
            <a:off x="1392703" y="1151154"/>
            <a:ext cx="9573900" cy="959000"/>
          </a:xfrm>
          <a:prstGeom prst="rect">
            <a:avLst/>
          </a:prstGeom>
          <a:gradFill>
            <a:gsLst>
              <a:gs pos="0">
                <a:srgbClr val="BFBFBF"/>
              </a:gs>
              <a:gs pos="100000">
                <a:srgbClr val="737373"/>
              </a:gs>
            </a:gsLst>
            <a:path path="circle">
              <a:fillToRect l="50000" t="50000" r="50000" b="50000"/>
            </a:path>
            <a:tileRect/>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s-ES" sz="3000" b="1" dirty="0">
                <a:solidFill>
                  <a:srgbClr val="FFFFFF"/>
                </a:solidFill>
                <a:latin typeface="Lexend Deca"/>
                <a:ea typeface="Lexend Deca"/>
                <a:cs typeface="Lexend Deca"/>
                <a:sym typeface="Lexend Deca"/>
              </a:rPr>
              <a:t>Resultado final</a:t>
            </a:r>
            <a:endParaRPr lang="es-ES" sz="3000" dirty="0">
              <a:solidFill>
                <a:srgbClr val="FFFFFF"/>
              </a:solidFill>
              <a:latin typeface="Lexend Deca"/>
              <a:ea typeface="Lexend Deca"/>
              <a:cs typeface="Lexend Deca"/>
              <a:sym typeface="Lexend Deca"/>
            </a:endParaRPr>
          </a:p>
        </p:txBody>
      </p:sp>
      <p:pic>
        <p:nvPicPr>
          <p:cNvPr id="8" name="Imagen 7">
            <a:extLst>
              <a:ext uri="{FF2B5EF4-FFF2-40B4-BE49-F238E27FC236}">
                <a16:creationId xmlns:a16="http://schemas.microsoft.com/office/drawing/2014/main" id="{A8E1C6AD-5642-49EE-8A80-726BB4787CDD}"/>
              </a:ext>
            </a:extLst>
          </p:cNvPr>
          <p:cNvPicPr>
            <a:picLocks noChangeAspect="1"/>
          </p:cNvPicPr>
          <p:nvPr/>
        </p:nvPicPr>
        <p:blipFill>
          <a:blip r:embed="rId2"/>
          <a:stretch>
            <a:fillRect/>
          </a:stretch>
        </p:blipFill>
        <p:spPr>
          <a:xfrm>
            <a:off x="1842869" y="2237844"/>
            <a:ext cx="7596603" cy="3469002"/>
          </a:xfrm>
          <a:prstGeom prst="rect">
            <a:avLst/>
          </a:prstGeom>
        </p:spPr>
      </p:pic>
    </p:spTree>
    <p:extLst>
      <p:ext uri="{BB962C8B-B14F-4D97-AF65-F5344CB8AC3E}">
        <p14:creationId xmlns:p14="http://schemas.microsoft.com/office/powerpoint/2010/main" val="83910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5;g64baf1d263_0_580">
            <a:extLst>
              <a:ext uri="{FF2B5EF4-FFF2-40B4-BE49-F238E27FC236}">
                <a16:creationId xmlns:a16="http://schemas.microsoft.com/office/drawing/2014/main" id="{7BDFD8A4-0C67-4B43-8B81-12E097BBB42F}"/>
              </a:ext>
            </a:extLst>
          </p:cNvPr>
          <p:cNvSpPr txBox="1">
            <a:spLocks/>
          </p:cNvSpPr>
          <p:nvPr/>
        </p:nvSpPr>
        <p:spPr>
          <a:xfrm>
            <a:off x="1392703" y="1151154"/>
            <a:ext cx="9573900" cy="959000"/>
          </a:xfrm>
          <a:prstGeom prst="rect">
            <a:avLst/>
          </a:prstGeom>
          <a:gradFill>
            <a:gsLst>
              <a:gs pos="0">
                <a:srgbClr val="BFBFBF"/>
              </a:gs>
              <a:gs pos="100000">
                <a:srgbClr val="737373"/>
              </a:gs>
            </a:gsLst>
            <a:path path="circle">
              <a:fillToRect l="50000" t="50000" r="50000" b="50000"/>
            </a:path>
            <a:tileRect/>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s-ES" sz="3000" b="1" dirty="0">
                <a:solidFill>
                  <a:srgbClr val="FFFFFF"/>
                </a:solidFill>
                <a:latin typeface="Lexend Deca"/>
                <a:ea typeface="Lexend Deca"/>
                <a:cs typeface="Lexend Deca"/>
                <a:sym typeface="Lexend Deca"/>
              </a:rPr>
              <a:t>Referencias</a:t>
            </a:r>
            <a:endParaRPr lang="es-ES" sz="3000" dirty="0">
              <a:solidFill>
                <a:srgbClr val="FFFFFF"/>
              </a:solidFill>
              <a:latin typeface="Lexend Deca"/>
              <a:ea typeface="Lexend Deca"/>
              <a:cs typeface="Lexend Deca"/>
              <a:sym typeface="Lexend Deca"/>
            </a:endParaRPr>
          </a:p>
        </p:txBody>
      </p:sp>
      <p:sp>
        <p:nvSpPr>
          <p:cNvPr id="4" name="CuadroTexto 3">
            <a:extLst>
              <a:ext uri="{FF2B5EF4-FFF2-40B4-BE49-F238E27FC236}">
                <a16:creationId xmlns:a16="http://schemas.microsoft.com/office/drawing/2014/main" id="{773CDEB9-61DC-40A2-BBF7-AD24D80E0614}"/>
              </a:ext>
            </a:extLst>
          </p:cNvPr>
          <p:cNvSpPr txBox="1"/>
          <p:nvPr/>
        </p:nvSpPr>
        <p:spPr>
          <a:xfrm>
            <a:off x="1083212" y="2518117"/>
            <a:ext cx="9883391" cy="1077218"/>
          </a:xfrm>
          <a:prstGeom prst="rect">
            <a:avLst/>
          </a:prstGeom>
          <a:noFill/>
        </p:spPr>
        <p:txBody>
          <a:bodyPr wrap="square" rtlCol="0">
            <a:spAutoFit/>
          </a:bodyPr>
          <a:lstStyle/>
          <a:p>
            <a:r>
              <a:rPr lang="es-CO" sz="1600" dirty="0">
                <a:latin typeface="Lexend Deca" panose="020B0604020202020204" charset="0"/>
                <a:cs typeface="Lexend Deca" panose="020B0604020202020204" charset="0"/>
              </a:rPr>
              <a:t>GIT: </a:t>
            </a:r>
            <a:r>
              <a:rPr lang="es-CO" sz="1600" dirty="0">
                <a:latin typeface="Lexend Deca" panose="020B0604020202020204" charset="0"/>
                <a:cs typeface="Lexend Deca" panose="020B0604020202020204" charset="0"/>
                <a:hlinkClick r:id="rId2"/>
              </a:rPr>
              <a:t>https://git-scm.com/</a:t>
            </a:r>
            <a:endParaRPr lang="es-CO" sz="1600" dirty="0">
              <a:latin typeface="Lexend Deca" panose="020B0604020202020204" charset="0"/>
              <a:cs typeface="Lexend Deca" panose="020B0604020202020204" charset="0"/>
            </a:endParaRPr>
          </a:p>
          <a:p>
            <a:r>
              <a:rPr lang="es-CO" sz="1600" dirty="0">
                <a:latin typeface="Lexend Deca" panose="020B0604020202020204" charset="0"/>
                <a:cs typeface="Lexend Deca" panose="020B0604020202020204" charset="0"/>
              </a:rPr>
              <a:t>GITHUB: </a:t>
            </a:r>
            <a:r>
              <a:rPr lang="es-CO" sz="1600" dirty="0">
                <a:latin typeface="Lexend Deca" panose="020B0604020202020204" charset="0"/>
                <a:cs typeface="Lexend Deca" panose="020B0604020202020204" charset="0"/>
                <a:hlinkClick r:id="rId3"/>
              </a:rPr>
              <a:t>https://github.com/</a:t>
            </a:r>
            <a:endParaRPr lang="es-CO" sz="1600" dirty="0">
              <a:latin typeface="Lexend Deca" panose="020B0604020202020204" charset="0"/>
              <a:cs typeface="Lexend Deca" panose="020B0604020202020204" charset="0"/>
            </a:endParaRPr>
          </a:p>
          <a:p>
            <a:r>
              <a:rPr lang="es-CO" sz="1600" dirty="0">
                <a:latin typeface="Lexend Deca" panose="020B0604020202020204" charset="0"/>
                <a:cs typeface="Lexend Deca" panose="020B0604020202020204" charset="0"/>
              </a:rPr>
              <a:t>GIT KRAKEN: </a:t>
            </a:r>
            <a:r>
              <a:rPr lang="es-CO" sz="1600" dirty="0">
                <a:latin typeface="Lexend Deca" panose="020B0604020202020204" charset="0"/>
                <a:cs typeface="Lexend Deca" panose="020B0604020202020204" charset="0"/>
                <a:hlinkClick r:id="rId4"/>
              </a:rPr>
              <a:t>https://www.gitkraken.com/</a:t>
            </a:r>
            <a:endParaRPr lang="es-CO" sz="1600" dirty="0">
              <a:latin typeface="Lexend Deca" panose="020B0604020202020204" charset="0"/>
              <a:cs typeface="Lexend Deca" panose="020B0604020202020204" charset="0"/>
            </a:endParaRPr>
          </a:p>
          <a:p>
            <a:r>
              <a:rPr lang="es-CO" sz="1600" dirty="0">
                <a:latin typeface="Lexend Deca" panose="020B0604020202020204" charset="0"/>
                <a:cs typeface="Lexend Deca" panose="020B0604020202020204" charset="0"/>
              </a:rPr>
              <a:t>		</a:t>
            </a:r>
          </a:p>
        </p:txBody>
      </p:sp>
    </p:spTree>
    <p:extLst>
      <p:ext uri="{BB962C8B-B14F-4D97-AF65-F5344CB8AC3E}">
        <p14:creationId xmlns:p14="http://schemas.microsoft.com/office/powerpoint/2010/main" val="1745026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g64baf1d263_0_73"/>
          <p:cNvSpPr txBox="1">
            <a:spLocks noGrp="1"/>
          </p:cNvSpPr>
          <p:nvPr>
            <p:ph type="body" idx="1"/>
          </p:nvPr>
        </p:nvSpPr>
        <p:spPr>
          <a:xfrm>
            <a:off x="1593600" y="2765700"/>
            <a:ext cx="9315900" cy="388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sz="1400" b="1">
                <a:solidFill>
                  <a:srgbClr val="273B47"/>
                </a:solidFill>
                <a:highlight>
                  <a:srgbClr val="FFFFFF"/>
                </a:highlight>
                <a:latin typeface="Lexend Deca"/>
                <a:ea typeface="Lexend Deca"/>
                <a:cs typeface="Lexend Deca"/>
                <a:sym typeface="Lexend Deca"/>
              </a:rPr>
              <a:t>Un poco de historia</a:t>
            </a:r>
            <a:endParaRPr sz="1400" b="1">
              <a:solidFill>
                <a:srgbClr val="273B47"/>
              </a:solidFill>
              <a:highlight>
                <a:srgbClr val="FFFFFF"/>
              </a:highlight>
              <a:latin typeface="Lexend Deca"/>
              <a:ea typeface="Lexend Deca"/>
              <a:cs typeface="Lexend Deca"/>
              <a:sym typeface="Lexend Deca"/>
            </a:endParaRPr>
          </a:p>
          <a:p>
            <a:pPr marL="0" marR="76200" lvl="0" indent="0" algn="l" rtl="0">
              <a:lnSpc>
                <a:spcPct val="115000"/>
              </a:lnSpc>
              <a:spcBef>
                <a:spcPts val="1200"/>
              </a:spcBef>
              <a:spcAft>
                <a:spcPts val="0"/>
              </a:spcAft>
              <a:buNone/>
            </a:pPr>
            <a:r>
              <a:rPr lang="es-ES" sz="1400">
                <a:solidFill>
                  <a:srgbClr val="273B47"/>
                </a:solidFill>
                <a:highlight>
                  <a:srgbClr val="FFFFFF"/>
                </a:highlight>
                <a:latin typeface="Lexend Deca"/>
                <a:ea typeface="Lexend Deca"/>
                <a:cs typeface="Lexend Deca"/>
                <a:sym typeface="Lexend Deca"/>
              </a:rPr>
              <a:t>El núcleo de Linux es un proyecto de software de código abierto con un alcance bastante grande. Durante la mayor parte del mantenimiento del núcleo de Linux (1991-2002), los cambios en el software se pasaron en forma de parches y archivos. En 2002, el proyecto del núcleo de Linux empezó a usar un DVCS propietario llamado BitKeeper.</a:t>
            </a:r>
            <a:endParaRPr sz="1400">
              <a:solidFill>
                <a:srgbClr val="273B47"/>
              </a:solidFill>
              <a:highlight>
                <a:srgbClr val="FFFFFF"/>
              </a:highlight>
              <a:latin typeface="Lexend Deca"/>
              <a:ea typeface="Lexend Deca"/>
              <a:cs typeface="Lexend Deca"/>
              <a:sym typeface="Lexend Deca"/>
            </a:endParaRPr>
          </a:p>
          <a:p>
            <a:pPr marL="0" marR="76200" lvl="0" indent="0" algn="l" rtl="0">
              <a:lnSpc>
                <a:spcPct val="115000"/>
              </a:lnSpc>
              <a:spcBef>
                <a:spcPts val="1200"/>
              </a:spcBef>
              <a:spcAft>
                <a:spcPts val="0"/>
              </a:spcAft>
              <a:buNone/>
            </a:pPr>
            <a:r>
              <a:rPr lang="es-ES" sz="1400">
                <a:solidFill>
                  <a:srgbClr val="273B47"/>
                </a:solidFill>
                <a:highlight>
                  <a:srgbClr val="FFFFFF"/>
                </a:highlight>
                <a:latin typeface="Lexend Deca"/>
                <a:ea typeface="Lexend Deca"/>
                <a:cs typeface="Lexend Deca"/>
                <a:sym typeface="Lexend Deca"/>
              </a:rPr>
              <a:t>En 2005, la relación entre la comunidad que desarrollaba el núcleo de Linux y la compañía que desarrollaba BitKeeper se vino abajo, y la herramienta dejó de ser ofrecida gratuitamente. Esto impulsó a la comunidad de desarrollo de Linux (y en particular a Linus Torvalds, el creador de Linux) a desarrollar su propia herramienta basada en algunas de las lecciones que aprendieron durante el uso de BitKeeper. Está herramienta seria Git</a:t>
            </a:r>
            <a:endParaRPr sz="1400">
              <a:solidFill>
                <a:srgbClr val="273B47"/>
              </a:solidFill>
              <a:highlight>
                <a:srgbClr val="FFFFFF"/>
              </a:highlight>
              <a:latin typeface="Lexend Deca"/>
              <a:ea typeface="Lexend Deca"/>
              <a:cs typeface="Lexend Deca"/>
              <a:sym typeface="Lexend Deca"/>
            </a:endParaRPr>
          </a:p>
          <a:p>
            <a:pPr marL="0" marR="76200" lvl="0" indent="0" algn="l" rtl="0">
              <a:lnSpc>
                <a:spcPct val="115000"/>
              </a:lnSpc>
              <a:spcBef>
                <a:spcPts val="1200"/>
              </a:spcBef>
              <a:spcAft>
                <a:spcPts val="1200"/>
              </a:spcAft>
              <a:buNone/>
            </a:pPr>
            <a:r>
              <a:rPr lang="es-ES" sz="1400">
                <a:solidFill>
                  <a:srgbClr val="273B47"/>
                </a:solidFill>
                <a:highlight>
                  <a:srgbClr val="FFFFFF"/>
                </a:highlight>
                <a:latin typeface="Lexend Deca"/>
                <a:ea typeface="Lexend Deca"/>
                <a:cs typeface="Lexend Deca"/>
                <a:sym typeface="Lexend Deca"/>
              </a:rPr>
              <a:t>Desde su nacimiento en 2005, Git ha evolucionado y madurado para ser fácil de usar y aún conservar estas cualidades iniciales.</a:t>
            </a:r>
            <a:endParaRPr sz="1400">
              <a:solidFill>
                <a:srgbClr val="273B47"/>
              </a:solidFill>
              <a:highlight>
                <a:srgbClr val="FFFFFF"/>
              </a:highlight>
              <a:latin typeface="Lexend Deca"/>
              <a:ea typeface="Lexend Deca"/>
              <a:cs typeface="Lexend Deca"/>
              <a:sym typeface="Lexend Deca"/>
            </a:endParaRPr>
          </a:p>
        </p:txBody>
      </p:sp>
      <p:sp>
        <p:nvSpPr>
          <p:cNvPr id="56" name="Google Shape;56;g64baf1d263_0_73"/>
          <p:cNvSpPr txBox="1"/>
          <p:nvPr/>
        </p:nvSpPr>
        <p:spPr>
          <a:xfrm>
            <a:off x="7297492" y="6116400"/>
            <a:ext cx="3612000" cy="530100"/>
          </a:xfrm>
          <a:prstGeom prst="rect">
            <a:avLst/>
          </a:prstGeom>
          <a:noFill/>
          <a:ln>
            <a:noFill/>
          </a:ln>
        </p:spPr>
        <p:txBody>
          <a:bodyPr spcFirstLastPara="1" wrap="square" lIns="91425" tIns="91425" rIns="91425" bIns="91425" anchor="ctr" anchorCtr="0">
            <a:noAutofit/>
          </a:bodyPr>
          <a:lstStyle/>
          <a:p>
            <a:pPr marL="304800" lvl="0" indent="-304800" algn="l" rtl="0">
              <a:lnSpc>
                <a:spcPct val="115000"/>
              </a:lnSpc>
              <a:spcBef>
                <a:spcPts val="1200"/>
              </a:spcBef>
              <a:spcAft>
                <a:spcPts val="1200"/>
              </a:spcAft>
              <a:buNone/>
            </a:pPr>
            <a:r>
              <a:rPr lang="es-ES" sz="800" b="1">
                <a:solidFill>
                  <a:srgbClr val="0000FF"/>
                </a:solidFill>
              </a:rPr>
              <a:t>https://git-scm.com/book/es/v1/Empezando-Una-breve-historia-de-Git</a:t>
            </a:r>
            <a:endParaRPr sz="800" b="1">
              <a:solidFill>
                <a:srgbClr val="0000FF"/>
              </a:solidFill>
            </a:endParaRPr>
          </a:p>
        </p:txBody>
      </p:sp>
      <p:sp>
        <p:nvSpPr>
          <p:cNvPr id="57" name="Google Shape;57;g64baf1d263_0_73"/>
          <p:cNvSpPr txBox="1">
            <a:spLocks noGrp="1"/>
          </p:cNvSpPr>
          <p:nvPr>
            <p:ph type="title" idx="4294967295"/>
          </p:nvPr>
        </p:nvSpPr>
        <p:spPr>
          <a:xfrm>
            <a:off x="1463824" y="1292350"/>
            <a:ext cx="9794700" cy="1320900"/>
          </a:xfrm>
          <a:prstGeom prst="rect">
            <a:avLst/>
          </a:prstGeom>
          <a:gradFill>
            <a:gsLst>
              <a:gs pos="0">
                <a:srgbClr val="BFBFBF"/>
              </a:gs>
              <a:gs pos="100000">
                <a:srgbClr val="737373"/>
              </a:gs>
            </a:gsLst>
            <a:path path="circle">
              <a:fillToRect l="50000" t="50000" r="50000" b="50000"/>
            </a:path>
            <a:tileRect/>
          </a:gradFill>
        </p:spPr>
        <p:txBody>
          <a:bodyPr spcFirstLastPara="1" wrap="square" lIns="91425" tIns="45700" rIns="91425" bIns="45700" anchor="ctr" anchorCtr="0">
            <a:noAutofit/>
          </a:bodyPr>
          <a:lstStyle/>
          <a:p>
            <a:pPr marL="0" lvl="0" indent="0" algn="ctr" rtl="0">
              <a:spcBef>
                <a:spcPts val="0"/>
              </a:spcBef>
              <a:spcAft>
                <a:spcPts val="0"/>
              </a:spcAft>
              <a:buNone/>
            </a:pPr>
            <a:r>
              <a:rPr lang="es-ES" sz="3000" b="1">
                <a:solidFill>
                  <a:srgbClr val="FFFFFF"/>
                </a:solidFill>
                <a:latin typeface="Lexend Deca"/>
                <a:ea typeface="Lexend Deca"/>
                <a:cs typeface="Lexend Deca"/>
                <a:sym typeface="Lexend Deca"/>
              </a:rPr>
              <a:t>Hablaremos de Git especialmente...</a:t>
            </a:r>
            <a:endParaRPr sz="3000">
              <a:solidFill>
                <a:srgbClr val="FFFFFF"/>
              </a:solidFill>
              <a:latin typeface="Lexend Deca"/>
              <a:ea typeface="Lexend Deca"/>
              <a:cs typeface="Lexend Deca"/>
              <a:sym typeface="Lexend Dec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64baf1d263_0_121"/>
          <p:cNvSpPr txBox="1">
            <a:spLocks noGrp="1"/>
          </p:cNvSpPr>
          <p:nvPr>
            <p:ph type="body" idx="1"/>
          </p:nvPr>
        </p:nvSpPr>
        <p:spPr>
          <a:xfrm>
            <a:off x="1921509" y="2691639"/>
            <a:ext cx="8596800" cy="3880800"/>
          </a:xfrm>
          <a:prstGeom prst="rect">
            <a:avLst/>
          </a:prstGeom>
          <a:noFill/>
          <a:ln>
            <a:noFill/>
          </a:ln>
        </p:spPr>
        <p:txBody>
          <a:bodyPr spcFirstLastPara="1" wrap="square" lIns="91425" tIns="91425" rIns="91425" bIns="91425" anchor="ctr" anchorCtr="0">
            <a:noAutofit/>
          </a:bodyPr>
          <a:lstStyle/>
          <a:p>
            <a:pPr marL="0" marR="76200" lvl="0" indent="0" algn="l" rtl="0">
              <a:lnSpc>
                <a:spcPct val="115000"/>
              </a:lnSpc>
              <a:spcBef>
                <a:spcPts val="1200"/>
              </a:spcBef>
              <a:spcAft>
                <a:spcPts val="0"/>
              </a:spcAft>
              <a:buNone/>
            </a:pPr>
            <a:r>
              <a:rPr lang="es-ES" sz="1400">
                <a:solidFill>
                  <a:srgbClr val="273B47"/>
                </a:solidFill>
                <a:highlight>
                  <a:srgbClr val="FFFFFF"/>
                </a:highlight>
                <a:latin typeface="Lexend Deca"/>
                <a:ea typeface="Lexend Deca"/>
                <a:cs typeface="Lexend Deca"/>
                <a:sym typeface="Lexend Deca"/>
              </a:rPr>
              <a:t>Git tiene tres estados principales en los que se pueden encontrar tus archivos:  </a:t>
            </a:r>
            <a:r>
              <a:rPr lang="es-ES" sz="1400" b="1">
                <a:solidFill>
                  <a:srgbClr val="273B47"/>
                </a:solidFill>
                <a:highlight>
                  <a:srgbClr val="FFFFFF"/>
                </a:highlight>
                <a:latin typeface="Lexend Deca"/>
                <a:ea typeface="Lexend Deca"/>
                <a:cs typeface="Lexend Deca"/>
                <a:sym typeface="Lexend Deca"/>
              </a:rPr>
              <a:t>modificado </a:t>
            </a:r>
            <a:r>
              <a:rPr lang="es-ES" sz="1400">
                <a:solidFill>
                  <a:srgbClr val="273B47"/>
                </a:solidFill>
                <a:highlight>
                  <a:srgbClr val="FFFFFF"/>
                </a:highlight>
                <a:latin typeface="Lexend Deca"/>
                <a:ea typeface="Lexend Deca"/>
                <a:cs typeface="Lexend Deca"/>
                <a:sym typeface="Lexend Deca"/>
              </a:rPr>
              <a:t>(modified), </a:t>
            </a:r>
            <a:r>
              <a:rPr lang="es-ES" sz="1400" b="1">
                <a:solidFill>
                  <a:srgbClr val="273B47"/>
                </a:solidFill>
                <a:highlight>
                  <a:srgbClr val="FFFFFF"/>
                </a:highlight>
                <a:latin typeface="Lexend Deca"/>
                <a:ea typeface="Lexend Deca"/>
                <a:cs typeface="Lexend Deca"/>
                <a:sym typeface="Lexend Deca"/>
              </a:rPr>
              <a:t>preparado </a:t>
            </a:r>
            <a:r>
              <a:rPr lang="es-ES" sz="1400">
                <a:solidFill>
                  <a:srgbClr val="273B47"/>
                </a:solidFill>
                <a:highlight>
                  <a:srgbClr val="FFFFFF"/>
                </a:highlight>
                <a:latin typeface="Lexend Deca"/>
                <a:ea typeface="Lexend Deca"/>
                <a:cs typeface="Lexend Deca"/>
                <a:sym typeface="Lexend Deca"/>
              </a:rPr>
              <a:t>(staged) y </a:t>
            </a:r>
            <a:r>
              <a:rPr lang="es-ES" b="1">
                <a:solidFill>
                  <a:srgbClr val="273B47"/>
                </a:solidFill>
                <a:highlight>
                  <a:schemeClr val="lt1"/>
                </a:highlight>
                <a:latin typeface="Lexend Deca"/>
                <a:ea typeface="Lexend Deca"/>
                <a:cs typeface="Lexend Deca"/>
                <a:sym typeface="Lexend Deca"/>
              </a:rPr>
              <a:t>confirmado </a:t>
            </a:r>
            <a:r>
              <a:rPr lang="es-ES">
                <a:solidFill>
                  <a:srgbClr val="273B47"/>
                </a:solidFill>
                <a:highlight>
                  <a:schemeClr val="lt1"/>
                </a:highlight>
                <a:latin typeface="Lexend Deca"/>
                <a:ea typeface="Lexend Deca"/>
                <a:cs typeface="Lexend Deca"/>
                <a:sym typeface="Lexend Deca"/>
              </a:rPr>
              <a:t>(committed)</a:t>
            </a:r>
            <a:r>
              <a:rPr lang="es-ES" sz="1400">
                <a:solidFill>
                  <a:srgbClr val="273B47"/>
                </a:solidFill>
                <a:highlight>
                  <a:srgbClr val="FFFFFF"/>
                </a:highlight>
                <a:latin typeface="Lexend Deca"/>
                <a:ea typeface="Lexend Deca"/>
                <a:cs typeface="Lexend Deca"/>
                <a:sym typeface="Lexend Deca"/>
              </a:rPr>
              <a:t>. </a:t>
            </a:r>
            <a:endParaRPr sz="1400">
              <a:solidFill>
                <a:srgbClr val="273B47"/>
              </a:solidFill>
              <a:highlight>
                <a:srgbClr val="FFFFFF"/>
              </a:highlight>
              <a:latin typeface="Lexend Deca"/>
              <a:ea typeface="Lexend Deca"/>
              <a:cs typeface="Lexend Deca"/>
              <a:sym typeface="Lexend Deca"/>
            </a:endParaRPr>
          </a:p>
          <a:p>
            <a:pPr marL="457200" marR="76200" lvl="0" indent="-317500" algn="l" rtl="0">
              <a:lnSpc>
                <a:spcPct val="115000"/>
              </a:lnSpc>
              <a:spcBef>
                <a:spcPts val="1200"/>
              </a:spcBef>
              <a:spcAft>
                <a:spcPts val="0"/>
              </a:spcAft>
              <a:buClr>
                <a:srgbClr val="273B47"/>
              </a:buClr>
              <a:buSzPts val="1400"/>
              <a:buFont typeface="Lexend Deca"/>
              <a:buChar char="●"/>
            </a:pPr>
            <a:r>
              <a:rPr lang="es-ES" sz="1400" b="1">
                <a:solidFill>
                  <a:srgbClr val="273B47"/>
                </a:solidFill>
                <a:highlight>
                  <a:srgbClr val="FFFFFF"/>
                </a:highlight>
                <a:latin typeface="Lexend Deca"/>
                <a:ea typeface="Lexend Deca"/>
                <a:cs typeface="Lexend Deca"/>
                <a:sym typeface="Lexend Deca"/>
              </a:rPr>
              <a:t>Modificado </a:t>
            </a:r>
            <a:r>
              <a:rPr lang="es-ES" sz="1400">
                <a:solidFill>
                  <a:srgbClr val="273B47"/>
                </a:solidFill>
                <a:highlight>
                  <a:srgbClr val="FFFFFF"/>
                </a:highlight>
                <a:latin typeface="Lexend Deca"/>
                <a:ea typeface="Lexend Deca"/>
                <a:cs typeface="Lexend Deca"/>
                <a:sym typeface="Lexend Deca"/>
              </a:rPr>
              <a:t>significa que has modificado el archivo pero todavía no lo has confirmado a tu base de datos. </a:t>
            </a:r>
            <a:endParaRPr sz="1400">
              <a:solidFill>
                <a:srgbClr val="273B47"/>
              </a:solidFill>
              <a:highlight>
                <a:srgbClr val="FFFFFF"/>
              </a:highlight>
              <a:latin typeface="Lexend Deca"/>
              <a:ea typeface="Lexend Deca"/>
              <a:cs typeface="Lexend Deca"/>
              <a:sym typeface="Lexend Deca"/>
            </a:endParaRPr>
          </a:p>
          <a:p>
            <a:pPr marL="457200" marR="76200" lvl="0" indent="-317500" algn="l" rtl="0">
              <a:lnSpc>
                <a:spcPct val="115000"/>
              </a:lnSpc>
              <a:spcBef>
                <a:spcPts val="0"/>
              </a:spcBef>
              <a:spcAft>
                <a:spcPts val="0"/>
              </a:spcAft>
              <a:buClr>
                <a:srgbClr val="273B47"/>
              </a:buClr>
              <a:buSzPts val="1400"/>
              <a:buFont typeface="Lexend Deca"/>
              <a:buChar char="●"/>
            </a:pPr>
            <a:r>
              <a:rPr lang="es-ES" sz="1400" b="1">
                <a:solidFill>
                  <a:srgbClr val="273B47"/>
                </a:solidFill>
                <a:highlight>
                  <a:srgbClr val="FFFFFF"/>
                </a:highlight>
                <a:latin typeface="Lexend Deca"/>
                <a:ea typeface="Lexend Deca"/>
                <a:cs typeface="Lexend Deca"/>
                <a:sym typeface="Lexend Deca"/>
              </a:rPr>
              <a:t>Preparado </a:t>
            </a:r>
            <a:r>
              <a:rPr lang="es-ES" sz="1400">
                <a:solidFill>
                  <a:srgbClr val="273B47"/>
                </a:solidFill>
                <a:highlight>
                  <a:srgbClr val="FFFFFF"/>
                </a:highlight>
                <a:latin typeface="Lexend Deca"/>
                <a:ea typeface="Lexend Deca"/>
                <a:cs typeface="Lexend Deca"/>
                <a:sym typeface="Lexend Deca"/>
              </a:rPr>
              <a:t>significa que has marcado un archivo modificado en su versión actual para que vaya en tu próxima confirmación.</a:t>
            </a:r>
            <a:endParaRPr sz="1400">
              <a:solidFill>
                <a:srgbClr val="273B47"/>
              </a:solidFill>
              <a:highlight>
                <a:srgbClr val="FFFFFF"/>
              </a:highlight>
              <a:latin typeface="Lexend Deca"/>
              <a:ea typeface="Lexend Deca"/>
              <a:cs typeface="Lexend Deca"/>
              <a:sym typeface="Lexend Deca"/>
            </a:endParaRPr>
          </a:p>
          <a:p>
            <a:pPr marL="457200" marR="76200" lvl="0" indent="-317500" algn="l" rtl="0">
              <a:lnSpc>
                <a:spcPct val="115000"/>
              </a:lnSpc>
              <a:spcBef>
                <a:spcPts val="0"/>
              </a:spcBef>
              <a:spcAft>
                <a:spcPts val="0"/>
              </a:spcAft>
              <a:buClr>
                <a:srgbClr val="273B47"/>
              </a:buClr>
              <a:buSzPts val="1400"/>
              <a:buFont typeface="Lexend Deca"/>
              <a:buChar char="●"/>
            </a:pPr>
            <a:r>
              <a:rPr lang="es-ES" sz="1400" b="1">
                <a:solidFill>
                  <a:srgbClr val="273B47"/>
                </a:solidFill>
                <a:highlight>
                  <a:schemeClr val="lt1"/>
                </a:highlight>
                <a:latin typeface="Lexend Deca"/>
                <a:ea typeface="Lexend Deca"/>
                <a:cs typeface="Lexend Deca"/>
                <a:sym typeface="Lexend Deca"/>
              </a:rPr>
              <a:t>Confirmado </a:t>
            </a:r>
            <a:r>
              <a:rPr lang="es-ES" sz="1400">
                <a:solidFill>
                  <a:srgbClr val="273B47"/>
                </a:solidFill>
                <a:highlight>
                  <a:schemeClr val="lt1"/>
                </a:highlight>
                <a:latin typeface="Lexend Deca"/>
                <a:ea typeface="Lexend Deca"/>
                <a:cs typeface="Lexend Deca"/>
                <a:sym typeface="Lexend Deca"/>
              </a:rPr>
              <a:t>significa que los datos están almacenados de manera segura en tu base de datos local.</a:t>
            </a:r>
            <a:endParaRPr sz="1400">
              <a:solidFill>
                <a:srgbClr val="273B47"/>
              </a:solidFill>
              <a:highlight>
                <a:srgbClr val="FFFFFF"/>
              </a:highlight>
              <a:latin typeface="Lexend Deca"/>
              <a:ea typeface="Lexend Deca"/>
              <a:cs typeface="Lexend Deca"/>
              <a:sym typeface="Lexend Deca"/>
            </a:endParaRPr>
          </a:p>
          <a:p>
            <a:pPr marL="0" marR="76200" lvl="0" indent="0" algn="l" rtl="0">
              <a:lnSpc>
                <a:spcPct val="115000"/>
              </a:lnSpc>
              <a:spcBef>
                <a:spcPts val="1200"/>
              </a:spcBef>
              <a:spcAft>
                <a:spcPts val="0"/>
              </a:spcAft>
              <a:buClr>
                <a:schemeClr val="dk1"/>
              </a:buClr>
              <a:buSzPts val="1100"/>
              <a:buFont typeface="Arial"/>
              <a:buNone/>
            </a:pPr>
            <a:r>
              <a:rPr lang="es-ES" sz="1400">
                <a:solidFill>
                  <a:srgbClr val="273B47"/>
                </a:solidFill>
                <a:highlight>
                  <a:srgbClr val="FFFFFF"/>
                </a:highlight>
                <a:latin typeface="Lexend Deca"/>
                <a:ea typeface="Lexend Deca"/>
                <a:cs typeface="Lexend Deca"/>
                <a:sym typeface="Lexend Deca"/>
              </a:rPr>
              <a:t>Esto nos lleva a las tres secciones principales de un proyecto de Git:</a:t>
            </a:r>
            <a:r>
              <a:rPr lang="es-ES" sz="1400" b="1">
                <a:solidFill>
                  <a:srgbClr val="273B47"/>
                </a:solidFill>
                <a:highlight>
                  <a:srgbClr val="FFFFFF"/>
                </a:highlight>
                <a:latin typeface="Lexend Deca"/>
                <a:ea typeface="Lexend Deca"/>
                <a:cs typeface="Lexend Deca"/>
                <a:sym typeface="Lexend Deca"/>
              </a:rPr>
              <a:t> el directorio de Git</a:t>
            </a:r>
            <a:r>
              <a:rPr lang="es-ES" sz="1400">
                <a:solidFill>
                  <a:srgbClr val="273B47"/>
                </a:solidFill>
                <a:highlight>
                  <a:srgbClr val="FFFFFF"/>
                </a:highlight>
                <a:latin typeface="Lexend Deca"/>
                <a:ea typeface="Lexend Deca"/>
                <a:cs typeface="Lexend Deca"/>
                <a:sym typeface="Lexend Deca"/>
              </a:rPr>
              <a:t> (Git directory), </a:t>
            </a:r>
            <a:r>
              <a:rPr lang="es-ES" sz="1400" b="1">
                <a:solidFill>
                  <a:srgbClr val="273B47"/>
                </a:solidFill>
                <a:highlight>
                  <a:srgbClr val="FFFFFF"/>
                </a:highlight>
                <a:latin typeface="Lexend Deca"/>
                <a:ea typeface="Lexend Deca"/>
                <a:cs typeface="Lexend Deca"/>
                <a:sym typeface="Lexend Deca"/>
              </a:rPr>
              <a:t>el directorio de trabajo</a:t>
            </a:r>
            <a:r>
              <a:rPr lang="es-ES" sz="1400">
                <a:solidFill>
                  <a:srgbClr val="273B47"/>
                </a:solidFill>
                <a:highlight>
                  <a:srgbClr val="FFFFFF"/>
                </a:highlight>
                <a:latin typeface="Lexend Deca"/>
                <a:ea typeface="Lexend Deca"/>
                <a:cs typeface="Lexend Deca"/>
                <a:sym typeface="Lexend Deca"/>
              </a:rPr>
              <a:t> (working directory), y el </a:t>
            </a:r>
            <a:r>
              <a:rPr lang="es-ES" sz="1400" b="1">
                <a:solidFill>
                  <a:srgbClr val="273B47"/>
                </a:solidFill>
                <a:highlight>
                  <a:srgbClr val="FFFFFF"/>
                </a:highlight>
                <a:latin typeface="Lexend Deca"/>
                <a:ea typeface="Lexend Deca"/>
                <a:cs typeface="Lexend Deca"/>
                <a:sym typeface="Lexend Deca"/>
              </a:rPr>
              <a:t>área de preparación </a:t>
            </a:r>
            <a:r>
              <a:rPr lang="es-ES" sz="1400">
                <a:solidFill>
                  <a:srgbClr val="273B47"/>
                </a:solidFill>
                <a:highlight>
                  <a:srgbClr val="FFFFFF"/>
                </a:highlight>
                <a:latin typeface="Lexend Deca"/>
                <a:ea typeface="Lexend Deca"/>
                <a:cs typeface="Lexend Deca"/>
                <a:sym typeface="Lexend Deca"/>
              </a:rPr>
              <a:t>(staging area).</a:t>
            </a:r>
            <a:endParaRPr sz="1400">
              <a:solidFill>
                <a:srgbClr val="273B47"/>
              </a:solidFill>
              <a:highlight>
                <a:srgbClr val="FFFFFF"/>
              </a:highlight>
              <a:latin typeface="Lexend Deca"/>
              <a:ea typeface="Lexend Deca"/>
              <a:cs typeface="Lexend Deca"/>
              <a:sym typeface="Lexend Deca"/>
            </a:endParaRPr>
          </a:p>
          <a:p>
            <a:pPr marL="0" marR="76200" lvl="0" indent="0" algn="l" rtl="0">
              <a:lnSpc>
                <a:spcPct val="115000"/>
              </a:lnSpc>
              <a:spcBef>
                <a:spcPts val="1200"/>
              </a:spcBef>
              <a:spcAft>
                <a:spcPts val="0"/>
              </a:spcAft>
              <a:buClr>
                <a:schemeClr val="dk1"/>
              </a:buClr>
              <a:buSzPts val="1100"/>
              <a:buFont typeface="Arial"/>
              <a:buNone/>
            </a:pPr>
            <a:endParaRPr sz="1400" b="1">
              <a:solidFill>
                <a:srgbClr val="273B47"/>
              </a:solidFill>
              <a:highlight>
                <a:srgbClr val="FFFFFF"/>
              </a:highlight>
              <a:latin typeface="Lexend Deca"/>
              <a:ea typeface="Lexend Deca"/>
              <a:cs typeface="Lexend Deca"/>
              <a:sym typeface="Lexend Deca"/>
            </a:endParaRPr>
          </a:p>
          <a:p>
            <a:pPr marL="0" marR="76200" lvl="0" indent="0" algn="l" rtl="0">
              <a:lnSpc>
                <a:spcPct val="115000"/>
              </a:lnSpc>
              <a:spcBef>
                <a:spcPts val="1200"/>
              </a:spcBef>
              <a:spcAft>
                <a:spcPts val="1200"/>
              </a:spcAft>
              <a:buNone/>
            </a:pPr>
            <a:endParaRPr sz="1400" b="1">
              <a:solidFill>
                <a:srgbClr val="273B47"/>
              </a:solidFill>
              <a:highlight>
                <a:srgbClr val="FFFFFF"/>
              </a:highlight>
              <a:latin typeface="Lexend Deca"/>
              <a:ea typeface="Lexend Deca"/>
              <a:cs typeface="Lexend Deca"/>
              <a:sym typeface="Lexend Deca"/>
            </a:endParaRPr>
          </a:p>
        </p:txBody>
      </p:sp>
      <p:sp>
        <p:nvSpPr>
          <p:cNvPr id="64" name="Google Shape;64;g64baf1d263_0_121"/>
          <p:cNvSpPr txBox="1"/>
          <p:nvPr/>
        </p:nvSpPr>
        <p:spPr>
          <a:xfrm>
            <a:off x="7427950" y="6042350"/>
            <a:ext cx="4422300" cy="530100"/>
          </a:xfrm>
          <a:prstGeom prst="rect">
            <a:avLst/>
          </a:prstGeom>
          <a:noFill/>
          <a:ln>
            <a:noFill/>
          </a:ln>
        </p:spPr>
        <p:txBody>
          <a:bodyPr spcFirstLastPara="1" wrap="square" lIns="91425" tIns="91425" rIns="91425" bIns="91425" anchor="ctr" anchorCtr="0">
            <a:noAutofit/>
          </a:bodyPr>
          <a:lstStyle/>
          <a:p>
            <a:pPr marL="304800" lvl="0" indent="-304800" algn="l" rtl="0">
              <a:lnSpc>
                <a:spcPct val="115000"/>
              </a:lnSpc>
              <a:spcBef>
                <a:spcPts val="1200"/>
              </a:spcBef>
              <a:spcAft>
                <a:spcPts val="1200"/>
              </a:spcAft>
              <a:buNone/>
            </a:pPr>
            <a:r>
              <a:rPr lang="es-ES" sz="1100" u="sng">
                <a:solidFill>
                  <a:schemeClr val="hlink"/>
                </a:solidFill>
                <a:hlinkClick r:id="rId3"/>
              </a:rPr>
              <a:t>https://git-scm.com/book/es/v1/Empezando-Fundamentos-de-Git</a:t>
            </a:r>
            <a:endParaRPr sz="800" b="1">
              <a:solidFill>
                <a:srgbClr val="0000FF"/>
              </a:solidFill>
            </a:endParaRPr>
          </a:p>
        </p:txBody>
      </p:sp>
      <p:sp>
        <p:nvSpPr>
          <p:cNvPr id="65" name="Google Shape;65;g64baf1d263_0_121"/>
          <p:cNvSpPr txBox="1">
            <a:spLocks noGrp="1"/>
          </p:cNvSpPr>
          <p:nvPr>
            <p:ph type="title" idx="4294967295"/>
          </p:nvPr>
        </p:nvSpPr>
        <p:spPr>
          <a:xfrm>
            <a:off x="1463824" y="1292350"/>
            <a:ext cx="9794700" cy="1320900"/>
          </a:xfrm>
          <a:prstGeom prst="rect">
            <a:avLst/>
          </a:prstGeom>
          <a:gradFill>
            <a:gsLst>
              <a:gs pos="0">
                <a:srgbClr val="BFBFBF"/>
              </a:gs>
              <a:gs pos="100000">
                <a:srgbClr val="737373"/>
              </a:gs>
            </a:gsLst>
            <a:path path="circle">
              <a:fillToRect l="50000" t="50000" r="50000" b="50000"/>
            </a:path>
            <a:tileRect/>
          </a:gradFill>
        </p:spPr>
        <p:txBody>
          <a:bodyPr spcFirstLastPara="1" wrap="square" lIns="91425" tIns="45700" rIns="91425" bIns="45700" anchor="ctr" anchorCtr="0">
            <a:noAutofit/>
          </a:bodyPr>
          <a:lstStyle/>
          <a:p>
            <a:pPr marL="0" lvl="0" indent="0" algn="ctr" rtl="0">
              <a:spcBef>
                <a:spcPts val="0"/>
              </a:spcBef>
              <a:spcAft>
                <a:spcPts val="0"/>
              </a:spcAft>
              <a:buNone/>
            </a:pPr>
            <a:r>
              <a:rPr lang="es-ES" sz="3000" b="1">
                <a:solidFill>
                  <a:srgbClr val="FFFFFF"/>
                </a:solidFill>
                <a:latin typeface="Lexend Deca"/>
                <a:ea typeface="Lexend Deca"/>
                <a:cs typeface="Lexend Deca"/>
                <a:sym typeface="Lexend Deca"/>
              </a:rPr>
              <a:t>Los tres estados de Git</a:t>
            </a:r>
            <a:endParaRPr sz="3000">
              <a:solidFill>
                <a:srgbClr val="FFFFFF"/>
              </a:solidFill>
              <a:latin typeface="Lexend Deca"/>
              <a:ea typeface="Lexend Deca"/>
              <a:cs typeface="Lexend Deca"/>
              <a:sym typeface="Lexend Dec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64baf1d263_0_173"/>
          <p:cNvSpPr txBox="1">
            <a:spLocks noGrp="1"/>
          </p:cNvSpPr>
          <p:nvPr>
            <p:ph type="title" idx="4294967295"/>
          </p:nvPr>
        </p:nvSpPr>
        <p:spPr>
          <a:xfrm>
            <a:off x="1463824" y="1292350"/>
            <a:ext cx="9794700" cy="1320900"/>
          </a:xfrm>
          <a:prstGeom prst="rect">
            <a:avLst/>
          </a:prstGeom>
          <a:gradFill>
            <a:gsLst>
              <a:gs pos="0">
                <a:srgbClr val="BFBFBF"/>
              </a:gs>
              <a:gs pos="100000">
                <a:srgbClr val="737373"/>
              </a:gs>
            </a:gsLst>
            <a:path path="circle">
              <a:fillToRect l="50000" t="50000" r="50000" b="50000"/>
            </a:path>
            <a:tileRect/>
          </a:gradFill>
        </p:spPr>
        <p:txBody>
          <a:bodyPr spcFirstLastPara="1" wrap="square" lIns="91425" tIns="45700" rIns="91425" bIns="45700" anchor="ctr" anchorCtr="0">
            <a:noAutofit/>
          </a:bodyPr>
          <a:lstStyle/>
          <a:p>
            <a:pPr marL="0" lvl="0" indent="0" algn="ctr" rtl="0">
              <a:spcBef>
                <a:spcPts val="0"/>
              </a:spcBef>
              <a:spcAft>
                <a:spcPts val="0"/>
              </a:spcAft>
              <a:buNone/>
            </a:pPr>
            <a:r>
              <a:rPr lang="es-ES" sz="3000" b="1">
                <a:solidFill>
                  <a:srgbClr val="FFFFFF"/>
                </a:solidFill>
                <a:latin typeface="Lexend Deca"/>
                <a:ea typeface="Lexend Deca"/>
                <a:cs typeface="Lexend Deca"/>
                <a:sym typeface="Lexend Deca"/>
              </a:rPr>
              <a:t>Los tres estados de Git</a:t>
            </a:r>
            <a:endParaRPr sz="3000">
              <a:solidFill>
                <a:srgbClr val="FFFFFF"/>
              </a:solidFill>
              <a:latin typeface="Lexend Deca"/>
              <a:ea typeface="Lexend Deca"/>
              <a:cs typeface="Lexend Deca"/>
              <a:sym typeface="Lexend Deca"/>
            </a:endParaRPr>
          </a:p>
        </p:txBody>
      </p:sp>
      <p:pic>
        <p:nvPicPr>
          <p:cNvPr id="72" name="Google Shape;72;g64baf1d263_0_173"/>
          <p:cNvPicPr preferRelativeResize="0"/>
          <p:nvPr/>
        </p:nvPicPr>
        <p:blipFill>
          <a:blip r:embed="rId3">
            <a:alphaModFix/>
          </a:blip>
          <a:stretch>
            <a:fillRect/>
          </a:stretch>
        </p:blipFill>
        <p:spPr>
          <a:xfrm>
            <a:off x="1463824" y="2735450"/>
            <a:ext cx="9794700" cy="3704475"/>
          </a:xfrm>
          <a:prstGeom prst="rect">
            <a:avLst/>
          </a:prstGeom>
          <a:noFill/>
          <a:ln>
            <a:noFill/>
          </a:ln>
        </p:spPr>
      </p:pic>
      <p:sp>
        <p:nvSpPr>
          <p:cNvPr id="73" name="Google Shape;73;g64baf1d263_0_173"/>
          <p:cNvSpPr txBox="1"/>
          <p:nvPr/>
        </p:nvSpPr>
        <p:spPr>
          <a:xfrm>
            <a:off x="6691625" y="6257850"/>
            <a:ext cx="4566900" cy="530100"/>
          </a:xfrm>
          <a:prstGeom prst="rect">
            <a:avLst/>
          </a:prstGeom>
          <a:noFill/>
          <a:ln>
            <a:noFill/>
          </a:ln>
        </p:spPr>
        <p:txBody>
          <a:bodyPr spcFirstLastPara="1" wrap="square" lIns="91425" tIns="91425" rIns="91425" bIns="91425" anchor="ctr" anchorCtr="0">
            <a:noAutofit/>
          </a:bodyPr>
          <a:lstStyle/>
          <a:p>
            <a:pPr marL="304800" lvl="0" indent="-304800" algn="l" rtl="0">
              <a:lnSpc>
                <a:spcPct val="115000"/>
              </a:lnSpc>
              <a:spcBef>
                <a:spcPts val="1200"/>
              </a:spcBef>
              <a:spcAft>
                <a:spcPts val="1200"/>
              </a:spcAft>
              <a:buNone/>
            </a:pPr>
            <a:r>
              <a:rPr lang="es-ES" sz="1100" u="sng">
                <a:solidFill>
                  <a:schemeClr val="hlink"/>
                </a:solidFill>
                <a:hlinkClick r:id="rId4"/>
              </a:rPr>
              <a:t>https://git-scm.com/book/es/v1/Empezando-Fundamentos-de-Git</a:t>
            </a:r>
            <a:endParaRPr sz="800" b="1">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64baf1d263_0_564"/>
          <p:cNvSpPr txBox="1">
            <a:spLocks noGrp="1"/>
          </p:cNvSpPr>
          <p:nvPr>
            <p:ph type="title" idx="4294967295"/>
          </p:nvPr>
        </p:nvSpPr>
        <p:spPr>
          <a:xfrm>
            <a:off x="1463824" y="1292350"/>
            <a:ext cx="9794700" cy="1320900"/>
          </a:xfrm>
          <a:prstGeom prst="rect">
            <a:avLst/>
          </a:prstGeom>
          <a:gradFill>
            <a:gsLst>
              <a:gs pos="0">
                <a:srgbClr val="BFBFBF"/>
              </a:gs>
              <a:gs pos="100000">
                <a:srgbClr val="737373"/>
              </a:gs>
            </a:gsLst>
            <a:path path="circle">
              <a:fillToRect l="50000" t="50000" r="50000" b="50000"/>
            </a:path>
            <a:tileRect/>
          </a:gradFill>
        </p:spPr>
        <p:txBody>
          <a:bodyPr spcFirstLastPara="1" wrap="square" lIns="91425" tIns="45700" rIns="91425" bIns="45700" anchor="ctr" anchorCtr="0">
            <a:noAutofit/>
          </a:bodyPr>
          <a:lstStyle/>
          <a:p>
            <a:pPr marL="0" lvl="0" indent="0" algn="ctr" rtl="0">
              <a:spcBef>
                <a:spcPts val="0"/>
              </a:spcBef>
              <a:spcAft>
                <a:spcPts val="0"/>
              </a:spcAft>
              <a:buNone/>
            </a:pPr>
            <a:r>
              <a:rPr lang="es-ES" sz="3000" b="1">
                <a:solidFill>
                  <a:srgbClr val="FFFFFF"/>
                </a:solidFill>
                <a:latin typeface="Lexend Deca"/>
                <a:ea typeface="Lexend Deca"/>
                <a:cs typeface="Lexend Deca"/>
                <a:sym typeface="Lexend Deca"/>
              </a:rPr>
              <a:t>Algo importante</a:t>
            </a:r>
            <a:endParaRPr sz="3000" b="1">
              <a:solidFill>
                <a:srgbClr val="FFFFFF"/>
              </a:solidFill>
              <a:latin typeface="Lexend Deca"/>
              <a:ea typeface="Lexend Deca"/>
              <a:cs typeface="Lexend Deca"/>
              <a:sym typeface="Lexend Deca"/>
            </a:endParaRPr>
          </a:p>
        </p:txBody>
      </p:sp>
      <p:sp>
        <p:nvSpPr>
          <p:cNvPr id="80" name="Google Shape;80;g64baf1d263_0_564"/>
          <p:cNvSpPr txBox="1">
            <a:spLocks noGrp="1"/>
          </p:cNvSpPr>
          <p:nvPr>
            <p:ph type="body" idx="1"/>
          </p:nvPr>
        </p:nvSpPr>
        <p:spPr>
          <a:xfrm>
            <a:off x="1463825" y="2363575"/>
            <a:ext cx="9794700" cy="2598000"/>
          </a:xfrm>
          <a:prstGeom prst="rect">
            <a:avLst/>
          </a:prstGeom>
          <a:noFill/>
          <a:ln>
            <a:noFill/>
          </a:ln>
        </p:spPr>
        <p:txBody>
          <a:bodyPr spcFirstLastPara="1" wrap="square" lIns="91425" tIns="91425" rIns="91425" bIns="91425" anchor="ctr" anchorCtr="0">
            <a:noAutofit/>
          </a:bodyPr>
          <a:lstStyle/>
          <a:p>
            <a:pPr marL="0" marR="76200" lvl="0" indent="0" algn="l" rtl="0">
              <a:lnSpc>
                <a:spcPct val="115000"/>
              </a:lnSpc>
              <a:spcBef>
                <a:spcPts val="1200"/>
              </a:spcBef>
              <a:spcAft>
                <a:spcPts val="0"/>
              </a:spcAft>
              <a:buNone/>
            </a:pPr>
            <a:r>
              <a:rPr lang="es-ES" sz="1400" dirty="0">
                <a:solidFill>
                  <a:srgbClr val="273B47"/>
                </a:solidFill>
                <a:highlight>
                  <a:srgbClr val="FFFFFF"/>
                </a:highlight>
                <a:latin typeface="Lexend Deca"/>
                <a:ea typeface="Lexend Deca"/>
                <a:cs typeface="Lexend Deca"/>
                <a:sym typeface="Lexend Deca"/>
              </a:rPr>
              <a:t>Git modela sus datos más como un conjunto de instantáneas de un mini sistema de archivos. Cada vez que confirmas un cambio, o guardas el estado de tu proyecto en Git, él básicamente hace una foto del aspecto de todos tus archivos en ese momento, y guarda una referencia a esa instantánea. Para ser eficiente, si los archivos no se han modificado, Git no almacena el archivo de nuevo, sólo un enlace al archivo anterior idéntico que ya tiene almacenado. Git modela sus datos más como en la siguiente figura:</a:t>
            </a:r>
            <a:endParaRPr sz="1400" dirty="0">
              <a:solidFill>
                <a:srgbClr val="273B47"/>
              </a:solidFill>
              <a:highlight>
                <a:srgbClr val="FFFFFF"/>
              </a:highlight>
              <a:latin typeface="Lexend Deca"/>
              <a:ea typeface="Lexend Deca"/>
              <a:cs typeface="Lexend Deca"/>
              <a:sym typeface="Lexend Deca"/>
            </a:endParaRPr>
          </a:p>
          <a:p>
            <a:pPr marL="0" marR="76200" lvl="0" indent="0" algn="l" rtl="0">
              <a:lnSpc>
                <a:spcPct val="115000"/>
              </a:lnSpc>
              <a:spcBef>
                <a:spcPts val="1200"/>
              </a:spcBef>
              <a:spcAft>
                <a:spcPts val="1200"/>
              </a:spcAft>
              <a:buNone/>
            </a:pPr>
            <a:endParaRPr sz="1400" dirty="0">
              <a:solidFill>
                <a:srgbClr val="273B47"/>
              </a:solidFill>
              <a:highlight>
                <a:srgbClr val="FFFFFF"/>
              </a:highlight>
              <a:latin typeface="Lexend Deca"/>
              <a:ea typeface="Lexend Deca"/>
              <a:cs typeface="Lexend Deca"/>
              <a:sym typeface="Lexend Deca"/>
            </a:endParaRPr>
          </a:p>
        </p:txBody>
      </p:sp>
      <p:pic>
        <p:nvPicPr>
          <p:cNvPr id="81" name="Google Shape;81;g64baf1d263_0_564"/>
          <p:cNvPicPr preferRelativeResize="0"/>
          <p:nvPr/>
        </p:nvPicPr>
        <p:blipFill>
          <a:blip r:embed="rId3">
            <a:alphaModFix/>
          </a:blip>
          <a:stretch>
            <a:fillRect/>
          </a:stretch>
        </p:blipFill>
        <p:spPr>
          <a:xfrm>
            <a:off x="1545075" y="4078575"/>
            <a:ext cx="9713450" cy="2114550"/>
          </a:xfrm>
          <a:prstGeom prst="rect">
            <a:avLst/>
          </a:prstGeom>
          <a:noFill/>
          <a:ln>
            <a:noFill/>
          </a:ln>
        </p:spPr>
      </p:pic>
      <p:sp>
        <p:nvSpPr>
          <p:cNvPr id="82" name="Google Shape;82;g64baf1d263_0_564"/>
          <p:cNvSpPr txBox="1"/>
          <p:nvPr/>
        </p:nvSpPr>
        <p:spPr>
          <a:xfrm>
            <a:off x="6919025" y="6193125"/>
            <a:ext cx="4339500" cy="530100"/>
          </a:xfrm>
          <a:prstGeom prst="rect">
            <a:avLst/>
          </a:prstGeom>
          <a:noFill/>
          <a:ln>
            <a:noFill/>
          </a:ln>
        </p:spPr>
        <p:txBody>
          <a:bodyPr spcFirstLastPara="1" wrap="square" lIns="91425" tIns="91425" rIns="91425" bIns="91425" anchor="ctr" anchorCtr="0">
            <a:noAutofit/>
          </a:bodyPr>
          <a:lstStyle/>
          <a:p>
            <a:pPr marL="304800" lvl="0" indent="-304800" algn="l" rtl="0">
              <a:lnSpc>
                <a:spcPct val="115000"/>
              </a:lnSpc>
              <a:spcBef>
                <a:spcPts val="1200"/>
              </a:spcBef>
              <a:spcAft>
                <a:spcPts val="1200"/>
              </a:spcAft>
              <a:buNone/>
            </a:pPr>
            <a:r>
              <a:rPr lang="es-ES" sz="1100" u="sng">
                <a:solidFill>
                  <a:schemeClr val="hlink"/>
                </a:solidFill>
                <a:hlinkClick r:id="rId4"/>
              </a:rPr>
              <a:t>https://git-scm.com/book/es/v1/Empezando-Fundamentos-de-Git</a:t>
            </a:r>
            <a:endParaRPr sz="800" b="1">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64baf1d263_0_580"/>
          <p:cNvSpPr txBox="1">
            <a:spLocks noGrp="1"/>
          </p:cNvSpPr>
          <p:nvPr>
            <p:ph type="title" idx="4294967295"/>
          </p:nvPr>
        </p:nvSpPr>
        <p:spPr>
          <a:xfrm>
            <a:off x="1463824" y="1292350"/>
            <a:ext cx="9794700" cy="1320900"/>
          </a:xfrm>
          <a:prstGeom prst="rect">
            <a:avLst/>
          </a:prstGeom>
          <a:gradFill>
            <a:gsLst>
              <a:gs pos="0">
                <a:srgbClr val="BFBFBF"/>
              </a:gs>
              <a:gs pos="100000">
                <a:srgbClr val="737373"/>
              </a:gs>
            </a:gsLst>
            <a:path path="circle">
              <a:fillToRect l="50000" t="50000" r="50000" b="50000"/>
            </a:path>
            <a:tileRect/>
          </a:gradFill>
        </p:spPr>
        <p:txBody>
          <a:bodyPr spcFirstLastPara="1" wrap="square" lIns="91425" tIns="45700" rIns="91425" bIns="45700" anchor="ctr" anchorCtr="0">
            <a:noAutofit/>
          </a:bodyPr>
          <a:lstStyle/>
          <a:p>
            <a:pPr marL="0" lvl="0" indent="0" algn="ctr" rtl="0">
              <a:spcBef>
                <a:spcPts val="0"/>
              </a:spcBef>
              <a:spcAft>
                <a:spcPts val="0"/>
              </a:spcAft>
              <a:buNone/>
            </a:pPr>
            <a:r>
              <a:rPr lang="es-ES" sz="3000" b="1">
                <a:solidFill>
                  <a:srgbClr val="FFFFFF"/>
                </a:solidFill>
                <a:latin typeface="Lexend Deca"/>
                <a:ea typeface="Lexend Deca"/>
                <a:cs typeface="Lexend Deca"/>
                <a:sym typeface="Lexend Deca"/>
              </a:rPr>
              <a:t>GitHub</a:t>
            </a:r>
            <a:endParaRPr sz="3000">
              <a:solidFill>
                <a:srgbClr val="FFFFFF"/>
              </a:solidFill>
              <a:latin typeface="Lexend Deca"/>
              <a:ea typeface="Lexend Deca"/>
              <a:cs typeface="Lexend Deca"/>
              <a:sym typeface="Lexend Deca"/>
            </a:endParaRPr>
          </a:p>
        </p:txBody>
      </p:sp>
      <p:sp>
        <p:nvSpPr>
          <p:cNvPr id="96" name="Google Shape;96;g64baf1d263_0_580"/>
          <p:cNvSpPr txBox="1"/>
          <p:nvPr/>
        </p:nvSpPr>
        <p:spPr>
          <a:xfrm>
            <a:off x="1532900" y="2852450"/>
            <a:ext cx="9573900" cy="3535200"/>
          </a:xfrm>
          <a:prstGeom prst="rect">
            <a:avLst/>
          </a:prstGeom>
          <a:noFill/>
          <a:ln>
            <a:noFill/>
          </a:ln>
        </p:spPr>
        <p:txBody>
          <a:bodyPr spcFirstLastPara="1" wrap="square" lIns="91425" tIns="91425" rIns="91425" bIns="91425" anchor="t" anchorCtr="0">
            <a:noAutofit/>
          </a:bodyPr>
          <a:lstStyle/>
          <a:p>
            <a:pPr marL="0" marR="76200" lvl="0" indent="0" algn="l" rtl="0">
              <a:lnSpc>
                <a:spcPct val="115000"/>
              </a:lnSpc>
              <a:spcBef>
                <a:spcPts val="1200"/>
              </a:spcBef>
              <a:spcAft>
                <a:spcPts val="0"/>
              </a:spcAft>
              <a:buClr>
                <a:schemeClr val="dk1"/>
              </a:buClr>
              <a:buSzPts val="1100"/>
              <a:buFont typeface="Arial"/>
              <a:buNone/>
            </a:pPr>
            <a:r>
              <a:rPr lang="es-ES" dirty="0">
                <a:solidFill>
                  <a:srgbClr val="273B47"/>
                </a:solidFill>
                <a:highlight>
                  <a:schemeClr val="lt1"/>
                </a:highlight>
                <a:latin typeface="Lexend Deca"/>
                <a:ea typeface="Lexend Deca"/>
                <a:cs typeface="Lexend Deca"/>
                <a:sym typeface="Lexend Deca"/>
              </a:rPr>
              <a:t>GitHub es una compañía sin fines de lucro que ofrece un servicio de hosting de repositorios almacenados en la nube. Esencialmente, hace que sea más fácil para individuos y equipos usar Git como la versión de control y colaboración.</a:t>
            </a:r>
            <a:endParaRPr dirty="0">
              <a:solidFill>
                <a:srgbClr val="273B47"/>
              </a:solidFill>
              <a:highlight>
                <a:schemeClr val="lt1"/>
              </a:highlight>
              <a:latin typeface="Lexend Deca"/>
              <a:ea typeface="Lexend Deca"/>
              <a:cs typeface="Lexend Deca"/>
              <a:sym typeface="Lexend Deca"/>
            </a:endParaRPr>
          </a:p>
          <a:p>
            <a:pPr marL="0" marR="76200" lvl="0" indent="0" algn="l" rtl="0">
              <a:lnSpc>
                <a:spcPct val="115000"/>
              </a:lnSpc>
              <a:spcBef>
                <a:spcPts val="1200"/>
              </a:spcBef>
              <a:spcAft>
                <a:spcPts val="0"/>
              </a:spcAft>
              <a:buClr>
                <a:schemeClr val="dk1"/>
              </a:buClr>
              <a:buSzPts val="1100"/>
              <a:buFont typeface="Arial"/>
              <a:buNone/>
            </a:pPr>
            <a:endParaRPr dirty="0">
              <a:solidFill>
                <a:srgbClr val="273B47"/>
              </a:solidFill>
              <a:highlight>
                <a:schemeClr val="lt1"/>
              </a:highlight>
              <a:latin typeface="Lexend Deca"/>
              <a:ea typeface="Lexend Deca"/>
              <a:cs typeface="Lexend Deca"/>
              <a:sym typeface="Lexend Deca"/>
            </a:endParaRPr>
          </a:p>
          <a:p>
            <a:pPr marL="0" marR="76200" lvl="0" indent="0" algn="l" rtl="0">
              <a:lnSpc>
                <a:spcPct val="115000"/>
              </a:lnSpc>
              <a:spcBef>
                <a:spcPts val="1200"/>
              </a:spcBef>
              <a:spcAft>
                <a:spcPts val="1200"/>
              </a:spcAft>
              <a:buClr>
                <a:schemeClr val="dk1"/>
              </a:buClr>
              <a:buSzPts val="1100"/>
              <a:buFont typeface="Arial"/>
              <a:buNone/>
            </a:pPr>
            <a:r>
              <a:rPr lang="es-ES" b="1" dirty="0">
                <a:solidFill>
                  <a:srgbClr val="273B47"/>
                </a:solidFill>
                <a:highlight>
                  <a:schemeClr val="lt1"/>
                </a:highlight>
                <a:latin typeface="Lexend Deca"/>
                <a:ea typeface="Lexend Deca"/>
                <a:cs typeface="Lexend Deca"/>
                <a:sym typeface="Lexend Deca"/>
              </a:rPr>
              <a:t>En pocas palabras, GitHub es una versión en la nube de Git.</a:t>
            </a:r>
            <a:endParaRPr sz="1600" dirty="0">
              <a:solidFill>
                <a:srgbClr val="273B47"/>
              </a:solidFill>
              <a:highlight>
                <a:schemeClr val="lt1"/>
              </a:highlight>
              <a:latin typeface="Lexend Deca"/>
              <a:ea typeface="Lexend Deca"/>
              <a:cs typeface="Lexend Deca"/>
              <a:sym typeface="Lexend Deca"/>
            </a:endParaRPr>
          </a:p>
        </p:txBody>
      </p:sp>
      <p:sp>
        <p:nvSpPr>
          <p:cNvPr id="97" name="Google Shape;97;g64baf1d263_0_580"/>
          <p:cNvSpPr txBox="1"/>
          <p:nvPr/>
        </p:nvSpPr>
        <p:spPr>
          <a:xfrm>
            <a:off x="7040525" y="5920000"/>
            <a:ext cx="4218000" cy="530100"/>
          </a:xfrm>
          <a:prstGeom prst="rect">
            <a:avLst/>
          </a:prstGeom>
          <a:noFill/>
          <a:ln>
            <a:noFill/>
          </a:ln>
        </p:spPr>
        <p:txBody>
          <a:bodyPr spcFirstLastPara="1" wrap="square" lIns="91425" tIns="91425" rIns="91425" bIns="91425" anchor="ctr" anchorCtr="0">
            <a:noAutofit/>
          </a:bodyPr>
          <a:lstStyle/>
          <a:p>
            <a:pPr marL="304800" lvl="0" indent="-304800" algn="l" rtl="0">
              <a:lnSpc>
                <a:spcPct val="115000"/>
              </a:lnSpc>
              <a:spcBef>
                <a:spcPts val="1200"/>
              </a:spcBef>
              <a:spcAft>
                <a:spcPts val="1200"/>
              </a:spcAft>
              <a:buNone/>
            </a:pPr>
            <a:r>
              <a:rPr lang="es-ES" sz="1100" u="sng">
                <a:solidFill>
                  <a:schemeClr val="hlink"/>
                </a:solidFill>
                <a:hlinkClick r:id="rId3"/>
              </a:rPr>
              <a:t>https://kinsta.com/es/base-de-conocimiento/que-es-github/</a:t>
            </a:r>
            <a:endParaRPr sz="800" b="1">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5;g64baf1d263_0_580">
            <a:extLst>
              <a:ext uri="{FF2B5EF4-FFF2-40B4-BE49-F238E27FC236}">
                <a16:creationId xmlns:a16="http://schemas.microsoft.com/office/drawing/2014/main" id="{F7961CF3-7B6C-4379-8701-2297A47DAE50}"/>
              </a:ext>
            </a:extLst>
          </p:cNvPr>
          <p:cNvSpPr txBox="1">
            <a:spLocks/>
          </p:cNvSpPr>
          <p:nvPr/>
        </p:nvSpPr>
        <p:spPr>
          <a:xfrm>
            <a:off x="1463824" y="1292350"/>
            <a:ext cx="9573900" cy="959000"/>
          </a:xfrm>
          <a:prstGeom prst="rect">
            <a:avLst/>
          </a:prstGeom>
          <a:gradFill>
            <a:gsLst>
              <a:gs pos="0">
                <a:srgbClr val="BFBFBF"/>
              </a:gs>
              <a:gs pos="100000">
                <a:srgbClr val="737373"/>
              </a:gs>
            </a:gsLst>
            <a:path path="circle">
              <a:fillToRect l="50000" t="50000" r="50000" b="50000"/>
            </a:path>
            <a:tileRect/>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s-ES" sz="3000" b="1" dirty="0">
                <a:solidFill>
                  <a:srgbClr val="FFFFFF"/>
                </a:solidFill>
                <a:latin typeface="Lexend Deca"/>
                <a:ea typeface="Lexend Deca"/>
                <a:cs typeface="Lexend Deca"/>
                <a:sym typeface="Lexend Deca"/>
              </a:rPr>
              <a:t>GitKraken</a:t>
            </a:r>
            <a:endParaRPr lang="es-ES" sz="3000" dirty="0">
              <a:solidFill>
                <a:srgbClr val="FFFFFF"/>
              </a:solidFill>
              <a:latin typeface="Lexend Deca"/>
              <a:ea typeface="Lexend Deca"/>
              <a:cs typeface="Lexend Deca"/>
              <a:sym typeface="Lexend Deca"/>
            </a:endParaRPr>
          </a:p>
        </p:txBody>
      </p:sp>
      <p:sp>
        <p:nvSpPr>
          <p:cNvPr id="3" name="Google Shape;96;g64baf1d263_0_580">
            <a:extLst>
              <a:ext uri="{FF2B5EF4-FFF2-40B4-BE49-F238E27FC236}">
                <a16:creationId xmlns:a16="http://schemas.microsoft.com/office/drawing/2014/main" id="{FC2179F9-2335-4DE1-A8B4-83D78733D1F4}"/>
              </a:ext>
            </a:extLst>
          </p:cNvPr>
          <p:cNvSpPr txBox="1"/>
          <p:nvPr/>
        </p:nvSpPr>
        <p:spPr>
          <a:xfrm>
            <a:off x="1463824" y="2251350"/>
            <a:ext cx="9573900" cy="3535200"/>
          </a:xfrm>
          <a:prstGeom prst="rect">
            <a:avLst/>
          </a:prstGeom>
          <a:noFill/>
          <a:ln>
            <a:noFill/>
          </a:ln>
        </p:spPr>
        <p:txBody>
          <a:bodyPr spcFirstLastPara="1" wrap="square" lIns="91425" tIns="91425" rIns="91425" bIns="91425" anchor="t" anchorCtr="0">
            <a:noAutofit/>
          </a:bodyPr>
          <a:lstStyle/>
          <a:p>
            <a:pPr marL="0" marR="76200" lvl="0" indent="0" algn="l" rtl="0">
              <a:lnSpc>
                <a:spcPct val="115000"/>
              </a:lnSpc>
              <a:spcBef>
                <a:spcPts val="1200"/>
              </a:spcBef>
              <a:spcAft>
                <a:spcPts val="0"/>
              </a:spcAft>
              <a:buClr>
                <a:schemeClr val="dk1"/>
              </a:buClr>
              <a:buSzPts val="1100"/>
              <a:buFont typeface="Arial"/>
              <a:buNone/>
            </a:pPr>
            <a:r>
              <a:rPr lang="es-MX" sz="1600" dirty="0">
                <a:solidFill>
                  <a:srgbClr val="273B47"/>
                </a:solidFill>
                <a:highlight>
                  <a:schemeClr val="lt1"/>
                </a:highlight>
                <a:latin typeface="Lexend Deca"/>
                <a:ea typeface="Lexend Deca"/>
                <a:cs typeface="Lexend Deca"/>
                <a:sym typeface="Lexend Deca"/>
              </a:rPr>
              <a:t>Si bien Git ofrece múltiples ventajas a la hora de manejar el control de versiones de nuestros proyectos, hay que entender que al ser un software independiente, tiene sus propios comandos, que pueden llegar a ser tan sencillos como complejos, debido a que todos estos se desarrollarán  desde un </a:t>
            </a:r>
            <a:r>
              <a:rPr lang="es-MX" sz="1600" dirty="0" err="1">
                <a:solidFill>
                  <a:srgbClr val="273B47"/>
                </a:solidFill>
                <a:highlight>
                  <a:schemeClr val="lt1"/>
                </a:highlight>
                <a:latin typeface="Lexend Deca"/>
                <a:ea typeface="Lexend Deca"/>
                <a:cs typeface="Lexend Deca"/>
                <a:sym typeface="Lexend Deca"/>
              </a:rPr>
              <a:t>shell</a:t>
            </a:r>
            <a:r>
              <a:rPr lang="es-MX" sz="1600" dirty="0">
                <a:solidFill>
                  <a:srgbClr val="273B47"/>
                </a:solidFill>
                <a:highlight>
                  <a:schemeClr val="lt1"/>
                </a:highlight>
                <a:latin typeface="Lexend Deca"/>
                <a:ea typeface="Lexend Deca"/>
                <a:cs typeface="Lexend Deca"/>
                <a:sym typeface="Lexend Deca"/>
              </a:rPr>
              <a:t>, existiendo la posibilidad que a más de un usuario, le resulte bastante engorroso ,manejar el control de versiones de su proyecto.</a:t>
            </a:r>
          </a:p>
        </p:txBody>
      </p:sp>
      <p:pic>
        <p:nvPicPr>
          <p:cNvPr id="4" name="Google Shape;79;p15">
            <a:extLst>
              <a:ext uri="{FF2B5EF4-FFF2-40B4-BE49-F238E27FC236}">
                <a16:creationId xmlns:a16="http://schemas.microsoft.com/office/drawing/2014/main" id="{7EA783FD-F2C2-4DAC-8263-F766BA5FF24D}"/>
              </a:ext>
            </a:extLst>
          </p:cNvPr>
          <p:cNvPicPr preferRelativeResize="0"/>
          <p:nvPr/>
        </p:nvPicPr>
        <p:blipFill>
          <a:blip r:embed="rId2">
            <a:alphaModFix/>
          </a:blip>
          <a:stretch>
            <a:fillRect/>
          </a:stretch>
        </p:blipFill>
        <p:spPr>
          <a:xfrm>
            <a:off x="1463824" y="4005550"/>
            <a:ext cx="2859293" cy="1781000"/>
          </a:xfrm>
          <a:prstGeom prst="rect">
            <a:avLst/>
          </a:prstGeom>
          <a:noFill/>
          <a:ln>
            <a:noFill/>
          </a:ln>
        </p:spPr>
      </p:pic>
      <p:sp>
        <p:nvSpPr>
          <p:cNvPr id="6" name="Google Shape;80;p15">
            <a:extLst>
              <a:ext uri="{FF2B5EF4-FFF2-40B4-BE49-F238E27FC236}">
                <a16:creationId xmlns:a16="http://schemas.microsoft.com/office/drawing/2014/main" id="{AD11013E-E206-4ABB-8E4B-43A67B5FEEFC}"/>
              </a:ext>
            </a:extLst>
          </p:cNvPr>
          <p:cNvSpPr/>
          <p:nvPr/>
        </p:nvSpPr>
        <p:spPr>
          <a:xfrm>
            <a:off x="2566396" y="4103849"/>
            <a:ext cx="220950" cy="303200"/>
          </a:xfrm>
          <a:custGeom>
            <a:avLst/>
            <a:gdLst/>
            <a:ahLst/>
            <a:cxnLst/>
            <a:rect l="l" t="t" r="r" b="b"/>
            <a:pathLst>
              <a:path w="8838" h="12128" extrusionOk="0">
                <a:moveTo>
                  <a:pt x="0" y="3533"/>
                </a:moveTo>
                <a:cubicBezTo>
                  <a:pt x="1320" y="891"/>
                  <a:pt x="7879" y="-1481"/>
                  <a:pt x="8595" y="1384"/>
                </a:cubicBezTo>
                <a:cubicBezTo>
                  <a:pt x="9566" y="5269"/>
                  <a:pt x="3223" y="8124"/>
                  <a:pt x="3223" y="12128"/>
                </a:cubicBezTo>
              </a:path>
            </a:pathLst>
          </a:custGeom>
          <a:noFill/>
          <a:ln w="9525" cap="flat" cmpd="sng">
            <a:solidFill>
              <a:srgbClr val="000000"/>
            </a:solidFill>
            <a:prstDash val="solid"/>
            <a:round/>
            <a:headEnd type="none" w="med" len="med"/>
            <a:tailEnd type="none" w="med" len="med"/>
          </a:ln>
        </p:spPr>
      </p:sp>
      <p:sp>
        <p:nvSpPr>
          <p:cNvPr id="8" name="Google Shape;81;p15">
            <a:extLst>
              <a:ext uri="{FF2B5EF4-FFF2-40B4-BE49-F238E27FC236}">
                <a16:creationId xmlns:a16="http://schemas.microsoft.com/office/drawing/2014/main" id="{006FAFEE-985D-476A-AD1A-36E176A39488}"/>
              </a:ext>
            </a:extLst>
          </p:cNvPr>
          <p:cNvSpPr/>
          <p:nvPr/>
        </p:nvSpPr>
        <p:spPr>
          <a:xfrm>
            <a:off x="2576071" y="4445067"/>
            <a:ext cx="100800" cy="1074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Secciones y líneas generales de un documento HTML5">
            <a:extLst>
              <a:ext uri="{FF2B5EF4-FFF2-40B4-BE49-F238E27FC236}">
                <a16:creationId xmlns:a16="http://schemas.microsoft.com/office/drawing/2014/main" id="{5E9ED931-D142-4C40-B101-25A4AF62A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949" y="3960780"/>
            <a:ext cx="3116655" cy="2024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89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88;p16">
            <a:extLst>
              <a:ext uri="{FF2B5EF4-FFF2-40B4-BE49-F238E27FC236}">
                <a16:creationId xmlns:a16="http://schemas.microsoft.com/office/drawing/2014/main" id="{A9D795A5-1939-49B9-A335-F1B0E40D98BC}"/>
              </a:ext>
            </a:extLst>
          </p:cNvPr>
          <p:cNvSpPr txBox="1"/>
          <p:nvPr/>
        </p:nvSpPr>
        <p:spPr>
          <a:xfrm>
            <a:off x="1442596" y="2613073"/>
            <a:ext cx="8756100" cy="33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600" dirty="0">
                <a:latin typeface="Lexend Deca" panose="020B0604020202020204" charset="0"/>
                <a:ea typeface="Times New Roman"/>
                <a:cs typeface="Lexend Deca" panose="020B0604020202020204" charset="0"/>
                <a:sym typeface="Times New Roman"/>
              </a:rPr>
              <a:t>Para la solución a estos posibles problemas, existe una herramienta que con unos cuantos clicks, te permite, crear,clonar,compartir, ramificar y gestionar todos tus proyectos, Una herramienta que no consume muchos requisitos y que a parte su interfaz resulta ser intuitiva.</a:t>
            </a:r>
            <a:endParaRPr sz="1600" dirty="0">
              <a:latin typeface="Lexend Deca" panose="020B0604020202020204" charset="0"/>
              <a:ea typeface="Times New Roman"/>
              <a:cs typeface="Lexend Deca" panose="020B0604020202020204" charset="0"/>
              <a:sym typeface="Times New Roman"/>
            </a:endParaRPr>
          </a:p>
          <a:p>
            <a:pPr marL="0" lvl="0" indent="0" algn="l" rtl="0">
              <a:spcBef>
                <a:spcPts val="0"/>
              </a:spcBef>
              <a:spcAft>
                <a:spcPts val="0"/>
              </a:spcAft>
              <a:buNone/>
            </a:pPr>
            <a:endParaRPr sz="1600" dirty="0">
              <a:latin typeface="Times New Roman"/>
              <a:ea typeface="Times New Roman"/>
              <a:cs typeface="Times New Roman"/>
              <a:sym typeface="Times New Roman"/>
            </a:endParaRPr>
          </a:p>
        </p:txBody>
      </p:sp>
      <p:pic>
        <p:nvPicPr>
          <p:cNvPr id="4" name="Google Shape;89;p16">
            <a:extLst>
              <a:ext uri="{FF2B5EF4-FFF2-40B4-BE49-F238E27FC236}">
                <a16:creationId xmlns:a16="http://schemas.microsoft.com/office/drawing/2014/main" id="{A95BF092-3255-4ADF-938F-42F8776F5F4E}"/>
              </a:ext>
            </a:extLst>
          </p:cNvPr>
          <p:cNvPicPr preferRelativeResize="0"/>
          <p:nvPr/>
        </p:nvPicPr>
        <p:blipFill>
          <a:blip r:embed="rId2">
            <a:alphaModFix/>
          </a:blip>
          <a:stretch>
            <a:fillRect/>
          </a:stretch>
        </p:blipFill>
        <p:spPr>
          <a:xfrm>
            <a:off x="7579497" y="3429000"/>
            <a:ext cx="1678675" cy="2327124"/>
          </a:xfrm>
          <a:prstGeom prst="rect">
            <a:avLst/>
          </a:prstGeom>
          <a:noFill/>
          <a:ln>
            <a:noFill/>
          </a:ln>
        </p:spPr>
      </p:pic>
      <p:sp>
        <p:nvSpPr>
          <p:cNvPr id="6" name="Google Shape;95;g64baf1d263_0_580">
            <a:extLst>
              <a:ext uri="{FF2B5EF4-FFF2-40B4-BE49-F238E27FC236}">
                <a16:creationId xmlns:a16="http://schemas.microsoft.com/office/drawing/2014/main" id="{A8B9CF31-1F9F-4E0F-B902-B455AA1FADEE}"/>
              </a:ext>
            </a:extLst>
          </p:cNvPr>
          <p:cNvSpPr txBox="1">
            <a:spLocks/>
          </p:cNvSpPr>
          <p:nvPr/>
        </p:nvSpPr>
        <p:spPr>
          <a:xfrm>
            <a:off x="1463824" y="1292350"/>
            <a:ext cx="9573900" cy="959000"/>
          </a:xfrm>
          <a:prstGeom prst="rect">
            <a:avLst/>
          </a:prstGeom>
          <a:gradFill>
            <a:gsLst>
              <a:gs pos="0">
                <a:srgbClr val="BFBFBF"/>
              </a:gs>
              <a:gs pos="100000">
                <a:srgbClr val="737373"/>
              </a:gs>
            </a:gsLst>
            <a:path path="circle">
              <a:fillToRect l="50000" t="50000" r="50000" b="50000"/>
            </a:path>
            <a:tileRect/>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s-ES" sz="3000" b="1" dirty="0">
                <a:solidFill>
                  <a:srgbClr val="FFFFFF"/>
                </a:solidFill>
                <a:latin typeface="Lexend Deca"/>
                <a:ea typeface="Lexend Deca"/>
                <a:cs typeface="Lexend Deca"/>
                <a:sym typeface="Lexend Deca"/>
              </a:rPr>
              <a:t>GUI GIT KRAKEN</a:t>
            </a:r>
            <a:endParaRPr lang="es-ES" sz="3000" dirty="0">
              <a:solidFill>
                <a:srgbClr val="FFFFFF"/>
              </a:solidFill>
              <a:latin typeface="Lexend Deca"/>
              <a:ea typeface="Lexend Deca"/>
              <a:cs typeface="Lexend Deca"/>
              <a:sym typeface="Lexend Deca"/>
            </a:endParaRPr>
          </a:p>
        </p:txBody>
      </p:sp>
    </p:spTree>
    <p:extLst>
      <p:ext uri="{BB962C8B-B14F-4D97-AF65-F5344CB8AC3E}">
        <p14:creationId xmlns:p14="http://schemas.microsoft.com/office/powerpoint/2010/main" val="158217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1233</Words>
  <Application>Microsoft Office PowerPoint</Application>
  <PresentationFormat>Panorámica</PresentationFormat>
  <Paragraphs>78</Paragraphs>
  <Slides>23</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Calibri</vt:lpstr>
      <vt:lpstr>Arial</vt:lpstr>
      <vt:lpstr>Times New Roman</vt:lpstr>
      <vt:lpstr>Lexend Deca</vt:lpstr>
      <vt:lpstr>Trebuchet MS</vt:lpstr>
      <vt:lpstr>1_Office Theme</vt:lpstr>
      <vt:lpstr>Presentación de PowerPoint</vt:lpstr>
      <vt:lpstr>¿Qué es un Sistema Control de Versiones?</vt:lpstr>
      <vt:lpstr>Hablaremos de Git especialmente...</vt:lpstr>
      <vt:lpstr>Los tres estados de Git</vt:lpstr>
      <vt:lpstr>Los tres estados de Git</vt:lpstr>
      <vt:lpstr>Algo importante</vt:lpstr>
      <vt:lpstr>GitHub</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medina moreno</dc:creator>
  <cp:lastModifiedBy>ccsierrac@correo.udistrital.edu.co</cp:lastModifiedBy>
  <cp:revision>14</cp:revision>
  <dcterms:created xsi:type="dcterms:W3CDTF">2017-03-05T01:18:48Z</dcterms:created>
  <dcterms:modified xsi:type="dcterms:W3CDTF">2020-10-16T16:54:59Z</dcterms:modified>
</cp:coreProperties>
</file>