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DC77B65-B0BF-4C7C-8698-91A53D20E717}" type="datetimeFigureOut">
              <a:rPr lang="de-DE" smtClean="0"/>
              <a:t>28.03.2022</a:t>
            </a:fld>
            <a:endParaRPr lang="de-DE"/>
          </a:p>
        </p:txBody>
      </p:sp>
      <p:sp>
        <p:nvSpPr>
          <p:cNvPr id="5" name="Footer Placeholder 4"/>
          <p:cNvSpPr>
            <a:spLocks noGrp="1"/>
          </p:cNvSpPr>
          <p:nvPr>
            <p:ph type="ftr" sz="quarter" idx="11"/>
          </p:nvPr>
        </p:nvSpPr>
        <p:spPr>
          <a:xfrm>
            <a:off x="2692397" y="5037663"/>
            <a:ext cx="5214635" cy="279400"/>
          </a:xfrm>
        </p:spPr>
        <p:txBody>
          <a:bodyPr/>
          <a:lstStyle/>
          <a:p>
            <a:endParaRPr lang="de-DE"/>
          </a:p>
        </p:txBody>
      </p:sp>
      <p:sp>
        <p:nvSpPr>
          <p:cNvPr id="6" name="Slide Number Placeholder 5"/>
          <p:cNvSpPr>
            <a:spLocks noGrp="1"/>
          </p:cNvSpPr>
          <p:nvPr>
            <p:ph type="sldNum" sz="quarter" idx="12"/>
          </p:nvPr>
        </p:nvSpPr>
        <p:spPr>
          <a:xfrm>
            <a:off x="8956900" y="5037663"/>
            <a:ext cx="551167" cy="279400"/>
          </a:xfrm>
        </p:spPr>
        <p:txBody>
          <a:bodyPr/>
          <a:lstStyle/>
          <a:p>
            <a:fld id="{E84FE6C7-B837-4216-A4A7-1025DBC71784}" type="slidenum">
              <a:rPr lang="de-DE" smtClean="0"/>
              <a:t>‹Nº›</a:t>
            </a:fld>
            <a:endParaRPr lang="de-DE"/>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62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C77B65-B0BF-4C7C-8698-91A53D20E717}" type="datetimeFigureOut">
              <a:rPr lang="de-DE" smtClean="0"/>
              <a:t>28.03.2022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84FE6C7-B837-4216-A4A7-1025DBC71784}" type="slidenum">
              <a:rPr lang="de-DE" smtClean="0"/>
              <a:t>‹Nº›</a:t>
            </a:fld>
            <a:endParaRPr lang="de-DE"/>
          </a:p>
        </p:txBody>
      </p:sp>
    </p:spTree>
    <p:extLst>
      <p:ext uri="{BB962C8B-B14F-4D97-AF65-F5344CB8AC3E}">
        <p14:creationId xmlns:p14="http://schemas.microsoft.com/office/powerpoint/2010/main" val="1831033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C77B65-B0BF-4C7C-8698-91A53D20E717}" type="datetimeFigureOut">
              <a:rPr lang="de-DE" smtClean="0"/>
              <a:t>28.03.2022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84FE6C7-B837-4216-A4A7-1025DBC71784}" type="slidenum">
              <a:rPr lang="de-DE" smtClean="0"/>
              <a:t>‹Nº›</a:t>
            </a:fld>
            <a:endParaRPr lang="de-DE"/>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0002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C77B65-B0BF-4C7C-8698-91A53D20E717}" type="datetimeFigureOut">
              <a:rPr lang="de-DE" smtClean="0"/>
              <a:t>28.03.2022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84FE6C7-B837-4216-A4A7-1025DBC71784}" type="slidenum">
              <a:rPr lang="de-DE" smtClean="0"/>
              <a:t>‹Nº›</a:t>
            </a:fld>
            <a:endParaRPr lang="de-DE"/>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69100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C77B65-B0BF-4C7C-8698-91A53D20E717}" type="datetimeFigureOut">
              <a:rPr lang="de-DE" smtClean="0"/>
              <a:t>28.03.2022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84FE6C7-B837-4216-A4A7-1025DBC71784}" type="slidenum">
              <a:rPr lang="de-DE" smtClean="0"/>
              <a:t>‹Nº›</a:t>
            </a:fld>
            <a:endParaRPr lang="de-DE"/>
          </a:p>
        </p:txBody>
      </p:sp>
    </p:spTree>
    <p:extLst>
      <p:ext uri="{BB962C8B-B14F-4D97-AF65-F5344CB8AC3E}">
        <p14:creationId xmlns:p14="http://schemas.microsoft.com/office/powerpoint/2010/main" val="1764149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C77B65-B0BF-4C7C-8698-91A53D20E717}" type="datetimeFigureOut">
              <a:rPr lang="de-DE" smtClean="0"/>
              <a:t>28.03.2022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84FE6C7-B837-4216-A4A7-1025DBC71784}" type="slidenum">
              <a:rPr lang="de-DE" smtClean="0"/>
              <a:t>‹Nº›</a:t>
            </a:fld>
            <a:endParaRPr lang="de-DE"/>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0641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C77B65-B0BF-4C7C-8698-91A53D20E717}" type="datetimeFigureOut">
              <a:rPr lang="de-DE" smtClean="0"/>
              <a:t>28.03.2022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84FE6C7-B837-4216-A4A7-1025DBC71784}" type="slidenum">
              <a:rPr lang="de-DE" smtClean="0"/>
              <a:t>‹Nº›</a:t>
            </a:fld>
            <a:endParaRPr lang="de-DE"/>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1872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C77B65-B0BF-4C7C-8698-91A53D20E717}" type="datetimeFigureOut">
              <a:rPr lang="de-DE" smtClean="0"/>
              <a:t>28.03.2022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84FE6C7-B837-4216-A4A7-1025DBC71784}" type="slidenum">
              <a:rPr lang="de-DE" smtClean="0"/>
              <a:t>‹Nº›</a:t>
            </a:fld>
            <a:endParaRPr lang="de-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6878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C77B65-B0BF-4C7C-8698-91A53D20E717}" type="datetimeFigureOut">
              <a:rPr lang="de-DE" smtClean="0"/>
              <a:t>28.03.2022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84FE6C7-B837-4216-A4A7-1025DBC71784}" type="slidenum">
              <a:rPr lang="de-DE" smtClean="0"/>
              <a:t>‹Nº›</a:t>
            </a:fld>
            <a:endParaRPr lang="de-DE"/>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203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C77B65-B0BF-4C7C-8698-91A53D20E717}" type="datetimeFigureOut">
              <a:rPr lang="de-DE" smtClean="0"/>
              <a:t>28.03.2022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84FE6C7-B837-4216-A4A7-1025DBC71784}" type="slidenum">
              <a:rPr lang="de-DE" smtClean="0"/>
              <a:t>‹Nº›</a:t>
            </a:fld>
            <a:endParaRPr lang="de-DE"/>
          </a:p>
        </p:txBody>
      </p:sp>
    </p:spTree>
    <p:extLst>
      <p:ext uri="{BB962C8B-B14F-4D97-AF65-F5344CB8AC3E}">
        <p14:creationId xmlns:p14="http://schemas.microsoft.com/office/powerpoint/2010/main" val="2961788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2DC77B65-B0BF-4C7C-8698-91A53D20E717}" type="datetimeFigureOut">
              <a:rPr lang="de-DE" smtClean="0"/>
              <a:t>28.03.2022</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E84FE6C7-B837-4216-A4A7-1025DBC71784}" type="slidenum">
              <a:rPr lang="de-DE" smtClean="0"/>
              <a:t>‹Nº›</a:t>
            </a:fld>
            <a:endParaRPr lang="de-DE"/>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690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C77B65-B0BF-4C7C-8698-91A53D20E717}" type="datetimeFigureOut">
              <a:rPr lang="de-DE" smtClean="0"/>
              <a:t>28.03.2022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84FE6C7-B837-4216-A4A7-1025DBC71784}" type="slidenum">
              <a:rPr lang="de-DE" smtClean="0"/>
              <a:t>‹Nº›</a:t>
            </a:fld>
            <a:endParaRPr lang="de-DE"/>
          </a:p>
        </p:txBody>
      </p:sp>
    </p:spTree>
    <p:extLst>
      <p:ext uri="{BB962C8B-B14F-4D97-AF65-F5344CB8AC3E}">
        <p14:creationId xmlns:p14="http://schemas.microsoft.com/office/powerpoint/2010/main" val="195289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C77B65-B0BF-4C7C-8698-91A53D20E717}" type="datetimeFigureOut">
              <a:rPr lang="de-DE" smtClean="0"/>
              <a:t>28.03.2022</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E84FE6C7-B837-4216-A4A7-1025DBC71784}" type="slidenum">
              <a:rPr lang="de-DE" smtClean="0"/>
              <a:t>‹Nº›</a:t>
            </a:fld>
            <a:endParaRPr lang="de-DE"/>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5024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C77B65-B0BF-4C7C-8698-91A53D20E717}" type="datetimeFigureOut">
              <a:rPr lang="de-DE" smtClean="0"/>
              <a:t>28.03.2022</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E84FE6C7-B837-4216-A4A7-1025DBC71784}" type="slidenum">
              <a:rPr lang="de-DE" smtClean="0"/>
              <a:t>‹Nº›</a:t>
            </a:fld>
            <a:endParaRPr lang="de-DE"/>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154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77B65-B0BF-4C7C-8698-91A53D20E717}" type="datetimeFigureOut">
              <a:rPr lang="de-DE" smtClean="0"/>
              <a:t>28.03.2022</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E84FE6C7-B837-4216-A4A7-1025DBC71784}" type="slidenum">
              <a:rPr lang="de-DE" smtClean="0"/>
              <a:t>‹Nº›</a:t>
            </a:fld>
            <a:endParaRPr lang="de-DE"/>
          </a:p>
        </p:txBody>
      </p:sp>
    </p:spTree>
    <p:extLst>
      <p:ext uri="{BB962C8B-B14F-4D97-AF65-F5344CB8AC3E}">
        <p14:creationId xmlns:p14="http://schemas.microsoft.com/office/powerpoint/2010/main" val="3596854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C77B65-B0BF-4C7C-8698-91A53D20E717}" type="datetimeFigureOut">
              <a:rPr lang="de-DE" smtClean="0"/>
              <a:t>28.03.2022</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E84FE6C7-B837-4216-A4A7-1025DBC71784}" type="slidenum">
              <a:rPr lang="de-DE" smtClean="0"/>
              <a:t>‹Nº›</a:t>
            </a:fld>
            <a:endParaRPr lang="de-DE"/>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930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2DC77B65-B0BF-4C7C-8698-91A53D20E717}" type="datetimeFigureOut">
              <a:rPr lang="de-DE" smtClean="0"/>
              <a:t>28.03.2022</a:t>
            </a:fld>
            <a:endParaRPr lang="de-DE"/>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84FE6C7-B837-4216-A4A7-1025DBC71784}" type="slidenum">
              <a:rPr lang="de-DE" smtClean="0"/>
              <a:t>‹Nº›</a:t>
            </a:fld>
            <a:endParaRPr lang="de-DE"/>
          </a:p>
        </p:txBody>
      </p:sp>
    </p:spTree>
    <p:extLst>
      <p:ext uri="{BB962C8B-B14F-4D97-AF65-F5344CB8AC3E}">
        <p14:creationId xmlns:p14="http://schemas.microsoft.com/office/powerpoint/2010/main" val="161881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C77B65-B0BF-4C7C-8698-91A53D20E717}" type="datetimeFigureOut">
              <a:rPr lang="de-DE" smtClean="0"/>
              <a:t>28.03.2022</a:t>
            </a:fld>
            <a:endParaRPr lang="de-DE"/>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de-DE"/>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4FE6C7-B837-4216-A4A7-1025DBC71784}" type="slidenum">
              <a:rPr lang="de-DE" smtClean="0"/>
              <a:t>‹Nº›</a:t>
            </a:fld>
            <a:endParaRPr lang="de-DE"/>
          </a:p>
        </p:txBody>
      </p:sp>
    </p:spTree>
    <p:extLst>
      <p:ext uri="{BB962C8B-B14F-4D97-AF65-F5344CB8AC3E}">
        <p14:creationId xmlns:p14="http://schemas.microsoft.com/office/powerpoint/2010/main" val="224545345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3E0D07-7F5E-46A6-93A2-8A2E3B35D4C5}"/>
              </a:ext>
            </a:extLst>
          </p:cNvPr>
          <p:cNvSpPr>
            <a:spLocks noGrp="1"/>
          </p:cNvSpPr>
          <p:nvPr>
            <p:ph type="ctrTitle"/>
          </p:nvPr>
        </p:nvSpPr>
        <p:spPr>
          <a:xfrm>
            <a:off x="2509935" y="1801533"/>
            <a:ext cx="7007289" cy="3181013"/>
          </a:xfrm>
          <a:noFill/>
        </p:spPr>
        <p:txBody>
          <a:bodyPr>
            <a:prstTxWarp prst="textPlain">
              <a:avLst>
                <a:gd name="adj" fmla="val 50197"/>
              </a:avLst>
            </a:prstTxWarp>
            <a:normAutofit fontScale="90000"/>
          </a:bodyPr>
          <a:lstStyle/>
          <a:p>
            <a:r>
              <a:rPr lang="es-ES" dirty="0"/>
              <a:t>Sistema web de gestión de notas para unidad educativa “Santa Mónica” de la ciudad de Cochabamba</a:t>
            </a:r>
            <a:endParaRPr lang="de-DE" dirty="0"/>
          </a:p>
        </p:txBody>
      </p:sp>
      <p:sp>
        <p:nvSpPr>
          <p:cNvPr id="5" name="CuadroTexto 4">
            <a:extLst>
              <a:ext uri="{FF2B5EF4-FFF2-40B4-BE49-F238E27FC236}">
                <a16:creationId xmlns:a16="http://schemas.microsoft.com/office/drawing/2014/main" id="{F0CF9918-6CAB-41C5-B386-B09B26C548BB}"/>
              </a:ext>
            </a:extLst>
          </p:cNvPr>
          <p:cNvSpPr txBox="1"/>
          <p:nvPr/>
        </p:nvSpPr>
        <p:spPr>
          <a:xfrm>
            <a:off x="167953" y="5429691"/>
            <a:ext cx="10198358" cy="1307537"/>
          </a:xfrm>
          <a:prstGeom prst="rect">
            <a:avLst/>
          </a:prstGeom>
          <a:noFill/>
        </p:spPr>
        <p:txBody>
          <a:bodyPr wrap="square">
            <a:spAutoFit/>
          </a:bodyPr>
          <a:lstStyle/>
          <a:p>
            <a:pPr marL="2933700">
              <a:lnSpc>
                <a:spcPct val="150000"/>
              </a:lnSpc>
            </a:pPr>
            <a:r>
              <a:rPr lang="es-ES" sz="2800" b="1" dirty="0">
                <a:effectLst/>
                <a:latin typeface="Times New Roman" panose="02020603050405020304" pitchFamily="18" charset="0"/>
                <a:ea typeface="Times New Roman" panose="02020603050405020304" pitchFamily="18" charset="0"/>
              </a:rPr>
              <a:t>Proyecto</a:t>
            </a:r>
            <a:r>
              <a:rPr lang="es-ES" sz="2800" b="1" spc="-10" dirty="0">
                <a:effectLst/>
                <a:latin typeface="Times New Roman" panose="02020603050405020304" pitchFamily="18" charset="0"/>
                <a:ea typeface="Times New Roman" panose="02020603050405020304" pitchFamily="18" charset="0"/>
              </a:rPr>
              <a:t> </a:t>
            </a:r>
            <a:r>
              <a:rPr lang="es-ES" sz="2800" b="1" dirty="0">
                <a:effectLst/>
                <a:latin typeface="Times New Roman" panose="02020603050405020304" pitchFamily="18" charset="0"/>
                <a:ea typeface="Times New Roman" panose="02020603050405020304" pitchFamily="18" charset="0"/>
              </a:rPr>
              <a:t>Grado de</a:t>
            </a:r>
            <a:r>
              <a:rPr lang="es-ES" sz="2800" b="1" spc="-10" dirty="0">
                <a:effectLst/>
                <a:latin typeface="Times New Roman" panose="02020603050405020304" pitchFamily="18" charset="0"/>
                <a:ea typeface="Times New Roman" panose="02020603050405020304" pitchFamily="18" charset="0"/>
              </a:rPr>
              <a:t> </a:t>
            </a:r>
            <a:r>
              <a:rPr lang="es-ES" sz="2800" b="1" dirty="0">
                <a:effectLst/>
                <a:latin typeface="Times New Roman" panose="02020603050405020304" pitchFamily="18" charset="0"/>
                <a:ea typeface="Times New Roman" panose="02020603050405020304" pitchFamily="18" charset="0"/>
              </a:rPr>
              <a:t>Ingeniería de Sistemas</a:t>
            </a:r>
            <a:endParaRPr lang="de-DE" sz="2800" b="1" dirty="0">
              <a:latin typeface="Times New Roman" panose="02020603050405020304" pitchFamily="18" charset="0"/>
              <a:ea typeface="Times New Roman" panose="02020603050405020304" pitchFamily="18" charset="0"/>
            </a:endParaRPr>
          </a:p>
          <a:p>
            <a:pPr marL="2933700">
              <a:lnSpc>
                <a:spcPct val="150000"/>
              </a:lnSpc>
            </a:pPr>
            <a:r>
              <a:rPr lang="es-ES" sz="2800" b="1" dirty="0">
                <a:effectLst/>
                <a:latin typeface="Times New Roman" panose="02020603050405020304" pitchFamily="18" charset="0"/>
                <a:ea typeface="Times New Roman" panose="02020603050405020304" pitchFamily="18" charset="0"/>
              </a:rPr>
              <a:t>Cristhian David Quiroga Contreras</a:t>
            </a:r>
            <a:endParaRPr lang="de-DE" sz="2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26627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F8840-D36C-4527-A5DA-FB17159EDD95}"/>
              </a:ext>
            </a:extLst>
          </p:cNvPr>
          <p:cNvSpPr>
            <a:spLocks noGrp="1"/>
          </p:cNvSpPr>
          <p:nvPr>
            <p:ph type="title"/>
          </p:nvPr>
        </p:nvSpPr>
        <p:spPr>
          <a:xfrm>
            <a:off x="1295401" y="403634"/>
            <a:ext cx="9601196" cy="1303867"/>
          </a:xfrm>
        </p:spPr>
        <p:txBody>
          <a:bodyPr/>
          <a:lstStyle/>
          <a:p>
            <a:r>
              <a:rPr lang="de-DE" b="1" dirty="0"/>
              <a:t>Justificación Académica</a:t>
            </a:r>
          </a:p>
        </p:txBody>
      </p:sp>
      <p:sp>
        <p:nvSpPr>
          <p:cNvPr id="3" name="Marcador de contenido 2">
            <a:extLst>
              <a:ext uri="{FF2B5EF4-FFF2-40B4-BE49-F238E27FC236}">
                <a16:creationId xmlns:a16="http://schemas.microsoft.com/office/drawing/2014/main" id="{77C0C05B-8799-43D5-AEEA-4979B6173707}"/>
              </a:ext>
            </a:extLst>
          </p:cNvPr>
          <p:cNvSpPr>
            <a:spLocks noGrp="1"/>
          </p:cNvSpPr>
          <p:nvPr>
            <p:ph idx="1"/>
          </p:nvPr>
        </p:nvSpPr>
        <p:spPr>
          <a:xfrm>
            <a:off x="961053" y="1903445"/>
            <a:ext cx="10123715" cy="4264090"/>
          </a:xfrm>
        </p:spPr>
        <p:txBody>
          <a:bodyPr>
            <a:normAutofit/>
          </a:bodyPr>
          <a:lstStyle/>
          <a:p>
            <a:r>
              <a:rPr lang="es-ES" sz="3200" dirty="0"/>
              <a:t>Disponer de una Página web que permita gestionar notas de toda la unidad educativa es un sinónimo de que la institución va de la mano de la tecnología. Este proyecto permitirá y será la base para que en un futuro próximo la unidad educativa pueda mostrar también, las notas e informes importantes en la página web, a los estudiantes y padres de familia. De esta manera se podrá dispones de una página web dinámica disponible para todo el público.</a:t>
            </a:r>
            <a:endParaRPr lang="de-DE" sz="3200" dirty="0"/>
          </a:p>
        </p:txBody>
      </p:sp>
    </p:spTree>
    <p:extLst>
      <p:ext uri="{BB962C8B-B14F-4D97-AF65-F5344CB8AC3E}">
        <p14:creationId xmlns:p14="http://schemas.microsoft.com/office/powerpoint/2010/main" val="381830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A7F754-9721-48DB-8083-901A2E9CCF2D}"/>
              </a:ext>
            </a:extLst>
          </p:cNvPr>
          <p:cNvSpPr>
            <a:spLocks noGrp="1"/>
          </p:cNvSpPr>
          <p:nvPr>
            <p:ph type="title"/>
          </p:nvPr>
        </p:nvSpPr>
        <p:spPr>
          <a:xfrm>
            <a:off x="1220757" y="412965"/>
            <a:ext cx="9601196" cy="1303867"/>
          </a:xfrm>
        </p:spPr>
        <p:txBody>
          <a:bodyPr/>
          <a:lstStyle/>
          <a:p>
            <a:r>
              <a:rPr lang="de-DE" b="1" dirty="0"/>
              <a:t>Alcance temático</a:t>
            </a:r>
          </a:p>
        </p:txBody>
      </p:sp>
      <p:sp>
        <p:nvSpPr>
          <p:cNvPr id="3" name="Marcador de contenido 2">
            <a:extLst>
              <a:ext uri="{FF2B5EF4-FFF2-40B4-BE49-F238E27FC236}">
                <a16:creationId xmlns:a16="http://schemas.microsoft.com/office/drawing/2014/main" id="{E0515048-9A0C-46D2-896D-D8BBCB22C2BD}"/>
              </a:ext>
            </a:extLst>
          </p:cNvPr>
          <p:cNvSpPr>
            <a:spLocks noGrp="1"/>
          </p:cNvSpPr>
          <p:nvPr>
            <p:ph idx="1"/>
          </p:nvPr>
        </p:nvSpPr>
        <p:spPr>
          <a:xfrm>
            <a:off x="989044" y="1502226"/>
            <a:ext cx="10412963" cy="4683968"/>
          </a:xfrm>
        </p:spPr>
        <p:txBody>
          <a:bodyPr>
            <a:normAutofit fontScale="92500" lnSpcReduction="10000"/>
          </a:bodyPr>
          <a:lstStyle/>
          <a:p>
            <a:r>
              <a:rPr lang="es-ES" sz="2800" dirty="0"/>
              <a:t>Modulo administración, se registrará los datos del personal, se otorgarán permisos de acceso a los usuarios. </a:t>
            </a:r>
          </a:p>
          <a:p>
            <a:r>
              <a:rPr lang="es-ES" sz="2800" dirty="0"/>
              <a:t>Módulo Académico, donde se realizará la Planificación de Curso, Inscripción de estudiantes, Registro de Docentes y las materias.</a:t>
            </a:r>
          </a:p>
          <a:p>
            <a:r>
              <a:rPr lang="es-ES" sz="2800" dirty="0"/>
              <a:t>Módulo Curso, donde se realizará la información básica de cada estudiante, también podremos obtener la lista por cursos</a:t>
            </a:r>
          </a:p>
          <a:p>
            <a:r>
              <a:rPr lang="es-ES" sz="2800" dirty="0"/>
              <a:t>Módulo Notas, donde se hará el seguimiento académico de estudiantes, se generan promedio de notas, boletines de notas y reportes estadísticos del curso.</a:t>
            </a:r>
          </a:p>
          <a:p>
            <a:r>
              <a:rPr lang="es-ES" sz="2800" dirty="0"/>
              <a:t>Boletines de calificación: El sistema genera de manera automatizada los boletines de calificaciones de los estudiantes</a:t>
            </a:r>
            <a:endParaRPr lang="de-DE" sz="2800" dirty="0"/>
          </a:p>
        </p:txBody>
      </p:sp>
    </p:spTree>
    <p:extLst>
      <p:ext uri="{BB962C8B-B14F-4D97-AF65-F5344CB8AC3E}">
        <p14:creationId xmlns:p14="http://schemas.microsoft.com/office/powerpoint/2010/main" val="868869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A546D8-8A12-49C0-99EA-AA94992CCE55}"/>
              </a:ext>
            </a:extLst>
          </p:cNvPr>
          <p:cNvSpPr>
            <a:spLocks noGrp="1"/>
          </p:cNvSpPr>
          <p:nvPr>
            <p:ph type="title"/>
          </p:nvPr>
        </p:nvSpPr>
        <p:spPr>
          <a:xfrm>
            <a:off x="1230087" y="582124"/>
            <a:ext cx="9601196" cy="800015"/>
          </a:xfrm>
        </p:spPr>
        <p:txBody>
          <a:bodyPr/>
          <a:lstStyle/>
          <a:p>
            <a:r>
              <a:rPr lang="de-DE" b="1" dirty="0"/>
              <a:t>Límites</a:t>
            </a:r>
          </a:p>
        </p:txBody>
      </p:sp>
      <p:sp>
        <p:nvSpPr>
          <p:cNvPr id="3" name="Marcador de contenido 2">
            <a:extLst>
              <a:ext uri="{FF2B5EF4-FFF2-40B4-BE49-F238E27FC236}">
                <a16:creationId xmlns:a16="http://schemas.microsoft.com/office/drawing/2014/main" id="{C58CBE54-BED9-4FE9-ADF6-7850ADB1F2A0}"/>
              </a:ext>
            </a:extLst>
          </p:cNvPr>
          <p:cNvSpPr>
            <a:spLocks noGrp="1"/>
          </p:cNvSpPr>
          <p:nvPr>
            <p:ph idx="1"/>
          </p:nvPr>
        </p:nvSpPr>
        <p:spPr>
          <a:xfrm>
            <a:off x="1045029" y="1420670"/>
            <a:ext cx="10282334" cy="4493729"/>
          </a:xfrm>
        </p:spPr>
        <p:txBody>
          <a:bodyPr>
            <a:normAutofit lnSpcReduction="10000"/>
          </a:bodyPr>
          <a:lstStyle/>
          <a:p>
            <a:r>
              <a:rPr lang="es-ES" sz="2800" dirty="0"/>
              <a:t>No contemplara el control del personal. </a:t>
            </a:r>
          </a:p>
          <a:p>
            <a:r>
              <a:rPr lang="es-ES" sz="2800" dirty="0"/>
              <a:t>No contemplara áreas contables.</a:t>
            </a:r>
          </a:p>
          <a:p>
            <a:r>
              <a:rPr lang="es-ES" sz="2800" dirty="0"/>
              <a:t>No tiene un interfaz de información para los estudiantes o padres de familia.</a:t>
            </a:r>
          </a:p>
          <a:p>
            <a:r>
              <a:rPr lang="es-ES" sz="2800" dirty="0"/>
              <a:t>El sistema solo gestiona el flujo de la información académica de la institución y no así la información administrativa de la institución.</a:t>
            </a:r>
          </a:p>
          <a:p>
            <a:r>
              <a:rPr lang="es-ES" sz="2800" dirty="0"/>
              <a:t>El sistema no provee de notificaciones, calendarios recordatorios automatizados de los procesos, fechas o actividades que realiza la institución.</a:t>
            </a:r>
          </a:p>
          <a:p>
            <a:endParaRPr lang="de-DE" dirty="0"/>
          </a:p>
        </p:txBody>
      </p:sp>
    </p:spTree>
    <p:extLst>
      <p:ext uri="{BB962C8B-B14F-4D97-AF65-F5344CB8AC3E}">
        <p14:creationId xmlns:p14="http://schemas.microsoft.com/office/powerpoint/2010/main" val="646641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395CEC-FD49-469B-9616-50CBEE30FAB7}"/>
              </a:ext>
            </a:extLst>
          </p:cNvPr>
          <p:cNvSpPr>
            <a:spLocks noGrp="1"/>
          </p:cNvSpPr>
          <p:nvPr>
            <p:ph type="title"/>
          </p:nvPr>
        </p:nvSpPr>
        <p:spPr/>
        <p:txBody>
          <a:bodyPr/>
          <a:lstStyle/>
          <a:p>
            <a:r>
              <a:rPr lang="de-DE" b="1" dirty="0"/>
              <a:t>CAPÍTULO 2. MARCO TEÓRICO </a:t>
            </a:r>
          </a:p>
        </p:txBody>
      </p:sp>
      <p:sp>
        <p:nvSpPr>
          <p:cNvPr id="3" name="Marcador de contenido 2">
            <a:extLst>
              <a:ext uri="{FF2B5EF4-FFF2-40B4-BE49-F238E27FC236}">
                <a16:creationId xmlns:a16="http://schemas.microsoft.com/office/drawing/2014/main" id="{99CCD096-60AB-493C-AD5B-4CD2DD8DD44B}"/>
              </a:ext>
            </a:extLst>
          </p:cNvPr>
          <p:cNvSpPr>
            <a:spLocks noGrp="1"/>
          </p:cNvSpPr>
          <p:nvPr>
            <p:ph idx="1"/>
          </p:nvPr>
        </p:nvSpPr>
        <p:spPr/>
        <p:txBody>
          <a:bodyPr/>
          <a:lstStyle/>
          <a:p>
            <a:endParaRPr lang="de-DE" dirty="0"/>
          </a:p>
        </p:txBody>
      </p:sp>
    </p:spTree>
    <p:extLst>
      <p:ext uri="{BB962C8B-B14F-4D97-AF65-F5344CB8AC3E}">
        <p14:creationId xmlns:p14="http://schemas.microsoft.com/office/powerpoint/2010/main" val="494891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2ECC9-5EC6-4D3B-AE6E-24B8FAFA85AC}"/>
              </a:ext>
            </a:extLst>
          </p:cNvPr>
          <p:cNvSpPr>
            <a:spLocks noGrp="1"/>
          </p:cNvSpPr>
          <p:nvPr>
            <p:ph type="title"/>
          </p:nvPr>
        </p:nvSpPr>
        <p:spPr/>
        <p:txBody>
          <a:bodyPr/>
          <a:lstStyle/>
          <a:p>
            <a:r>
              <a:rPr lang="de-DE" dirty="0"/>
              <a:t>Antecedentes Institucionales</a:t>
            </a:r>
          </a:p>
        </p:txBody>
      </p:sp>
      <p:sp>
        <p:nvSpPr>
          <p:cNvPr id="3" name="Marcador de contenido 2">
            <a:extLst>
              <a:ext uri="{FF2B5EF4-FFF2-40B4-BE49-F238E27FC236}">
                <a16:creationId xmlns:a16="http://schemas.microsoft.com/office/drawing/2014/main" id="{FB68A2FC-1A93-4325-9C94-1EC10D2571B7}"/>
              </a:ext>
            </a:extLst>
          </p:cNvPr>
          <p:cNvSpPr>
            <a:spLocks noGrp="1"/>
          </p:cNvSpPr>
          <p:nvPr>
            <p:ph idx="1"/>
          </p:nvPr>
        </p:nvSpPr>
        <p:spPr>
          <a:xfrm>
            <a:off x="1007705" y="2556932"/>
            <a:ext cx="10310327" cy="3318936"/>
          </a:xfrm>
        </p:spPr>
        <p:txBody>
          <a:bodyPr>
            <a:normAutofit fontScale="92500"/>
          </a:bodyPr>
          <a:lstStyle/>
          <a:p>
            <a:pPr marL="0" indent="0">
              <a:lnSpc>
                <a:spcPct val="150000"/>
              </a:lnSpc>
              <a:buNone/>
            </a:pPr>
            <a:r>
              <a:rPr lang="es-ES" dirty="0">
                <a:effectLst/>
                <a:latin typeface="Times New Roman" panose="02020603050405020304" pitchFamily="18" charset="0"/>
                <a:ea typeface="Times New Roman" panose="02020603050405020304" pitchFamily="18" charset="0"/>
              </a:rPr>
              <a:t>La unidad educativa “Santa Mónica”, fue Fundada el año 2001 pertenece al grupo de los colegios católicos “Maristas” de fe y alegría, fundada por la congregación de “Hermanos Maristas”. Brinda servicio educativo en opción preferencial por los más necesitados, bajo el lema “Para educar a los niños es preciso amarlos y amarlos a todos por igual” empleando la pedagogía del amor, la presencia, el acompañamiento, en espíritu de familia y amor al trabajo; legados de su fundador “San Marcelino Champagnat”</a:t>
            </a:r>
            <a:endParaRPr lang="de-DE" sz="3200" dirty="0"/>
          </a:p>
        </p:txBody>
      </p:sp>
    </p:spTree>
    <p:extLst>
      <p:ext uri="{BB962C8B-B14F-4D97-AF65-F5344CB8AC3E}">
        <p14:creationId xmlns:p14="http://schemas.microsoft.com/office/powerpoint/2010/main" val="2193789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FDABE5-E936-49E6-97FF-A7BD863B4FF3}"/>
              </a:ext>
            </a:extLst>
          </p:cNvPr>
          <p:cNvSpPr>
            <a:spLocks noGrp="1"/>
          </p:cNvSpPr>
          <p:nvPr>
            <p:ph type="title"/>
          </p:nvPr>
        </p:nvSpPr>
        <p:spPr>
          <a:xfrm>
            <a:off x="1295401" y="982132"/>
            <a:ext cx="9601196" cy="1303867"/>
          </a:xfrm>
        </p:spPr>
        <p:txBody>
          <a:bodyPr/>
          <a:lstStyle/>
          <a:p>
            <a:r>
              <a:rPr lang="de-DE" dirty="0"/>
              <a:t>Descripción del problema</a:t>
            </a:r>
          </a:p>
        </p:txBody>
      </p:sp>
      <p:sp>
        <p:nvSpPr>
          <p:cNvPr id="3" name="Marcador de contenido 2">
            <a:extLst>
              <a:ext uri="{FF2B5EF4-FFF2-40B4-BE49-F238E27FC236}">
                <a16:creationId xmlns:a16="http://schemas.microsoft.com/office/drawing/2014/main" id="{615A5768-449A-494A-826D-B6667E2F5225}"/>
              </a:ext>
            </a:extLst>
          </p:cNvPr>
          <p:cNvSpPr>
            <a:spLocks noGrp="1"/>
          </p:cNvSpPr>
          <p:nvPr>
            <p:ph idx="1"/>
          </p:nvPr>
        </p:nvSpPr>
        <p:spPr>
          <a:xfrm>
            <a:off x="933060" y="2575249"/>
            <a:ext cx="10263675" cy="3300619"/>
          </a:xfrm>
        </p:spPr>
        <p:txBody>
          <a:bodyPr/>
          <a:lstStyle/>
          <a:p>
            <a:pPr marL="0" indent="0">
              <a:buNone/>
            </a:pPr>
            <a:r>
              <a:rPr lang="es-MX" dirty="0"/>
              <a:t>Los maestros tienen diferentes registros en </a:t>
            </a:r>
            <a:r>
              <a:rPr lang="es-MX" dirty="0" err="1"/>
              <a:t>excel</a:t>
            </a:r>
            <a:r>
              <a:rPr lang="es-MX" dirty="0"/>
              <a:t>, y lo compran cada año.</a:t>
            </a:r>
          </a:p>
          <a:p>
            <a:pPr marL="0" indent="0">
              <a:buNone/>
            </a:pPr>
            <a:r>
              <a:rPr lang="es-MX" dirty="0"/>
              <a:t>Tienen que entregar a dirección todo el registro de notas para que lo impriman</a:t>
            </a:r>
          </a:p>
          <a:p>
            <a:pPr marL="0" indent="0">
              <a:buNone/>
            </a:pPr>
            <a:r>
              <a:rPr lang="es-MX" dirty="0"/>
              <a:t>Imprimir los boletines es dificultoso ya que hay varios formatos y algunos no tienen esa opción diseñada</a:t>
            </a:r>
          </a:p>
          <a:p>
            <a:pPr marL="0" indent="0">
              <a:buNone/>
            </a:pPr>
            <a:r>
              <a:rPr lang="es-MX" dirty="0"/>
              <a:t>Los maestros deben de subir notas finales al SIGED (</a:t>
            </a:r>
            <a:r>
              <a:rPr lang="es-ES" dirty="0"/>
              <a:t>Sistema de Información y Gestión Educativa</a:t>
            </a:r>
            <a:r>
              <a:rPr lang="es-MX" dirty="0"/>
              <a:t>).</a:t>
            </a:r>
            <a:r>
              <a:rPr lang="de-DE" dirty="0"/>
              <a:t> Cada trimestre.</a:t>
            </a:r>
            <a:endParaRPr lang="es-MX" dirty="0"/>
          </a:p>
        </p:txBody>
      </p:sp>
    </p:spTree>
    <p:extLst>
      <p:ext uri="{BB962C8B-B14F-4D97-AF65-F5344CB8AC3E}">
        <p14:creationId xmlns:p14="http://schemas.microsoft.com/office/powerpoint/2010/main" val="2838469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redondeado 8">
            <a:extLst>
              <a:ext uri="{FF2B5EF4-FFF2-40B4-BE49-F238E27FC236}">
                <a16:creationId xmlns:a16="http://schemas.microsoft.com/office/drawing/2014/main" id="{4CA3AACA-0CCD-4D81-9DBD-2F2421F13F8D}"/>
              </a:ext>
            </a:extLst>
          </p:cNvPr>
          <p:cNvSpPr>
            <a:spLocks noChangeArrowheads="1"/>
          </p:cNvSpPr>
          <p:nvPr/>
        </p:nvSpPr>
        <p:spPr bwMode="auto">
          <a:xfrm>
            <a:off x="9690100" y="4465631"/>
            <a:ext cx="1835150" cy="717550"/>
          </a:xfrm>
          <a:prstGeom prst="roundRect">
            <a:avLst>
              <a:gd name="adj" fmla="val 16667"/>
            </a:avLst>
          </a:prstGeom>
          <a:solidFill>
            <a:srgbClr val="92CDDC"/>
          </a:solidFill>
          <a:ln w="25400">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de-DE"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Ningún sistema permite pasar notas al SIGED directamente</a:t>
            </a:r>
            <a:endParaRPr kumimoji="0" lang="es-MX" altLang="de-DE" sz="1800" b="0" i="0" u="none" strike="noStrike" cap="none" normalizeH="0" baseline="0" dirty="0">
              <a:ln>
                <a:noFill/>
              </a:ln>
              <a:solidFill>
                <a:schemeClr val="tx1"/>
              </a:solidFill>
              <a:effectLst/>
              <a:latin typeface="Arial" panose="020B0604020202020204" pitchFamily="34" charset="0"/>
            </a:endParaRPr>
          </a:p>
        </p:txBody>
      </p:sp>
      <p:sp>
        <p:nvSpPr>
          <p:cNvPr id="5" name="Rectángulo redondeado 3">
            <a:extLst>
              <a:ext uri="{FF2B5EF4-FFF2-40B4-BE49-F238E27FC236}">
                <a16:creationId xmlns:a16="http://schemas.microsoft.com/office/drawing/2014/main" id="{461C29F4-979D-4799-86B3-37A4AA284CE3}"/>
              </a:ext>
            </a:extLst>
          </p:cNvPr>
          <p:cNvSpPr>
            <a:spLocks noChangeArrowheads="1"/>
          </p:cNvSpPr>
          <p:nvPr/>
        </p:nvSpPr>
        <p:spPr bwMode="auto">
          <a:xfrm>
            <a:off x="3859744" y="3091331"/>
            <a:ext cx="4036481" cy="1230313"/>
          </a:xfrm>
          <a:prstGeom prst="roundRect">
            <a:avLst>
              <a:gd name="adj" fmla="val 16667"/>
            </a:avLst>
          </a:prstGeom>
          <a:solidFill>
            <a:srgbClr val="FABF8F"/>
          </a:solidFill>
          <a:ln w="38100">
            <a:solidFill>
              <a:srgbClr val="243F6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de-DE" sz="28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Sistemas de registro de notas, no cumple todos los requisitos</a:t>
            </a:r>
            <a:r>
              <a:rPr kumimoji="0" lang="es-ES" altLang="de-DE"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t>
            </a:r>
            <a:endParaRPr kumimoji="0" lang="es-ES" altLang="de-DE" sz="1000" b="0" i="0" u="none" strike="noStrike" cap="none" normalizeH="0" baseline="0" dirty="0">
              <a:ln>
                <a:noFill/>
              </a:ln>
              <a:solidFill>
                <a:schemeClr val="tx1"/>
              </a:solidFill>
              <a:effectLst/>
              <a:latin typeface="Arial" panose="020B0604020202020204" pitchFamily="34" charset="0"/>
            </a:endParaRPr>
          </a:p>
        </p:txBody>
      </p:sp>
      <p:sp>
        <p:nvSpPr>
          <p:cNvPr id="6" name="Rectángulo redondeado 4">
            <a:extLst>
              <a:ext uri="{FF2B5EF4-FFF2-40B4-BE49-F238E27FC236}">
                <a16:creationId xmlns:a16="http://schemas.microsoft.com/office/drawing/2014/main" id="{30DE99CA-F985-4245-A2AD-2350B0A0212D}"/>
              </a:ext>
            </a:extLst>
          </p:cNvPr>
          <p:cNvSpPr>
            <a:spLocks noChangeArrowheads="1"/>
          </p:cNvSpPr>
          <p:nvPr/>
        </p:nvSpPr>
        <p:spPr bwMode="auto">
          <a:xfrm>
            <a:off x="2156357" y="868039"/>
            <a:ext cx="1703387" cy="885825"/>
          </a:xfrm>
          <a:prstGeom prst="roundRect">
            <a:avLst>
              <a:gd name="adj" fmla="val 16667"/>
            </a:avLst>
          </a:prstGeom>
          <a:solidFill>
            <a:srgbClr val="92CDDC"/>
          </a:solidFill>
          <a:ln w="25400">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de-DE"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Los profesores tienen que subir notas finales al SIGED una por una</a:t>
            </a:r>
            <a:endParaRPr kumimoji="0" lang="es-ES" altLang="de-DE" sz="800" b="0" i="0" u="none" strike="noStrike" cap="none" normalizeH="0" baseline="0" dirty="0">
              <a:ln>
                <a:noFill/>
              </a:ln>
              <a:solidFill>
                <a:schemeClr val="tx1"/>
              </a:solidFill>
              <a:effectLst/>
              <a:latin typeface="Arial" panose="020B0604020202020204" pitchFamily="34" charset="0"/>
            </a:endParaRPr>
          </a:p>
        </p:txBody>
      </p:sp>
      <p:cxnSp>
        <p:nvCxnSpPr>
          <p:cNvPr id="7" name="Conector recto de flecha 6">
            <a:extLst>
              <a:ext uri="{FF2B5EF4-FFF2-40B4-BE49-F238E27FC236}">
                <a16:creationId xmlns:a16="http://schemas.microsoft.com/office/drawing/2014/main" id="{6A14A7CC-0923-4BDD-8879-4495DC2219EC}"/>
              </a:ext>
            </a:extLst>
          </p:cNvPr>
          <p:cNvCxnSpPr>
            <a:cxnSpLocks/>
            <a:endCxn id="4" idx="1"/>
          </p:cNvCxnSpPr>
          <p:nvPr/>
        </p:nvCxnSpPr>
        <p:spPr>
          <a:xfrm>
            <a:off x="6255280" y="4288937"/>
            <a:ext cx="3434820" cy="5354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ángulo redondeado 5">
            <a:extLst>
              <a:ext uri="{FF2B5EF4-FFF2-40B4-BE49-F238E27FC236}">
                <a16:creationId xmlns:a16="http://schemas.microsoft.com/office/drawing/2014/main" id="{04083B4B-722A-4F2E-B4E6-613D6879B5FE}"/>
              </a:ext>
            </a:extLst>
          </p:cNvPr>
          <p:cNvSpPr>
            <a:spLocks noChangeArrowheads="1"/>
          </p:cNvSpPr>
          <p:nvPr/>
        </p:nvSpPr>
        <p:spPr bwMode="auto">
          <a:xfrm>
            <a:off x="843547" y="3815391"/>
            <a:ext cx="1581466" cy="1115060"/>
          </a:xfrm>
          <a:prstGeom prst="roundRect">
            <a:avLst>
              <a:gd name="adj" fmla="val 16667"/>
            </a:avLst>
          </a:prstGeom>
          <a:solidFill>
            <a:srgbClr val="92CDDC"/>
          </a:solidFill>
          <a:ln w="25400">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de-DE"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Los sistemas de notas disponibles están configurados en </a:t>
            </a:r>
            <a:r>
              <a:rPr kumimoji="0" lang="es-ES" altLang="de-DE" sz="12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rPr>
              <a:t>excel</a:t>
            </a:r>
            <a:endParaRPr kumimoji="0" lang="es-ES" altLang="de-DE" sz="800" b="0" i="0" u="none" strike="noStrike" cap="none" normalizeH="0" baseline="0" dirty="0">
              <a:ln>
                <a:noFill/>
              </a:ln>
              <a:solidFill>
                <a:schemeClr val="tx1"/>
              </a:solidFill>
              <a:effectLst/>
              <a:latin typeface="Arial" panose="020B0604020202020204" pitchFamily="34" charset="0"/>
            </a:endParaRPr>
          </a:p>
        </p:txBody>
      </p:sp>
      <p:cxnSp>
        <p:nvCxnSpPr>
          <p:cNvPr id="9" name="Conector recto de flecha 8">
            <a:extLst>
              <a:ext uri="{FF2B5EF4-FFF2-40B4-BE49-F238E27FC236}">
                <a16:creationId xmlns:a16="http://schemas.microsoft.com/office/drawing/2014/main" id="{63D5943C-0E3F-46D6-A88D-017EF0ABC2C0}"/>
              </a:ext>
            </a:extLst>
          </p:cNvPr>
          <p:cNvCxnSpPr>
            <a:cxnSpLocks/>
            <a:stCxn id="5" idx="2"/>
          </p:cNvCxnSpPr>
          <p:nvPr/>
        </p:nvCxnSpPr>
        <p:spPr>
          <a:xfrm flipH="1">
            <a:off x="3289933" y="4321644"/>
            <a:ext cx="2588052" cy="8444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ángulo redondeado 6">
            <a:extLst>
              <a:ext uri="{FF2B5EF4-FFF2-40B4-BE49-F238E27FC236}">
                <a16:creationId xmlns:a16="http://schemas.microsoft.com/office/drawing/2014/main" id="{910F5B29-972E-420C-8DDE-6C07CBB841E8}"/>
              </a:ext>
            </a:extLst>
          </p:cNvPr>
          <p:cNvSpPr>
            <a:spLocks noChangeArrowheads="1"/>
          </p:cNvSpPr>
          <p:nvPr/>
        </p:nvSpPr>
        <p:spPr bwMode="auto">
          <a:xfrm>
            <a:off x="6429375" y="5238102"/>
            <a:ext cx="1885740" cy="966787"/>
          </a:xfrm>
          <a:prstGeom prst="roundRect">
            <a:avLst>
              <a:gd name="adj" fmla="val 16667"/>
            </a:avLst>
          </a:prstGeom>
          <a:solidFill>
            <a:srgbClr val="92CDDC"/>
          </a:solidFill>
          <a:ln w="25400">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de-DE"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Algunos sistemas no incorporan la impresión de boletines</a:t>
            </a:r>
            <a:endParaRPr kumimoji="0" lang="es-ES" altLang="de-DE" sz="800" b="0" i="0" u="none" strike="noStrike" cap="none" normalizeH="0" baseline="0" dirty="0">
              <a:ln>
                <a:noFill/>
              </a:ln>
              <a:solidFill>
                <a:schemeClr val="tx1"/>
              </a:solidFill>
              <a:effectLst/>
              <a:latin typeface="Arial" panose="020B0604020202020204" pitchFamily="34" charset="0"/>
            </a:endParaRPr>
          </a:p>
        </p:txBody>
      </p:sp>
      <p:sp>
        <p:nvSpPr>
          <p:cNvPr id="11" name="Rectángulo redondeado 7">
            <a:extLst>
              <a:ext uri="{FF2B5EF4-FFF2-40B4-BE49-F238E27FC236}">
                <a16:creationId xmlns:a16="http://schemas.microsoft.com/office/drawing/2014/main" id="{3D81306D-9FE4-4706-B24A-D95816719766}"/>
              </a:ext>
            </a:extLst>
          </p:cNvPr>
          <p:cNvSpPr>
            <a:spLocks noChangeArrowheads="1"/>
          </p:cNvSpPr>
          <p:nvPr/>
        </p:nvSpPr>
        <p:spPr bwMode="auto">
          <a:xfrm>
            <a:off x="732690" y="1805140"/>
            <a:ext cx="1581465" cy="1115060"/>
          </a:xfrm>
          <a:prstGeom prst="roundRect">
            <a:avLst>
              <a:gd name="adj" fmla="val 16667"/>
            </a:avLst>
          </a:prstGeom>
          <a:solidFill>
            <a:srgbClr val="92CDDC"/>
          </a:solidFill>
          <a:ln w="25400">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de-DE"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Estrés para la secretaria al momento de imprimir notas</a:t>
            </a:r>
            <a:endParaRPr kumimoji="0" lang="es-ES" altLang="de-DE" sz="800" b="0" i="0" u="none" strike="noStrike" cap="none" normalizeH="0" baseline="0" dirty="0">
              <a:ln>
                <a:noFill/>
              </a:ln>
              <a:solidFill>
                <a:schemeClr val="tx1"/>
              </a:solidFill>
              <a:effectLst/>
              <a:latin typeface="Arial" panose="020B0604020202020204" pitchFamily="34" charset="0"/>
            </a:endParaRPr>
          </a:p>
        </p:txBody>
      </p:sp>
      <p:sp>
        <p:nvSpPr>
          <p:cNvPr id="12" name="Rectángulo redondeado 13">
            <a:extLst>
              <a:ext uri="{FF2B5EF4-FFF2-40B4-BE49-F238E27FC236}">
                <a16:creationId xmlns:a16="http://schemas.microsoft.com/office/drawing/2014/main" id="{1B11A4D9-EECF-48F3-8BBF-D37A38D0B523}"/>
              </a:ext>
            </a:extLst>
          </p:cNvPr>
          <p:cNvSpPr>
            <a:spLocks noChangeArrowheads="1"/>
          </p:cNvSpPr>
          <p:nvPr/>
        </p:nvSpPr>
        <p:spPr bwMode="auto">
          <a:xfrm>
            <a:off x="6076688" y="760724"/>
            <a:ext cx="2333625" cy="1133792"/>
          </a:xfrm>
          <a:prstGeom prst="roundRect">
            <a:avLst>
              <a:gd name="adj" fmla="val 16667"/>
            </a:avLst>
          </a:prstGeom>
          <a:solidFill>
            <a:srgbClr val="92CDDC"/>
          </a:solidFill>
          <a:ln w="25400">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de-DE"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Una vez presentado notas a dirección, el profesor debe de preocuparse también por subir las notas al SIGED, un par de semanas después</a:t>
            </a:r>
            <a:endParaRPr kumimoji="0" lang="es-ES" altLang="de-DE" sz="800" b="0" i="0" u="none" strike="noStrike" cap="none" normalizeH="0" baseline="0" dirty="0">
              <a:ln>
                <a:noFill/>
              </a:ln>
              <a:solidFill>
                <a:schemeClr val="tx1"/>
              </a:solidFill>
              <a:effectLst/>
              <a:latin typeface="Arial" panose="020B0604020202020204" pitchFamily="34" charset="0"/>
            </a:endParaRPr>
          </a:p>
        </p:txBody>
      </p:sp>
      <p:sp>
        <p:nvSpPr>
          <p:cNvPr id="13" name="Rectángulo redondeado 16">
            <a:extLst>
              <a:ext uri="{FF2B5EF4-FFF2-40B4-BE49-F238E27FC236}">
                <a16:creationId xmlns:a16="http://schemas.microsoft.com/office/drawing/2014/main" id="{A752A740-8569-47BE-86DB-65E65416D2A9}"/>
              </a:ext>
            </a:extLst>
          </p:cNvPr>
          <p:cNvSpPr>
            <a:spLocks noChangeArrowheads="1"/>
          </p:cNvSpPr>
          <p:nvPr/>
        </p:nvSpPr>
        <p:spPr bwMode="auto">
          <a:xfrm>
            <a:off x="1633170" y="5169858"/>
            <a:ext cx="1865312" cy="1062991"/>
          </a:xfrm>
          <a:prstGeom prst="roundRect">
            <a:avLst>
              <a:gd name="adj" fmla="val 16667"/>
            </a:avLst>
          </a:prstGeom>
          <a:solidFill>
            <a:srgbClr val="92CDDC"/>
          </a:solidFill>
          <a:ln w="25400">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de-DE"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No todos los profesores tienen el mismo sistema de notas</a:t>
            </a:r>
            <a:endParaRPr kumimoji="0" lang="es-ES" altLang="de-DE" sz="800" b="0" i="0" u="none" strike="noStrike" cap="none" normalizeH="0" baseline="0" dirty="0">
              <a:ln>
                <a:noFill/>
              </a:ln>
              <a:solidFill>
                <a:schemeClr val="tx1"/>
              </a:solidFill>
              <a:effectLst/>
              <a:latin typeface="Arial" panose="020B0604020202020204" pitchFamily="34" charset="0"/>
            </a:endParaRPr>
          </a:p>
        </p:txBody>
      </p:sp>
      <p:sp>
        <p:nvSpPr>
          <p:cNvPr id="14" name="Rectángulo redondeado 17">
            <a:extLst>
              <a:ext uri="{FF2B5EF4-FFF2-40B4-BE49-F238E27FC236}">
                <a16:creationId xmlns:a16="http://schemas.microsoft.com/office/drawing/2014/main" id="{1BD459E1-3C3E-4F97-BC27-346E33D102BD}"/>
              </a:ext>
            </a:extLst>
          </p:cNvPr>
          <p:cNvSpPr>
            <a:spLocks noChangeArrowheads="1"/>
          </p:cNvSpPr>
          <p:nvPr/>
        </p:nvSpPr>
        <p:spPr bwMode="auto">
          <a:xfrm>
            <a:off x="8624043" y="760089"/>
            <a:ext cx="1616075" cy="1454150"/>
          </a:xfrm>
          <a:prstGeom prst="roundRect">
            <a:avLst>
              <a:gd name="adj" fmla="val 16667"/>
            </a:avLst>
          </a:prstGeom>
          <a:solidFill>
            <a:srgbClr val="92CDDC"/>
          </a:solidFill>
          <a:ln w="25400">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de-DE"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Al haber dos programas que contienen las notas hay posibilidad de que éstas, varíen</a:t>
            </a:r>
            <a:endParaRPr kumimoji="0" lang="es-ES" altLang="de-DE" sz="800" b="0" i="0" u="none" strike="noStrike" cap="none" normalizeH="0" baseline="0" dirty="0">
              <a:ln>
                <a:noFill/>
              </a:ln>
              <a:solidFill>
                <a:schemeClr val="tx1"/>
              </a:solidFill>
              <a:effectLst/>
              <a:latin typeface="Arial" panose="020B0604020202020204" pitchFamily="34" charset="0"/>
            </a:endParaRPr>
          </a:p>
        </p:txBody>
      </p:sp>
      <p:sp>
        <p:nvSpPr>
          <p:cNvPr id="15" name="Rectángulo redondeado 18">
            <a:extLst>
              <a:ext uri="{FF2B5EF4-FFF2-40B4-BE49-F238E27FC236}">
                <a16:creationId xmlns:a16="http://schemas.microsoft.com/office/drawing/2014/main" id="{677F2B71-FE58-45C5-BF71-9B94B203E4F8}"/>
              </a:ext>
            </a:extLst>
          </p:cNvPr>
          <p:cNvSpPr>
            <a:spLocks noChangeArrowheads="1"/>
          </p:cNvSpPr>
          <p:nvPr/>
        </p:nvSpPr>
        <p:spPr bwMode="auto">
          <a:xfrm>
            <a:off x="4076413" y="1016311"/>
            <a:ext cx="1720850" cy="936625"/>
          </a:xfrm>
          <a:prstGeom prst="roundRect">
            <a:avLst>
              <a:gd name="adj" fmla="val 16667"/>
            </a:avLst>
          </a:prstGeom>
          <a:solidFill>
            <a:srgbClr val="92CDDC"/>
          </a:solidFill>
          <a:ln w="25400">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de-DE"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Posibles equivocaciones al subir notas al SIGED</a:t>
            </a:r>
            <a:endParaRPr kumimoji="0" lang="es-ES" altLang="de-DE" sz="800" b="0" i="0" u="none" strike="noStrike" cap="none" normalizeH="0" baseline="0" dirty="0">
              <a:ln>
                <a:noFill/>
              </a:ln>
              <a:solidFill>
                <a:schemeClr val="tx1"/>
              </a:solidFill>
              <a:effectLst/>
              <a:latin typeface="Arial" panose="020B0604020202020204" pitchFamily="34" charset="0"/>
            </a:endParaRPr>
          </a:p>
        </p:txBody>
      </p:sp>
      <p:sp>
        <p:nvSpPr>
          <p:cNvPr id="16" name="Rectángulo redondeado 19">
            <a:extLst>
              <a:ext uri="{FF2B5EF4-FFF2-40B4-BE49-F238E27FC236}">
                <a16:creationId xmlns:a16="http://schemas.microsoft.com/office/drawing/2014/main" id="{CD384607-13CD-46C6-BB98-128FBD2DC0F7}"/>
              </a:ext>
            </a:extLst>
          </p:cNvPr>
          <p:cNvSpPr>
            <a:spLocks noChangeArrowheads="1"/>
          </p:cNvSpPr>
          <p:nvPr/>
        </p:nvSpPr>
        <p:spPr bwMode="auto">
          <a:xfrm>
            <a:off x="8811951" y="5445278"/>
            <a:ext cx="1247775" cy="706437"/>
          </a:xfrm>
          <a:prstGeom prst="roundRect">
            <a:avLst>
              <a:gd name="adj" fmla="val 16667"/>
            </a:avLst>
          </a:prstGeom>
          <a:solidFill>
            <a:srgbClr val="92CDDC"/>
          </a:solidFill>
          <a:ln w="25400">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de-DE"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Los formatos de impresión pueden variar</a:t>
            </a:r>
            <a:endParaRPr kumimoji="0" lang="es-ES" altLang="de-DE" sz="800" b="0" i="0" u="none" strike="noStrike" cap="none" normalizeH="0" baseline="0" dirty="0">
              <a:ln>
                <a:noFill/>
              </a:ln>
              <a:solidFill>
                <a:schemeClr val="tx1"/>
              </a:solidFill>
              <a:effectLst/>
              <a:latin typeface="Arial" panose="020B0604020202020204" pitchFamily="34" charset="0"/>
            </a:endParaRPr>
          </a:p>
        </p:txBody>
      </p:sp>
      <p:cxnSp>
        <p:nvCxnSpPr>
          <p:cNvPr id="17" name="Conector recto de flecha 16">
            <a:extLst>
              <a:ext uri="{FF2B5EF4-FFF2-40B4-BE49-F238E27FC236}">
                <a16:creationId xmlns:a16="http://schemas.microsoft.com/office/drawing/2014/main" id="{F803F414-A3C7-4DAB-8F18-53F46FB65A35}"/>
              </a:ext>
            </a:extLst>
          </p:cNvPr>
          <p:cNvCxnSpPr>
            <a:cxnSpLocks/>
            <a:stCxn id="5" idx="0"/>
          </p:cNvCxnSpPr>
          <p:nvPr/>
        </p:nvCxnSpPr>
        <p:spPr>
          <a:xfrm flipH="1" flipV="1">
            <a:off x="2290663" y="2403789"/>
            <a:ext cx="3587322" cy="6875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CEBD147A-8A58-4B70-B7F8-58F692DC3D2D}"/>
              </a:ext>
            </a:extLst>
          </p:cNvPr>
          <p:cNvCxnSpPr>
            <a:cxnSpLocks/>
          </p:cNvCxnSpPr>
          <p:nvPr/>
        </p:nvCxnSpPr>
        <p:spPr>
          <a:xfrm flipV="1">
            <a:off x="6297485" y="2199310"/>
            <a:ext cx="2437894" cy="8734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EE1A0042-3EBB-4D3A-A7D5-4057E6D03EFE}"/>
              </a:ext>
            </a:extLst>
          </p:cNvPr>
          <p:cNvCxnSpPr/>
          <p:nvPr/>
        </p:nvCxnSpPr>
        <p:spPr>
          <a:xfrm flipV="1">
            <a:off x="6264121" y="1891180"/>
            <a:ext cx="472440" cy="120015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BFB90ED2-A71A-48AF-8A95-A8AA8E063F73}"/>
              </a:ext>
            </a:extLst>
          </p:cNvPr>
          <p:cNvCxnSpPr>
            <a:cxnSpLocks/>
            <a:stCxn id="5" idx="2"/>
          </p:cNvCxnSpPr>
          <p:nvPr/>
        </p:nvCxnSpPr>
        <p:spPr>
          <a:xfrm flipH="1">
            <a:off x="2425013" y="4321644"/>
            <a:ext cx="3452972" cy="5027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E77B93E2-5773-4628-BBC7-AA5E99469959}"/>
              </a:ext>
            </a:extLst>
          </p:cNvPr>
          <p:cNvCxnSpPr>
            <a:cxnSpLocks/>
          </p:cNvCxnSpPr>
          <p:nvPr/>
        </p:nvCxnSpPr>
        <p:spPr>
          <a:xfrm>
            <a:off x="6230098" y="4288937"/>
            <a:ext cx="3094877" cy="111659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95E6A036-1180-4215-B609-50F68FDEE9FA}"/>
              </a:ext>
            </a:extLst>
          </p:cNvPr>
          <p:cNvCxnSpPr>
            <a:cxnSpLocks/>
            <a:stCxn id="5" idx="2"/>
            <a:endCxn id="30" idx="0"/>
          </p:cNvCxnSpPr>
          <p:nvPr/>
        </p:nvCxnSpPr>
        <p:spPr>
          <a:xfrm flipH="1">
            <a:off x="4677125" y="4321644"/>
            <a:ext cx="1200860" cy="10667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2624C743-0B6D-4F88-BC99-4AE04415560B}"/>
              </a:ext>
            </a:extLst>
          </p:cNvPr>
          <p:cNvCxnSpPr>
            <a:cxnSpLocks/>
            <a:stCxn id="5" idx="0"/>
          </p:cNvCxnSpPr>
          <p:nvPr/>
        </p:nvCxnSpPr>
        <p:spPr>
          <a:xfrm flipH="1" flipV="1">
            <a:off x="2973973" y="1753863"/>
            <a:ext cx="2904012" cy="133746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A71ED65C-B86A-4716-9C3D-E56BF2C6D25D}"/>
              </a:ext>
            </a:extLst>
          </p:cNvPr>
          <p:cNvCxnSpPr>
            <a:cxnSpLocks/>
            <a:endCxn id="32" idx="1"/>
          </p:cNvCxnSpPr>
          <p:nvPr/>
        </p:nvCxnSpPr>
        <p:spPr>
          <a:xfrm flipV="1">
            <a:off x="6255280" y="2773991"/>
            <a:ext cx="3750893" cy="3243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AutoShape 3">
            <a:extLst>
              <a:ext uri="{FF2B5EF4-FFF2-40B4-BE49-F238E27FC236}">
                <a16:creationId xmlns:a16="http://schemas.microsoft.com/office/drawing/2014/main" id="{B78C0C4A-47D5-434F-85C4-56F9C9FF9E27}"/>
              </a:ext>
            </a:extLst>
          </p:cNvPr>
          <p:cNvSpPr>
            <a:spLocks noChangeArrowheads="1"/>
          </p:cNvSpPr>
          <p:nvPr/>
        </p:nvSpPr>
        <p:spPr bwMode="auto">
          <a:xfrm>
            <a:off x="3734255" y="5388377"/>
            <a:ext cx="1885740" cy="844472"/>
          </a:xfrm>
          <a:prstGeom prst="roundRect">
            <a:avLst>
              <a:gd name="adj" fmla="val 16667"/>
            </a:avLst>
          </a:prstGeom>
          <a:solidFill>
            <a:srgbClr val="92CDDC"/>
          </a:solidFill>
          <a:ln w="25400">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de-DE"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Sistema sólo está disponible en computadora personal</a:t>
            </a:r>
            <a:endParaRPr kumimoji="0" lang="es-ES" altLang="de-DE" sz="1800" b="0" i="0" u="none" strike="noStrike" cap="none" normalizeH="0" baseline="0" dirty="0">
              <a:ln>
                <a:noFill/>
              </a:ln>
              <a:solidFill>
                <a:schemeClr val="tx1"/>
              </a:solidFill>
              <a:effectLst/>
              <a:latin typeface="Arial" panose="020B0604020202020204" pitchFamily="34" charset="0"/>
            </a:endParaRPr>
          </a:p>
        </p:txBody>
      </p:sp>
      <p:cxnSp>
        <p:nvCxnSpPr>
          <p:cNvPr id="31" name="Conector recto de flecha 30">
            <a:extLst>
              <a:ext uri="{FF2B5EF4-FFF2-40B4-BE49-F238E27FC236}">
                <a16:creationId xmlns:a16="http://schemas.microsoft.com/office/drawing/2014/main" id="{2566A262-378D-4F4C-ADDC-FF5557D97B31}"/>
              </a:ext>
            </a:extLst>
          </p:cNvPr>
          <p:cNvCxnSpPr>
            <a:cxnSpLocks/>
            <a:endCxn id="10" idx="0"/>
          </p:cNvCxnSpPr>
          <p:nvPr/>
        </p:nvCxnSpPr>
        <p:spPr>
          <a:xfrm>
            <a:off x="6230098" y="4304489"/>
            <a:ext cx="1142147" cy="9336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AutoShape 22">
            <a:extLst>
              <a:ext uri="{FF2B5EF4-FFF2-40B4-BE49-F238E27FC236}">
                <a16:creationId xmlns:a16="http://schemas.microsoft.com/office/drawing/2014/main" id="{93941D1C-BB9D-42C1-B472-751F24A8477A}"/>
              </a:ext>
            </a:extLst>
          </p:cNvPr>
          <p:cNvSpPr>
            <a:spLocks noChangeArrowheads="1"/>
          </p:cNvSpPr>
          <p:nvPr/>
        </p:nvSpPr>
        <p:spPr bwMode="auto">
          <a:xfrm>
            <a:off x="10006173" y="2322347"/>
            <a:ext cx="1243013" cy="903288"/>
          </a:xfrm>
          <a:prstGeom prst="roundRect">
            <a:avLst>
              <a:gd name="adj" fmla="val 16667"/>
            </a:avLst>
          </a:prstGeom>
          <a:solidFill>
            <a:srgbClr val="92CDDC"/>
          </a:solidFill>
          <a:ln w="25400">
            <a:solidFill>
              <a:srgbClr val="FF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de-DE" sz="1200" b="0" i="0" u="none" strike="noStrike" cap="none" normalizeH="0" baseline="0">
                <a:ln>
                  <a:noFill/>
                </a:ln>
                <a:solidFill>
                  <a:srgbClr val="000000"/>
                </a:solidFill>
                <a:effectLst/>
                <a:latin typeface="Arial" panose="020B0604020202020204" pitchFamily="34" charset="0"/>
                <a:ea typeface="Times New Roman" panose="02020603050405020304" pitchFamily="18" charset="0"/>
              </a:rPr>
              <a:t>No se puede ver, ni editar notas en línea</a:t>
            </a:r>
            <a:endParaRPr kumimoji="0" lang="es-ES" altLang="de-DE" sz="1800" b="0" i="0" u="none" strike="noStrike" cap="none" normalizeH="0" baseline="0">
              <a:ln>
                <a:noFill/>
              </a:ln>
              <a:solidFill>
                <a:schemeClr val="tx1"/>
              </a:solidFill>
              <a:effectLst/>
              <a:latin typeface="Arial" panose="020B0604020202020204" pitchFamily="34" charset="0"/>
            </a:endParaRPr>
          </a:p>
        </p:txBody>
      </p:sp>
      <p:cxnSp>
        <p:nvCxnSpPr>
          <p:cNvPr id="33" name="Conector recto de flecha 32">
            <a:extLst>
              <a:ext uri="{FF2B5EF4-FFF2-40B4-BE49-F238E27FC236}">
                <a16:creationId xmlns:a16="http://schemas.microsoft.com/office/drawing/2014/main" id="{4D3572F2-DB38-4FAB-A078-8C2D477BA50B}"/>
              </a:ext>
            </a:extLst>
          </p:cNvPr>
          <p:cNvCxnSpPr>
            <a:cxnSpLocks/>
            <a:stCxn id="5" idx="0"/>
          </p:cNvCxnSpPr>
          <p:nvPr/>
        </p:nvCxnSpPr>
        <p:spPr>
          <a:xfrm flipH="1" flipV="1">
            <a:off x="5065611" y="1985803"/>
            <a:ext cx="812374" cy="110552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1">
            <a:extLst>
              <a:ext uri="{FF2B5EF4-FFF2-40B4-BE49-F238E27FC236}">
                <a16:creationId xmlns:a16="http://schemas.microsoft.com/office/drawing/2014/main" id="{39C02F1B-BAF8-4671-A9BE-42923C38870B}"/>
              </a:ext>
            </a:extLst>
          </p:cNvPr>
          <p:cNvSpPr>
            <a:spLocks noChangeArrowheads="1"/>
          </p:cNvSpPr>
          <p:nvPr/>
        </p:nvSpPr>
        <p:spPr bwMode="auto">
          <a:xfrm>
            <a:off x="2715208" y="1679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de-DE"/>
          </a:p>
        </p:txBody>
      </p:sp>
      <p:sp>
        <p:nvSpPr>
          <p:cNvPr id="35" name="Rectangle 36">
            <a:extLst>
              <a:ext uri="{FF2B5EF4-FFF2-40B4-BE49-F238E27FC236}">
                <a16:creationId xmlns:a16="http://schemas.microsoft.com/office/drawing/2014/main" id="{F8797A39-6658-4618-963C-0E21737E18E9}"/>
              </a:ext>
            </a:extLst>
          </p:cNvPr>
          <p:cNvSpPr>
            <a:spLocks noChangeArrowheads="1"/>
          </p:cNvSpPr>
          <p:nvPr/>
        </p:nvSpPr>
        <p:spPr bwMode="auto">
          <a:xfrm>
            <a:off x="2715208" y="6251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6" name="Rectangle 38">
            <a:extLst>
              <a:ext uri="{FF2B5EF4-FFF2-40B4-BE49-F238E27FC236}">
                <a16:creationId xmlns:a16="http://schemas.microsoft.com/office/drawing/2014/main" id="{D4060A80-ED88-488E-AF9A-C972E08E322C}"/>
              </a:ext>
            </a:extLst>
          </p:cNvPr>
          <p:cNvSpPr>
            <a:spLocks noChangeArrowheads="1"/>
          </p:cNvSpPr>
          <p:nvPr/>
        </p:nvSpPr>
        <p:spPr bwMode="auto">
          <a:xfrm>
            <a:off x="2715208" y="6251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7" name="Rectangle 49">
            <a:extLst>
              <a:ext uri="{FF2B5EF4-FFF2-40B4-BE49-F238E27FC236}">
                <a16:creationId xmlns:a16="http://schemas.microsoft.com/office/drawing/2014/main" id="{938476DD-A3B2-479B-83D7-75EFBCCA7B75}"/>
              </a:ext>
            </a:extLst>
          </p:cNvPr>
          <p:cNvSpPr>
            <a:spLocks noChangeArrowheads="1"/>
          </p:cNvSpPr>
          <p:nvPr/>
        </p:nvSpPr>
        <p:spPr bwMode="auto">
          <a:xfrm>
            <a:off x="2715208" y="108235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a:ln>
                  <a:noFill/>
                </a:ln>
                <a:solidFill>
                  <a:schemeClr val="tx1"/>
                </a:solidFill>
                <a:effectLst/>
                <a:latin typeface="Arial" panose="020B0604020202020204" pitchFamily="34" charset="0"/>
              </a:rPr>
            </a:br>
            <a:endParaRPr kumimoji="0" lang="de-DE" altLang="de-DE"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
        <p:nvSpPr>
          <p:cNvPr id="38" name="Rectangle 51">
            <a:extLst>
              <a:ext uri="{FF2B5EF4-FFF2-40B4-BE49-F238E27FC236}">
                <a16:creationId xmlns:a16="http://schemas.microsoft.com/office/drawing/2014/main" id="{055A9EBC-7727-4274-B61D-AEF9CCE7A752}"/>
              </a:ext>
            </a:extLst>
          </p:cNvPr>
          <p:cNvSpPr>
            <a:spLocks noChangeArrowheads="1"/>
          </p:cNvSpPr>
          <p:nvPr/>
        </p:nvSpPr>
        <p:spPr bwMode="auto">
          <a:xfrm>
            <a:off x="2715208" y="11645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6895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43D121-DD35-462B-8008-5507A7BCE4AE}"/>
              </a:ext>
            </a:extLst>
          </p:cNvPr>
          <p:cNvSpPr>
            <a:spLocks noGrp="1"/>
          </p:cNvSpPr>
          <p:nvPr>
            <p:ph type="title"/>
          </p:nvPr>
        </p:nvSpPr>
        <p:spPr>
          <a:xfrm>
            <a:off x="1038031" y="645021"/>
            <a:ext cx="10115937" cy="5288039"/>
          </a:xfrm>
        </p:spPr>
        <p:txBody>
          <a:bodyPr>
            <a:normAutofit fontScale="90000"/>
          </a:bodyPr>
          <a:lstStyle/>
          <a:p>
            <a:r>
              <a:rPr lang="es-ES" sz="5400" b="1" dirty="0"/>
              <a:t>¿De qué manera podremos coadyuvar a mejorar el registro y flujo de información de notas y tener un registro unificado que usen todos los profesores de la unidad educativa “Santa Mónica”?</a:t>
            </a:r>
            <a:endParaRPr lang="de-DE" sz="5400" b="1" dirty="0"/>
          </a:p>
        </p:txBody>
      </p:sp>
    </p:spTree>
    <p:extLst>
      <p:ext uri="{BB962C8B-B14F-4D97-AF65-F5344CB8AC3E}">
        <p14:creationId xmlns:p14="http://schemas.microsoft.com/office/powerpoint/2010/main" val="272773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05922-B03E-4CAC-A85B-445217C0BFDB}"/>
              </a:ext>
            </a:extLst>
          </p:cNvPr>
          <p:cNvSpPr>
            <a:spLocks noGrp="1"/>
          </p:cNvSpPr>
          <p:nvPr>
            <p:ph type="title"/>
          </p:nvPr>
        </p:nvSpPr>
        <p:spPr/>
        <p:txBody>
          <a:bodyPr/>
          <a:lstStyle/>
          <a:p>
            <a:r>
              <a:rPr lang="de-DE" b="1" dirty="0"/>
              <a:t>Objetivo general</a:t>
            </a:r>
          </a:p>
        </p:txBody>
      </p:sp>
      <p:sp>
        <p:nvSpPr>
          <p:cNvPr id="4" name="Título 1">
            <a:extLst>
              <a:ext uri="{FF2B5EF4-FFF2-40B4-BE49-F238E27FC236}">
                <a16:creationId xmlns:a16="http://schemas.microsoft.com/office/drawing/2014/main" id="{51165F0D-9446-45C2-B2DA-62C35D7F8E26}"/>
              </a:ext>
            </a:extLst>
          </p:cNvPr>
          <p:cNvSpPr txBox="1">
            <a:spLocks/>
          </p:cNvSpPr>
          <p:nvPr/>
        </p:nvSpPr>
        <p:spPr>
          <a:xfrm>
            <a:off x="1295402" y="3182407"/>
            <a:ext cx="9601196" cy="1303867"/>
          </a:xfrm>
          <a:prstGeom prst="rect">
            <a:avLst/>
          </a:prstGeom>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a:t>Diseñar un sistema web de gestión de notas para la unidad educativa “Santa Mónica</a:t>
            </a:r>
            <a:endParaRPr lang="de-DE" dirty="0"/>
          </a:p>
        </p:txBody>
      </p:sp>
    </p:spTree>
    <p:extLst>
      <p:ext uri="{BB962C8B-B14F-4D97-AF65-F5344CB8AC3E}">
        <p14:creationId xmlns:p14="http://schemas.microsoft.com/office/powerpoint/2010/main" val="3347147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6F8297-38F6-4398-9DE1-F6984DB9DF4A}"/>
              </a:ext>
            </a:extLst>
          </p:cNvPr>
          <p:cNvSpPr>
            <a:spLocks noGrp="1"/>
          </p:cNvSpPr>
          <p:nvPr>
            <p:ph type="title"/>
          </p:nvPr>
        </p:nvSpPr>
        <p:spPr>
          <a:xfrm>
            <a:off x="1155441" y="653143"/>
            <a:ext cx="9601196" cy="951721"/>
          </a:xfrm>
        </p:spPr>
        <p:txBody>
          <a:bodyPr/>
          <a:lstStyle/>
          <a:p>
            <a:r>
              <a:rPr lang="de-DE" b="1" dirty="0"/>
              <a:t>Objetivos específicos</a:t>
            </a:r>
          </a:p>
        </p:txBody>
      </p:sp>
      <p:sp>
        <p:nvSpPr>
          <p:cNvPr id="3" name="Marcador de contenido 2">
            <a:extLst>
              <a:ext uri="{FF2B5EF4-FFF2-40B4-BE49-F238E27FC236}">
                <a16:creationId xmlns:a16="http://schemas.microsoft.com/office/drawing/2014/main" id="{7EB70CFE-1CD8-4BA3-9707-3EC07FDC07E2}"/>
              </a:ext>
            </a:extLst>
          </p:cNvPr>
          <p:cNvSpPr>
            <a:spLocks noGrp="1"/>
          </p:cNvSpPr>
          <p:nvPr>
            <p:ph idx="1"/>
          </p:nvPr>
        </p:nvSpPr>
        <p:spPr>
          <a:xfrm>
            <a:off x="895740" y="1520884"/>
            <a:ext cx="10804848" cy="4693299"/>
          </a:xfrm>
        </p:spPr>
        <p:txBody>
          <a:bodyPr>
            <a:normAutofit lnSpcReduction="10000"/>
          </a:bodyPr>
          <a:lstStyle/>
          <a:p>
            <a:r>
              <a:rPr lang="es-ES" sz="3000" dirty="0"/>
              <a:t>Diseñar el sistema de registro de notas y generar los promedios de acuerdo a los reglamentos investigados</a:t>
            </a:r>
          </a:p>
          <a:p>
            <a:r>
              <a:rPr lang="es-ES" sz="3000" dirty="0"/>
              <a:t>Generar reportes requeridos por los docentes, estudiantes reprobados, cantidad de reprobados, promedios máximos y mínimos </a:t>
            </a:r>
          </a:p>
          <a:p>
            <a:r>
              <a:rPr lang="es-ES" sz="3000" dirty="0"/>
              <a:t>Implementar una función de impresión de boletines con notas finales</a:t>
            </a:r>
          </a:p>
          <a:p>
            <a:r>
              <a:rPr lang="es-ES" sz="3000" dirty="0"/>
              <a:t>Implementar un método de paso de datos en bloque (notas finales), entre nuestro sistema y el SIGED</a:t>
            </a:r>
          </a:p>
          <a:p>
            <a:r>
              <a:rPr lang="es-ES" sz="3000" dirty="0"/>
              <a:t>Desarrollar una base de datos de los estudiantes, utilizando el modelo no relacional, que nos permita almacenar información relevante.</a:t>
            </a:r>
          </a:p>
          <a:p>
            <a:endParaRPr lang="de-DE" dirty="0"/>
          </a:p>
        </p:txBody>
      </p:sp>
    </p:spTree>
    <p:extLst>
      <p:ext uri="{BB962C8B-B14F-4D97-AF65-F5344CB8AC3E}">
        <p14:creationId xmlns:p14="http://schemas.microsoft.com/office/powerpoint/2010/main" val="2145903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FF8D9-CA78-41FE-A0E1-436E754BD67C}"/>
              </a:ext>
            </a:extLst>
          </p:cNvPr>
          <p:cNvSpPr>
            <a:spLocks noGrp="1"/>
          </p:cNvSpPr>
          <p:nvPr>
            <p:ph type="title"/>
          </p:nvPr>
        </p:nvSpPr>
        <p:spPr>
          <a:xfrm>
            <a:off x="1295402" y="384973"/>
            <a:ext cx="9601196" cy="1303867"/>
          </a:xfrm>
        </p:spPr>
        <p:txBody>
          <a:bodyPr/>
          <a:lstStyle/>
          <a:p>
            <a:r>
              <a:rPr lang="de-DE" b="1" dirty="0"/>
              <a:t>Justificación técnica</a:t>
            </a:r>
          </a:p>
        </p:txBody>
      </p:sp>
      <p:sp>
        <p:nvSpPr>
          <p:cNvPr id="3" name="Marcador de contenido 2">
            <a:extLst>
              <a:ext uri="{FF2B5EF4-FFF2-40B4-BE49-F238E27FC236}">
                <a16:creationId xmlns:a16="http://schemas.microsoft.com/office/drawing/2014/main" id="{5774602E-D1CC-4313-969A-7222AC346E53}"/>
              </a:ext>
            </a:extLst>
          </p:cNvPr>
          <p:cNvSpPr>
            <a:spLocks noGrp="1"/>
          </p:cNvSpPr>
          <p:nvPr>
            <p:ph idx="1"/>
          </p:nvPr>
        </p:nvSpPr>
        <p:spPr>
          <a:xfrm>
            <a:off x="774441" y="1763486"/>
            <a:ext cx="10739535" cy="4497355"/>
          </a:xfrm>
        </p:spPr>
        <p:txBody>
          <a:bodyPr>
            <a:normAutofit/>
          </a:bodyPr>
          <a:lstStyle/>
          <a:p>
            <a:pPr marL="0" indent="0">
              <a:buNone/>
            </a:pPr>
            <a:r>
              <a:rPr lang="es-ES" sz="3600" dirty="0"/>
              <a:t>Para el desarrollo del presente proyecto, se hará uso de los conocimientos y herramientas adquiridos en la formación académica de la carrera.  Entre los </a:t>
            </a:r>
            <a:r>
              <a:rPr lang="es-ES" sz="3600" dirty="0" err="1"/>
              <a:t>framework</a:t>
            </a:r>
            <a:r>
              <a:rPr lang="es-ES" sz="3600" dirty="0"/>
              <a:t> y lenguajes de programación que usaremos podremos nombrar, Html5, </a:t>
            </a:r>
            <a:r>
              <a:rPr lang="es-ES" sz="3600" dirty="0" err="1"/>
              <a:t>Css</a:t>
            </a:r>
            <a:r>
              <a:rPr lang="es-ES" sz="3600" dirty="0"/>
              <a:t>, Bootstrap, Angular, gestor de base de datos no relacional “</a:t>
            </a:r>
            <a:r>
              <a:rPr lang="es-ES" sz="3600" dirty="0" err="1"/>
              <a:t>Firebase</a:t>
            </a:r>
            <a:r>
              <a:rPr lang="es-ES" sz="3600" dirty="0"/>
              <a:t>”, y un servidor local. </a:t>
            </a:r>
            <a:endParaRPr lang="de-DE" sz="3600" dirty="0"/>
          </a:p>
        </p:txBody>
      </p:sp>
    </p:spTree>
    <p:extLst>
      <p:ext uri="{BB962C8B-B14F-4D97-AF65-F5344CB8AC3E}">
        <p14:creationId xmlns:p14="http://schemas.microsoft.com/office/powerpoint/2010/main" val="364256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36BB39-7106-4A6A-87B7-4BAD51E7DA23}"/>
              </a:ext>
            </a:extLst>
          </p:cNvPr>
          <p:cNvSpPr>
            <a:spLocks noGrp="1"/>
          </p:cNvSpPr>
          <p:nvPr>
            <p:ph type="title"/>
          </p:nvPr>
        </p:nvSpPr>
        <p:spPr>
          <a:xfrm>
            <a:off x="1295402" y="543594"/>
            <a:ext cx="9601196" cy="1042611"/>
          </a:xfrm>
        </p:spPr>
        <p:txBody>
          <a:bodyPr/>
          <a:lstStyle/>
          <a:p>
            <a:r>
              <a:rPr lang="de-DE" b="1" dirty="0"/>
              <a:t>Justificación social</a:t>
            </a:r>
          </a:p>
        </p:txBody>
      </p:sp>
      <p:sp>
        <p:nvSpPr>
          <p:cNvPr id="3" name="Marcador de contenido 2">
            <a:extLst>
              <a:ext uri="{FF2B5EF4-FFF2-40B4-BE49-F238E27FC236}">
                <a16:creationId xmlns:a16="http://schemas.microsoft.com/office/drawing/2014/main" id="{6F11E160-DA5F-4F93-B594-30AEC05CADBA}"/>
              </a:ext>
            </a:extLst>
          </p:cNvPr>
          <p:cNvSpPr>
            <a:spLocks noGrp="1"/>
          </p:cNvSpPr>
          <p:nvPr>
            <p:ph idx="1"/>
          </p:nvPr>
        </p:nvSpPr>
        <p:spPr>
          <a:xfrm>
            <a:off x="877078" y="1968759"/>
            <a:ext cx="10375640" cy="4245429"/>
          </a:xfrm>
        </p:spPr>
        <p:txBody>
          <a:bodyPr>
            <a:normAutofit fontScale="92500" lnSpcReduction="10000"/>
          </a:bodyPr>
          <a:lstStyle/>
          <a:p>
            <a:r>
              <a:rPr lang="es-ES" sz="3200" dirty="0"/>
              <a:t>La implementación de un sistema web representa un avance tecnológico importante para una unidad educativa tanto en prestigio como en confiabilidad.</a:t>
            </a:r>
          </a:p>
          <a:p>
            <a:r>
              <a:rPr lang="es-ES" sz="3200" dirty="0"/>
              <a:t>El implemento de nuestro sistema permitirá a los profesores a trabajar en cualquier dispositivo y sin la posibilidad a sufrir pérdidas de información. </a:t>
            </a:r>
          </a:p>
          <a:p>
            <a:r>
              <a:rPr lang="es-ES" sz="3200" dirty="0"/>
              <a:t>Al estar centralizadas las notas de todos los maestros y todas las materias podrá evitarse el trabajo extra que tienen los profesores de subir sus notas al SIGED</a:t>
            </a:r>
          </a:p>
          <a:p>
            <a:endParaRPr lang="de-DE" dirty="0"/>
          </a:p>
        </p:txBody>
      </p:sp>
    </p:spTree>
    <p:extLst>
      <p:ext uri="{BB962C8B-B14F-4D97-AF65-F5344CB8AC3E}">
        <p14:creationId xmlns:p14="http://schemas.microsoft.com/office/powerpoint/2010/main" val="341286037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ánico">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ánico">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ánico">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880</Words>
  <Application>Microsoft Office PowerPoint</Application>
  <PresentationFormat>Panorámica</PresentationFormat>
  <Paragraphs>57</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Garamond</vt:lpstr>
      <vt:lpstr>Times New Roman</vt:lpstr>
      <vt:lpstr>Orgánico</vt:lpstr>
      <vt:lpstr>Sistema web de gestión de notas para unidad educativa “Santa Mónica” de la ciudad de Cochabamba</vt:lpstr>
      <vt:lpstr>Antecedentes Institucionales</vt:lpstr>
      <vt:lpstr>Descripción del problema</vt:lpstr>
      <vt:lpstr>Presentación de PowerPoint</vt:lpstr>
      <vt:lpstr>¿De qué manera podremos coadyuvar a mejorar el registro y flujo de información de notas y tener un registro unificado que usen todos los profesores de la unidad educativa “Santa Mónica”?</vt:lpstr>
      <vt:lpstr>Objetivo general</vt:lpstr>
      <vt:lpstr>Objetivos específicos</vt:lpstr>
      <vt:lpstr>Justificación técnica</vt:lpstr>
      <vt:lpstr>Justificación social</vt:lpstr>
      <vt:lpstr>Justificación Académica</vt:lpstr>
      <vt:lpstr>Alcance temático</vt:lpstr>
      <vt:lpstr>Límites</vt:lpstr>
      <vt:lpstr>CAPÍTULO 2. MARCO TEÓRICO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web de gestión de notas para unidad educativa “Santa Mónica” de la ciudad de Cochabamba</dc:title>
  <dc:creator>Cristhian David</dc:creator>
  <cp:lastModifiedBy>Cristhian David</cp:lastModifiedBy>
  <cp:revision>1</cp:revision>
  <dcterms:created xsi:type="dcterms:W3CDTF">2022-03-28T22:18:04Z</dcterms:created>
  <dcterms:modified xsi:type="dcterms:W3CDTF">2022-03-29T00:19:01Z</dcterms:modified>
</cp:coreProperties>
</file>