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7" r:id="rId8"/>
    <p:sldId id="268" r:id="rId9"/>
    <p:sldId id="269" r:id="rId10"/>
    <p:sldId id="271" r:id="rId11"/>
    <p:sldId id="272" r:id="rId12"/>
    <p:sldId id="273" r:id="rId13"/>
    <p:sldId id="274" r:id="rId14"/>
    <p:sldId id="275" r:id="rId15"/>
    <p:sldId id="276" r:id="rId16"/>
    <p:sldId id="277" r:id="rId17"/>
    <p:sldId id="278" r:id="rId18"/>
    <p:sldId id="279" r:id="rId19"/>
    <p:sldId id="270" r:id="rId20"/>
    <p:sldId id="281" r:id="rId21"/>
    <p:sldId id="282" r:id="rId22"/>
    <p:sldId id="283" r:id="rId23"/>
    <p:sldId id="284" r:id="rId24"/>
    <p:sldId id="285" r:id="rId25"/>
    <p:sldId id="287" r:id="rId26"/>
    <p:sldId id="286" r:id="rId27"/>
    <p:sldId id="265" r:id="rId28"/>
    <p:sldId id="291" r:id="rId29"/>
    <p:sldId id="296" r:id="rId30"/>
    <p:sldId id="292" r:id="rId31"/>
    <p:sldId id="293" r:id="rId32"/>
    <p:sldId id="294" r:id="rId33"/>
    <p:sldId id="295"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FAEE-E89C-4394-A043-28913EEBB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1CE6DE-ABB7-4CCF-BFCE-F2A30B814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42A1B-1BDF-461F-8760-DFA5A640A329}"/>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5" name="Footer Placeholder 4">
            <a:extLst>
              <a:ext uri="{FF2B5EF4-FFF2-40B4-BE49-F238E27FC236}">
                <a16:creationId xmlns:a16="http://schemas.microsoft.com/office/drawing/2014/main" id="{96DFC265-C32F-4568-8CEF-9EB7ECF6A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661EE-CD70-4D99-A1C8-403B510A50EC}"/>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295591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C813-D0EF-4CF3-B4EF-C3582ACF11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1A75E5-5FC3-4430-9A5A-49B181759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8FE65-010B-419E-B08F-0A84D53FDC31}"/>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5" name="Footer Placeholder 4">
            <a:extLst>
              <a:ext uri="{FF2B5EF4-FFF2-40B4-BE49-F238E27FC236}">
                <a16:creationId xmlns:a16="http://schemas.microsoft.com/office/drawing/2014/main" id="{E5B4500D-F0D5-49EF-A95E-6C6A1AFD2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8B1D1-E7ED-429D-9B75-A00A59B7FC37}"/>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283019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4F209-D02A-404B-838A-4868D51FB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EC6DE5-5730-4BD9-8D7E-8E94B77EA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5B154-288C-48F0-B871-A33F8063E1F4}"/>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5" name="Footer Placeholder 4">
            <a:extLst>
              <a:ext uri="{FF2B5EF4-FFF2-40B4-BE49-F238E27FC236}">
                <a16:creationId xmlns:a16="http://schemas.microsoft.com/office/drawing/2014/main" id="{D2E62A4B-3EBE-4F5C-BEA4-93BE1FCB0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4B485-57F9-411B-9A09-C4C141059B77}"/>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149361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F972-CA37-4EA5-B2FF-B0CA5BF84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CD116-A1CE-4677-8CA5-A734E13EA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AE5DA-C8F5-4A19-8937-5D98A22B42FB}"/>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5" name="Footer Placeholder 4">
            <a:extLst>
              <a:ext uri="{FF2B5EF4-FFF2-40B4-BE49-F238E27FC236}">
                <a16:creationId xmlns:a16="http://schemas.microsoft.com/office/drawing/2014/main" id="{DB24EC4B-D59B-4E39-B81B-3BDD45635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25F2A-C1A9-41EB-8B4D-3BECEB56AAA0}"/>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281822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3639-2F0B-4805-8E74-97AFEB43E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5684C-23E4-4F93-A4D8-18FCA5FB61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58A13-CB7A-4F17-88AE-5956E4C50058}"/>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5" name="Footer Placeholder 4">
            <a:extLst>
              <a:ext uri="{FF2B5EF4-FFF2-40B4-BE49-F238E27FC236}">
                <a16:creationId xmlns:a16="http://schemas.microsoft.com/office/drawing/2014/main" id="{A8CE826F-9BD5-49AF-9A13-7CC407855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B3BFE-4476-44EE-8135-2F221CE2A432}"/>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56540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42C0-7166-4DAB-B09B-DC8CAC755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D05F-E5F3-405B-AFE5-9DF5908CAF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1E447-7FE6-4EB6-9812-61B7A66B57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C5C221-ED8E-4E09-B786-DC358A290274}"/>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6" name="Footer Placeholder 5">
            <a:extLst>
              <a:ext uri="{FF2B5EF4-FFF2-40B4-BE49-F238E27FC236}">
                <a16:creationId xmlns:a16="http://schemas.microsoft.com/office/drawing/2014/main" id="{95D1E267-DB8E-4794-96DA-4ECE834E2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DE421-6969-4082-BE2D-0E3F94D35531}"/>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356691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31F4-C79B-48B0-B946-28DF914BB2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0EAAF-3CD8-453F-A61C-3B7522F38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8A54FF-E198-44D1-BB23-8D95AB716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9BB52E-E35F-4861-BC00-5AC525CA9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14DCA-935A-4826-AA7F-C7CADF25A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EEA32E-DB53-434C-BDD4-934F91F1BEF2}"/>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8" name="Footer Placeholder 7">
            <a:extLst>
              <a:ext uri="{FF2B5EF4-FFF2-40B4-BE49-F238E27FC236}">
                <a16:creationId xmlns:a16="http://schemas.microsoft.com/office/drawing/2014/main" id="{AF455031-5BBE-469C-B3B1-7B68337F0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E5F7D-DBC7-45BA-BA59-5A5C53F1C837}"/>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259700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2207-5A90-41C2-8AE4-ABDD8DB39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717F39-4AD4-4522-AB23-580321710BFA}"/>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4" name="Footer Placeholder 3">
            <a:extLst>
              <a:ext uri="{FF2B5EF4-FFF2-40B4-BE49-F238E27FC236}">
                <a16:creationId xmlns:a16="http://schemas.microsoft.com/office/drawing/2014/main" id="{68B18AE5-18F0-4DFD-A0E7-6A19958CA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D43594-71DE-4B68-B4B8-3BBBD2E4B2F7}"/>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235863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58B2F-140A-4488-B096-A5CF829BB7BA}"/>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3" name="Footer Placeholder 2">
            <a:extLst>
              <a:ext uri="{FF2B5EF4-FFF2-40B4-BE49-F238E27FC236}">
                <a16:creationId xmlns:a16="http://schemas.microsoft.com/office/drawing/2014/main" id="{E6C15AFC-13E8-4D65-A80D-0A6D29E236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151447-A8D7-4FB5-BFAE-A137DD80E1C8}"/>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76026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7A0C-6C83-42B6-92EA-C36DA4999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D62A3D-2592-424C-9919-517595455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CD3E6A-43A3-49F5-970A-473935DC0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A806E-8ED5-4D01-92CD-DAF18A00C63B}"/>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6" name="Footer Placeholder 5">
            <a:extLst>
              <a:ext uri="{FF2B5EF4-FFF2-40B4-BE49-F238E27FC236}">
                <a16:creationId xmlns:a16="http://schemas.microsoft.com/office/drawing/2014/main" id="{25C0527D-6934-4114-A1EE-9E0888868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4DBB2-48E0-4A6E-BD21-7D3E543ABBBC}"/>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140231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35E7-6232-4655-BC9E-5D5F17B94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1F194D-8CCD-4643-8D49-C5F3C6B61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1CBB52-31D5-4B28-852E-8553F651B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7AEEC-257F-432A-926F-DC6E1FFE3BFA}"/>
              </a:ext>
            </a:extLst>
          </p:cNvPr>
          <p:cNvSpPr>
            <a:spLocks noGrp="1"/>
          </p:cNvSpPr>
          <p:nvPr>
            <p:ph type="dt" sz="half" idx="10"/>
          </p:nvPr>
        </p:nvSpPr>
        <p:spPr/>
        <p:txBody>
          <a:bodyPr/>
          <a:lstStyle/>
          <a:p>
            <a:fld id="{FB9E247D-188B-4EB3-A0C9-9910AE71EFC1}" type="datetimeFigureOut">
              <a:rPr lang="en-US" smtClean="0"/>
              <a:t>12/17/2019</a:t>
            </a:fld>
            <a:endParaRPr lang="en-US"/>
          </a:p>
        </p:txBody>
      </p:sp>
      <p:sp>
        <p:nvSpPr>
          <p:cNvPr id="6" name="Footer Placeholder 5">
            <a:extLst>
              <a:ext uri="{FF2B5EF4-FFF2-40B4-BE49-F238E27FC236}">
                <a16:creationId xmlns:a16="http://schemas.microsoft.com/office/drawing/2014/main" id="{DD2AF162-748D-4AE7-8485-7F8BEFAE7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52929-DBA5-4B0C-A628-8B65A6735841}"/>
              </a:ext>
            </a:extLst>
          </p:cNvPr>
          <p:cNvSpPr>
            <a:spLocks noGrp="1"/>
          </p:cNvSpPr>
          <p:nvPr>
            <p:ph type="sldNum" sz="quarter" idx="12"/>
          </p:nvPr>
        </p:nvSpPr>
        <p:spPr/>
        <p:txBody>
          <a:bodyPr/>
          <a:lstStyle/>
          <a:p>
            <a:fld id="{44542B82-CBAE-4F0C-BBE9-66FFA5EF86CB}" type="slidenum">
              <a:rPr lang="en-US" smtClean="0"/>
              <a:t>‹#›</a:t>
            </a:fld>
            <a:endParaRPr lang="en-US"/>
          </a:p>
        </p:txBody>
      </p:sp>
    </p:spTree>
    <p:extLst>
      <p:ext uri="{BB962C8B-B14F-4D97-AF65-F5344CB8AC3E}">
        <p14:creationId xmlns:p14="http://schemas.microsoft.com/office/powerpoint/2010/main" val="113681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C8DAE-07AE-4B66-8A48-1C670E4EA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D3E61-683A-45B6-AF65-42B45D5CB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46E64-731B-4B67-B9A5-A99D31260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E247D-188B-4EB3-A0C9-9910AE71EFC1}" type="datetimeFigureOut">
              <a:rPr lang="en-US" smtClean="0"/>
              <a:t>12/17/2019</a:t>
            </a:fld>
            <a:endParaRPr lang="en-US"/>
          </a:p>
        </p:txBody>
      </p:sp>
      <p:sp>
        <p:nvSpPr>
          <p:cNvPr id="5" name="Footer Placeholder 4">
            <a:extLst>
              <a:ext uri="{FF2B5EF4-FFF2-40B4-BE49-F238E27FC236}">
                <a16:creationId xmlns:a16="http://schemas.microsoft.com/office/drawing/2014/main" id="{24D0ECA7-A9EE-4793-A1D0-7374DE24C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CDB98-ABFC-4129-88DA-8F27E1EC4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42B82-CBAE-4F0C-BBE9-66FFA5EF86CB}" type="slidenum">
              <a:rPr lang="en-US" smtClean="0"/>
              <a:t>‹#›</a:t>
            </a:fld>
            <a:endParaRPr lang="en-US"/>
          </a:p>
        </p:txBody>
      </p:sp>
    </p:spTree>
    <p:extLst>
      <p:ext uri="{BB962C8B-B14F-4D97-AF65-F5344CB8AC3E}">
        <p14:creationId xmlns:p14="http://schemas.microsoft.com/office/powerpoint/2010/main" val="96312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C24F-8FEB-4F71-8261-7BF28C0D4124}"/>
              </a:ext>
            </a:extLst>
          </p:cNvPr>
          <p:cNvSpPr>
            <a:spLocks noGrp="1"/>
          </p:cNvSpPr>
          <p:nvPr>
            <p:ph type="ctrTitle"/>
          </p:nvPr>
        </p:nvSpPr>
        <p:spPr/>
        <p:txBody>
          <a:bodyPr/>
          <a:lstStyle/>
          <a:p>
            <a:r>
              <a:rPr lang="en-US" dirty="0"/>
              <a:t>AUTOMATED HOUSE SYSTEMS</a:t>
            </a:r>
          </a:p>
        </p:txBody>
      </p:sp>
      <p:sp>
        <p:nvSpPr>
          <p:cNvPr id="3" name="Subtitle 2">
            <a:extLst>
              <a:ext uri="{FF2B5EF4-FFF2-40B4-BE49-F238E27FC236}">
                <a16:creationId xmlns:a16="http://schemas.microsoft.com/office/drawing/2014/main" id="{F4D7D46F-657A-47FC-B473-887159CA3C6A}"/>
              </a:ext>
            </a:extLst>
          </p:cNvPr>
          <p:cNvSpPr>
            <a:spLocks noGrp="1"/>
          </p:cNvSpPr>
          <p:nvPr>
            <p:ph type="subTitle" idx="1"/>
          </p:nvPr>
        </p:nvSpPr>
        <p:spPr/>
        <p:txBody>
          <a:bodyPr/>
          <a:lstStyle/>
          <a:p>
            <a:r>
              <a:rPr lang="en-US" dirty="0"/>
              <a:t>BY </a:t>
            </a:r>
          </a:p>
          <a:p>
            <a:r>
              <a:rPr lang="en-US" dirty="0"/>
              <a:t>LORDAIN BONAVENTURE</a:t>
            </a:r>
          </a:p>
          <a:p>
            <a:r>
              <a:rPr lang="en-US" dirty="0"/>
              <a:t>CRISTHIAN SURIEL</a:t>
            </a:r>
          </a:p>
        </p:txBody>
      </p:sp>
    </p:spTree>
    <p:extLst>
      <p:ext uri="{BB962C8B-B14F-4D97-AF65-F5344CB8AC3E}">
        <p14:creationId xmlns:p14="http://schemas.microsoft.com/office/powerpoint/2010/main" val="318665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4011-960F-48B5-A3CD-E9EF4E403443}"/>
              </a:ext>
            </a:extLst>
          </p:cNvPr>
          <p:cNvSpPr>
            <a:spLocks noGrp="1"/>
          </p:cNvSpPr>
          <p:nvPr>
            <p:ph type="title"/>
          </p:nvPr>
        </p:nvSpPr>
        <p:spPr/>
        <p:txBody>
          <a:bodyPr/>
          <a:lstStyle/>
          <a:p>
            <a:pPr algn="ctr"/>
            <a:r>
              <a:rPr lang="en-US" dirty="0"/>
              <a:t>Mechanical Design continued</a:t>
            </a:r>
          </a:p>
        </p:txBody>
      </p:sp>
      <p:pic>
        <p:nvPicPr>
          <p:cNvPr id="5" name="Content Placeholder 4" descr="A picture containing box, table, room, living&#10;&#10;Description automatically generated">
            <a:extLst>
              <a:ext uri="{FF2B5EF4-FFF2-40B4-BE49-F238E27FC236}">
                <a16:creationId xmlns:a16="http://schemas.microsoft.com/office/drawing/2014/main" id="{C524C916-BDDB-4FA4-9C69-CB9B0BDBE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6518"/>
            <a:ext cx="9494520" cy="4802186"/>
          </a:xfrm>
        </p:spPr>
      </p:pic>
    </p:spTree>
    <p:extLst>
      <p:ext uri="{BB962C8B-B14F-4D97-AF65-F5344CB8AC3E}">
        <p14:creationId xmlns:p14="http://schemas.microsoft.com/office/powerpoint/2010/main" val="204666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C889-EB95-4A69-B8C3-3A4832AF3D21}"/>
              </a:ext>
            </a:extLst>
          </p:cNvPr>
          <p:cNvSpPr>
            <a:spLocks noGrp="1"/>
          </p:cNvSpPr>
          <p:nvPr>
            <p:ph type="title"/>
          </p:nvPr>
        </p:nvSpPr>
        <p:spPr/>
        <p:txBody>
          <a:bodyPr/>
          <a:lstStyle/>
          <a:p>
            <a:pPr algn="ctr"/>
            <a:r>
              <a:rPr lang="en-US" dirty="0"/>
              <a:t>Mechanical Design continued</a:t>
            </a:r>
          </a:p>
        </p:txBody>
      </p:sp>
      <p:pic>
        <p:nvPicPr>
          <p:cNvPr id="5" name="Content Placeholder 4" descr="A picture containing cat&#10;&#10;Description automatically generated">
            <a:extLst>
              <a:ext uri="{FF2B5EF4-FFF2-40B4-BE49-F238E27FC236}">
                <a16:creationId xmlns:a16="http://schemas.microsoft.com/office/drawing/2014/main" id="{A552A2F2-2992-4973-BA80-66F834870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38949"/>
            <a:ext cx="10515600" cy="4153926"/>
          </a:xfrm>
        </p:spPr>
      </p:pic>
    </p:spTree>
    <p:extLst>
      <p:ext uri="{BB962C8B-B14F-4D97-AF65-F5344CB8AC3E}">
        <p14:creationId xmlns:p14="http://schemas.microsoft.com/office/powerpoint/2010/main" val="293694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27CC-FFC6-4E74-BE0B-DD3A2BA7362C}"/>
              </a:ext>
            </a:extLst>
          </p:cNvPr>
          <p:cNvSpPr>
            <a:spLocks noGrp="1"/>
          </p:cNvSpPr>
          <p:nvPr>
            <p:ph type="title"/>
          </p:nvPr>
        </p:nvSpPr>
        <p:spPr>
          <a:xfrm>
            <a:off x="838200" y="365125"/>
            <a:ext cx="10515600" cy="2378075"/>
          </a:xfrm>
        </p:spPr>
        <p:txBody>
          <a:bodyPr/>
          <a:lstStyle/>
          <a:p>
            <a:pPr algn="ctr"/>
            <a:r>
              <a:rPr lang="en-US" dirty="0"/>
              <a:t>Electrical Design</a:t>
            </a:r>
            <a:br>
              <a:rPr lang="en-US" dirty="0"/>
            </a:br>
            <a:r>
              <a:rPr lang="en-US" sz="3600" dirty="0"/>
              <a:t>Microcontroller Arduino UNO</a:t>
            </a:r>
            <a:endParaRPr lang="en-US" dirty="0"/>
          </a:p>
        </p:txBody>
      </p:sp>
      <p:pic>
        <p:nvPicPr>
          <p:cNvPr id="5" name="Content Placeholder 4" descr="A circuit board&#10;&#10;Description automatically generated">
            <a:extLst>
              <a:ext uri="{FF2B5EF4-FFF2-40B4-BE49-F238E27FC236}">
                <a16:creationId xmlns:a16="http://schemas.microsoft.com/office/drawing/2014/main" id="{3241FF1D-5419-4145-A53C-23190562F7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522" y="2443738"/>
            <a:ext cx="6641157" cy="4414261"/>
          </a:xfrm>
        </p:spPr>
      </p:pic>
    </p:spTree>
    <p:extLst>
      <p:ext uri="{BB962C8B-B14F-4D97-AF65-F5344CB8AC3E}">
        <p14:creationId xmlns:p14="http://schemas.microsoft.com/office/powerpoint/2010/main" val="358077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B42A-29AD-4DAE-99F6-1336EA1BA3C2}"/>
              </a:ext>
            </a:extLst>
          </p:cNvPr>
          <p:cNvSpPr>
            <a:spLocks noGrp="1"/>
          </p:cNvSpPr>
          <p:nvPr>
            <p:ph type="title"/>
          </p:nvPr>
        </p:nvSpPr>
        <p:spPr/>
        <p:txBody>
          <a:bodyPr/>
          <a:lstStyle/>
          <a:p>
            <a:pPr algn="ctr"/>
            <a:r>
              <a:rPr lang="en-US" dirty="0"/>
              <a:t>Electrical Design continued</a:t>
            </a:r>
          </a:p>
        </p:txBody>
      </p:sp>
      <p:sp>
        <p:nvSpPr>
          <p:cNvPr id="3" name="Content Placeholder 2">
            <a:extLst>
              <a:ext uri="{FF2B5EF4-FFF2-40B4-BE49-F238E27FC236}">
                <a16:creationId xmlns:a16="http://schemas.microsoft.com/office/drawing/2014/main" id="{66F31E16-ED18-4252-A064-0D46E1689375}"/>
              </a:ext>
            </a:extLst>
          </p:cNvPr>
          <p:cNvSpPr>
            <a:spLocks noGrp="1"/>
          </p:cNvSpPr>
          <p:nvPr>
            <p:ph idx="1"/>
          </p:nvPr>
        </p:nvSpPr>
        <p:spPr/>
        <p:txBody>
          <a:bodyPr>
            <a:normAutofit/>
          </a:bodyPr>
          <a:lstStyle/>
          <a:p>
            <a:pPr marL="0" indent="0">
              <a:buNone/>
            </a:pPr>
            <a:r>
              <a:rPr lang="en-US" sz="3200" dirty="0"/>
              <a:t>The Arduino is used as Embedded Control for this project of</a:t>
            </a:r>
          </a:p>
          <a:p>
            <a:pPr marL="0" indent="0">
              <a:buNone/>
            </a:pPr>
            <a:r>
              <a:rPr lang="en-US" sz="3200" dirty="0"/>
              <a:t>“Automated House Systems”</a:t>
            </a:r>
          </a:p>
          <a:p>
            <a:r>
              <a:rPr lang="en-US" sz="3200" dirty="0"/>
              <a:t>Arduino UNO is a microcontroller board based on ATmega 328(datasheet)</a:t>
            </a:r>
          </a:p>
          <a:p>
            <a:r>
              <a:rPr lang="en-US" sz="3200" dirty="0"/>
              <a:t>It has 14 digital input/output pins</a:t>
            </a:r>
          </a:p>
          <a:p>
            <a:pPr marL="0" indent="0">
              <a:buNone/>
            </a:pPr>
            <a:r>
              <a:rPr lang="en-US" sz="3200" dirty="0"/>
              <a:t>	6 pins can be used as PWM outputs</a:t>
            </a:r>
          </a:p>
          <a:p>
            <a:pPr marL="0" indent="0">
              <a:buNone/>
            </a:pPr>
            <a:r>
              <a:rPr lang="en-US" sz="3200" dirty="0"/>
              <a:t>	6 analog inputs, 16 MHz ceramic resonator, a reset button, a USB connection, a power jack </a:t>
            </a:r>
            <a:r>
              <a:rPr lang="en-US" sz="3200" dirty="0" err="1"/>
              <a:t>etc</a:t>
            </a:r>
            <a:endParaRPr lang="en-US" sz="3200" dirty="0"/>
          </a:p>
        </p:txBody>
      </p:sp>
    </p:spTree>
    <p:extLst>
      <p:ext uri="{BB962C8B-B14F-4D97-AF65-F5344CB8AC3E}">
        <p14:creationId xmlns:p14="http://schemas.microsoft.com/office/powerpoint/2010/main" val="158599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FFC6-20CD-45EA-891D-4A99BF7CA5AD}"/>
              </a:ext>
            </a:extLst>
          </p:cNvPr>
          <p:cNvSpPr>
            <a:spLocks noGrp="1"/>
          </p:cNvSpPr>
          <p:nvPr>
            <p:ph type="title"/>
          </p:nvPr>
        </p:nvSpPr>
        <p:spPr/>
        <p:txBody>
          <a:bodyPr/>
          <a:lstStyle/>
          <a:p>
            <a:r>
              <a:rPr lang="en-US" dirty="0"/>
              <a:t>Other Electrical Specifications</a:t>
            </a:r>
          </a:p>
        </p:txBody>
      </p:sp>
      <p:sp>
        <p:nvSpPr>
          <p:cNvPr id="3" name="Content Placeholder 2">
            <a:extLst>
              <a:ext uri="{FF2B5EF4-FFF2-40B4-BE49-F238E27FC236}">
                <a16:creationId xmlns:a16="http://schemas.microsoft.com/office/drawing/2014/main" id="{9FA6F6EC-5384-4125-8152-494A3185BABE}"/>
              </a:ext>
            </a:extLst>
          </p:cNvPr>
          <p:cNvSpPr>
            <a:spLocks noGrp="1"/>
          </p:cNvSpPr>
          <p:nvPr>
            <p:ph idx="1"/>
          </p:nvPr>
        </p:nvSpPr>
        <p:spPr/>
        <p:txBody>
          <a:bodyPr>
            <a:normAutofit lnSpcReduction="10000"/>
          </a:bodyPr>
          <a:lstStyle/>
          <a:p>
            <a:r>
              <a:rPr lang="en-US" sz="3200" dirty="0"/>
              <a:t>Operating Voltage: 5V Input Voltage (Recommended)</a:t>
            </a:r>
          </a:p>
          <a:p>
            <a:r>
              <a:rPr lang="en-US" sz="3200" dirty="0"/>
              <a:t>Input Voltage (limits): 6-20V</a:t>
            </a:r>
          </a:p>
          <a:p>
            <a:r>
              <a:rPr lang="en-US" sz="3200" dirty="0"/>
              <a:t>DC Current per I/O pin: 40mA</a:t>
            </a:r>
          </a:p>
          <a:p>
            <a:r>
              <a:rPr lang="en-US" sz="3200" dirty="0"/>
              <a:t>DC  Current for 3.3V pin: 50mA</a:t>
            </a:r>
          </a:p>
          <a:p>
            <a:r>
              <a:rPr lang="en-US" sz="3200" dirty="0"/>
              <a:t>Flash Memory: 32KB</a:t>
            </a:r>
          </a:p>
          <a:p>
            <a:r>
              <a:rPr lang="en-US" sz="3200" dirty="0"/>
              <a:t>SRAM: 2KB</a:t>
            </a:r>
          </a:p>
          <a:p>
            <a:r>
              <a:rPr lang="en-US" sz="3200" dirty="0"/>
              <a:t>EEPROM: 1 KB</a:t>
            </a:r>
          </a:p>
          <a:p>
            <a:r>
              <a:rPr lang="en-US" sz="3200" dirty="0"/>
              <a:t>Clock Speed: 16KHz</a:t>
            </a:r>
          </a:p>
        </p:txBody>
      </p:sp>
    </p:spTree>
    <p:extLst>
      <p:ext uri="{BB962C8B-B14F-4D97-AF65-F5344CB8AC3E}">
        <p14:creationId xmlns:p14="http://schemas.microsoft.com/office/powerpoint/2010/main" val="84940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5EA-0349-402F-B301-070E21F1D633}"/>
              </a:ext>
            </a:extLst>
          </p:cNvPr>
          <p:cNvSpPr>
            <a:spLocks noGrp="1"/>
          </p:cNvSpPr>
          <p:nvPr>
            <p:ph type="title"/>
          </p:nvPr>
        </p:nvSpPr>
        <p:spPr/>
        <p:txBody>
          <a:bodyPr/>
          <a:lstStyle/>
          <a:p>
            <a:r>
              <a:rPr lang="en-US" dirty="0"/>
              <a:t>Electrical Design continued</a:t>
            </a:r>
          </a:p>
        </p:txBody>
      </p:sp>
      <p:pic>
        <p:nvPicPr>
          <p:cNvPr id="5" name="Content Placeholder 4" descr="A picture containing table&#10;&#10;Description automatically generated">
            <a:extLst>
              <a:ext uri="{FF2B5EF4-FFF2-40B4-BE49-F238E27FC236}">
                <a16:creationId xmlns:a16="http://schemas.microsoft.com/office/drawing/2014/main" id="{83B83011-11FA-4C97-9E6B-C71E0BDA9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914" y="2234160"/>
            <a:ext cx="9601200" cy="4623840"/>
          </a:xfrm>
        </p:spPr>
      </p:pic>
    </p:spTree>
    <p:extLst>
      <p:ext uri="{BB962C8B-B14F-4D97-AF65-F5344CB8AC3E}">
        <p14:creationId xmlns:p14="http://schemas.microsoft.com/office/powerpoint/2010/main" val="211680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242-A174-45FD-BBCE-1435584D9FBF}"/>
              </a:ext>
            </a:extLst>
          </p:cNvPr>
          <p:cNvSpPr>
            <a:spLocks noGrp="1"/>
          </p:cNvSpPr>
          <p:nvPr>
            <p:ph type="title"/>
          </p:nvPr>
        </p:nvSpPr>
        <p:spPr/>
        <p:txBody>
          <a:bodyPr/>
          <a:lstStyle/>
          <a:p>
            <a:r>
              <a:rPr lang="en-US" dirty="0"/>
              <a:t>Electrical Design / Input Sensors</a:t>
            </a:r>
          </a:p>
        </p:txBody>
      </p:sp>
      <p:sp>
        <p:nvSpPr>
          <p:cNvPr id="3" name="Content Placeholder 2">
            <a:extLst>
              <a:ext uri="{FF2B5EF4-FFF2-40B4-BE49-F238E27FC236}">
                <a16:creationId xmlns:a16="http://schemas.microsoft.com/office/drawing/2014/main" id="{24DD90BE-64D8-42D9-BC15-9A969DB34CE1}"/>
              </a:ext>
            </a:extLst>
          </p:cNvPr>
          <p:cNvSpPr>
            <a:spLocks noGrp="1"/>
          </p:cNvSpPr>
          <p:nvPr>
            <p:ph idx="1"/>
          </p:nvPr>
        </p:nvSpPr>
        <p:spPr/>
        <p:txBody>
          <a:bodyPr>
            <a:normAutofit/>
          </a:bodyPr>
          <a:lstStyle/>
          <a:p>
            <a:pPr marL="0" indent="0">
              <a:buNone/>
            </a:pPr>
            <a:endParaRPr lang="en-US" sz="3200" dirty="0"/>
          </a:p>
          <a:p>
            <a:r>
              <a:rPr lang="en-US" sz="3200" dirty="0"/>
              <a:t>	A push button is used with a pull-down resistor  to control the servo.</a:t>
            </a:r>
          </a:p>
          <a:p>
            <a:pPr marL="0" indent="0">
              <a:buNone/>
            </a:pPr>
            <a:r>
              <a:rPr lang="en-US" sz="3200" dirty="0"/>
              <a:t>	The push button is always On until it is pressed</a:t>
            </a:r>
          </a:p>
          <a:p>
            <a:r>
              <a:rPr lang="en-US" sz="3200" dirty="0"/>
              <a:t>A 10K potentiometer is used to control the volume of a speaker. The potentiometer is used as voltage divider.</a:t>
            </a:r>
          </a:p>
        </p:txBody>
      </p:sp>
    </p:spTree>
    <p:extLst>
      <p:ext uri="{BB962C8B-B14F-4D97-AF65-F5344CB8AC3E}">
        <p14:creationId xmlns:p14="http://schemas.microsoft.com/office/powerpoint/2010/main" val="281291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5B43-7558-4C6F-B75E-5AAFFF1C90F0}"/>
              </a:ext>
            </a:extLst>
          </p:cNvPr>
          <p:cNvSpPr>
            <a:spLocks noGrp="1"/>
          </p:cNvSpPr>
          <p:nvPr>
            <p:ph type="title"/>
          </p:nvPr>
        </p:nvSpPr>
        <p:spPr/>
        <p:txBody>
          <a:bodyPr/>
          <a:lstStyle/>
          <a:p>
            <a:r>
              <a:rPr lang="en-US" dirty="0"/>
              <a:t>Electrical Design continued</a:t>
            </a:r>
          </a:p>
        </p:txBody>
      </p:sp>
      <p:sp>
        <p:nvSpPr>
          <p:cNvPr id="3" name="Content Placeholder 2">
            <a:extLst>
              <a:ext uri="{FF2B5EF4-FFF2-40B4-BE49-F238E27FC236}">
                <a16:creationId xmlns:a16="http://schemas.microsoft.com/office/drawing/2014/main" id="{266C4694-743B-4E3D-BFA9-1D2F4765C728}"/>
              </a:ext>
            </a:extLst>
          </p:cNvPr>
          <p:cNvSpPr>
            <a:spLocks noGrp="1"/>
          </p:cNvSpPr>
          <p:nvPr>
            <p:ph idx="1"/>
          </p:nvPr>
        </p:nvSpPr>
        <p:spPr/>
        <p:txBody>
          <a:bodyPr>
            <a:normAutofit/>
          </a:bodyPr>
          <a:lstStyle/>
          <a:p>
            <a:r>
              <a:rPr lang="en-US" sz="3200" dirty="0"/>
              <a:t>A Keypad is used as an input to control the servo(simulated as entry door).</a:t>
            </a:r>
          </a:p>
          <a:p>
            <a:pPr marL="0" indent="0">
              <a:buNone/>
            </a:pPr>
            <a:r>
              <a:rPr lang="en-US" sz="3200" dirty="0"/>
              <a:t>	The keypad is a 4x4 matrix, but the last column is not used. The pins 2, 3, 4, 5, 6, 7, 8 are used as interface to the Arduino. </a:t>
            </a:r>
          </a:p>
          <a:p>
            <a:pPr marL="0" indent="0">
              <a:buNone/>
            </a:pPr>
            <a:r>
              <a:rPr lang="en-US" sz="3200" dirty="0"/>
              <a:t>	A code is entered in the keypad to make the servo turn.</a:t>
            </a:r>
          </a:p>
        </p:txBody>
      </p:sp>
    </p:spTree>
    <p:extLst>
      <p:ext uri="{BB962C8B-B14F-4D97-AF65-F5344CB8AC3E}">
        <p14:creationId xmlns:p14="http://schemas.microsoft.com/office/powerpoint/2010/main" val="2582172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EDF7-3A61-4013-B422-E693B1E8A700}"/>
              </a:ext>
            </a:extLst>
          </p:cNvPr>
          <p:cNvSpPr>
            <a:spLocks noGrp="1"/>
          </p:cNvSpPr>
          <p:nvPr>
            <p:ph type="title"/>
          </p:nvPr>
        </p:nvSpPr>
        <p:spPr/>
        <p:txBody>
          <a:bodyPr/>
          <a:lstStyle/>
          <a:p>
            <a:r>
              <a:rPr lang="en-US" dirty="0"/>
              <a:t>Electrical Design continued</a:t>
            </a:r>
          </a:p>
        </p:txBody>
      </p:sp>
      <p:pic>
        <p:nvPicPr>
          <p:cNvPr id="5" name="Content Placeholder 4" descr="A close up of a device&#10;&#10;Description automatically generated">
            <a:extLst>
              <a:ext uri="{FF2B5EF4-FFF2-40B4-BE49-F238E27FC236}">
                <a16:creationId xmlns:a16="http://schemas.microsoft.com/office/drawing/2014/main" id="{C4202A69-D87E-4D0E-B2C9-6CB038FFC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143" y="2141537"/>
            <a:ext cx="6749142" cy="4351338"/>
          </a:xfrm>
        </p:spPr>
      </p:pic>
    </p:spTree>
    <p:extLst>
      <p:ext uri="{BB962C8B-B14F-4D97-AF65-F5344CB8AC3E}">
        <p14:creationId xmlns:p14="http://schemas.microsoft.com/office/powerpoint/2010/main" val="127189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AC23-6716-49D4-B1B1-ECABBAB673A5}"/>
              </a:ext>
            </a:extLst>
          </p:cNvPr>
          <p:cNvSpPr>
            <a:spLocks noGrp="1"/>
          </p:cNvSpPr>
          <p:nvPr>
            <p:ph type="title"/>
          </p:nvPr>
        </p:nvSpPr>
        <p:spPr/>
        <p:txBody>
          <a:bodyPr/>
          <a:lstStyle/>
          <a:p>
            <a:r>
              <a:rPr lang="en-US" dirty="0"/>
              <a:t>Electrical Design continued</a:t>
            </a:r>
            <a:br>
              <a:rPr lang="en-US" dirty="0"/>
            </a:br>
            <a:r>
              <a:rPr lang="en-US" sz="3600" dirty="0"/>
              <a:t>Output Actuators and Devices</a:t>
            </a:r>
            <a:endParaRPr lang="en-US" dirty="0"/>
          </a:p>
        </p:txBody>
      </p:sp>
      <p:sp>
        <p:nvSpPr>
          <p:cNvPr id="3" name="Content Placeholder 2">
            <a:extLst>
              <a:ext uri="{FF2B5EF4-FFF2-40B4-BE49-F238E27FC236}">
                <a16:creationId xmlns:a16="http://schemas.microsoft.com/office/drawing/2014/main" id="{F343019A-C483-4AD6-8782-873595A35095}"/>
              </a:ext>
            </a:extLst>
          </p:cNvPr>
          <p:cNvSpPr>
            <a:spLocks noGrp="1"/>
          </p:cNvSpPr>
          <p:nvPr>
            <p:ph idx="1"/>
          </p:nvPr>
        </p:nvSpPr>
        <p:spPr/>
        <p:txBody>
          <a:bodyPr>
            <a:normAutofit/>
          </a:bodyPr>
          <a:lstStyle/>
          <a:p>
            <a:r>
              <a:rPr lang="en-US" sz="3200" dirty="0"/>
              <a:t>A Servo motor is used as output to simulate an entry door</a:t>
            </a:r>
          </a:p>
          <a:p>
            <a:r>
              <a:rPr lang="en-US" sz="3200" dirty="0"/>
              <a:t>A Servo is a small device that incorporates a three wire DC </a:t>
            </a:r>
          </a:p>
          <a:p>
            <a:pPr marL="0" indent="0">
              <a:buNone/>
            </a:pPr>
            <a:r>
              <a:rPr lang="en-US" sz="3200" dirty="0"/>
              <a:t>Motor, a gear train, a potentiometer, an integrated circuit and an output shaft bearing for power, ground and Signal.</a:t>
            </a:r>
          </a:p>
          <a:p>
            <a:r>
              <a:rPr lang="en-US" sz="3200" dirty="0"/>
              <a:t>Servos are controlled by sending them a pulse of variable width.</a:t>
            </a:r>
          </a:p>
        </p:txBody>
      </p:sp>
    </p:spTree>
    <p:extLst>
      <p:ext uri="{BB962C8B-B14F-4D97-AF65-F5344CB8AC3E}">
        <p14:creationId xmlns:p14="http://schemas.microsoft.com/office/powerpoint/2010/main" val="225881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D023B6-5C54-4BB5-839A-2185F252748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CET_4811 Capstone Project</a:t>
            </a:r>
          </a:p>
        </p:txBody>
      </p:sp>
    </p:spTree>
    <p:extLst>
      <p:ext uri="{BB962C8B-B14F-4D97-AF65-F5344CB8AC3E}">
        <p14:creationId xmlns:p14="http://schemas.microsoft.com/office/powerpoint/2010/main" val="3564398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FEE0-62EC-477F-B3B6-3262D7CAF242}"/>
              </a:ext>
            </a:extLst>
          </p:cNvPr>
          <p:cNvSpPr>
            <a:spLocks noGrp="1"/>
          </p:cNvSpPr>
          <p:nvPr>
            <p:ph type="title"/>
          </p:nvPr>
        </p:nvSpPr>
        <p:spPr/>
        <p:txBody>
          <a:bodyPr/>
          <a:lstStyle/>
          <a:p>
            <a:r>
              <a:rPr lang="en-US" dirty="0"/>
              <a:t>Electrical Design continued</a:t>
            </a:r>
          </a:p>
        </p:txBody>
      </p:sp>
      <p:pic>
        <p:nvPicPr>
          <p:cNvPr id="5" name="Content Placeholder 4">
            <a:extLst>
              <a:ext uri="{FF2B5EF4-FFF2-40B4-BE49-F238E27FC236}">
                <a16:creationId xmlns:a16="http://schemas.microsoft.com/office/drawing/2014/main" id="{1653A99C-7786-430C-9236-D5082A24A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493" y="2062686"/>
            <a:ext cx="9123477" cy="3877216"/>
          </a:xfrm>
        </p:spPr>
      </p:pic>
    </p:spTree>
    <p:extLst>
      <p:ext uri="{BB962C8B-B14F-4D97-AF65-F5344CB8AC3E}">
        <p14:creationId xmlns:p14="http://schemas.microsoft.com/office/powerpoint/2010/main" val="49315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C5D5-8586-4D4B-9CE8-F811EC48E4BE}"/>
              </a:ext>
            </a:extLst>
          </p:cNvPr>
          <p:cNvSpPr>
            <a:spLocks noGrp="1"/>
          </p:cNvSpPr>
          <p:nvPr>
            <p:ph type="title"/>
          </p:nvPr>
        </p:nvSpPr>
        <p:spPr/>
        <p:txBody>
          <a:bodyPr/>
          <a:lstStyle/>
          <a:p>
            <a:r>
              <a:rPr lang="en-US" dirty="0"/>
              <a:t>Output Actuators and Devices cont. </a:t>
            </a:r>
          </a:p>
        </p:txBody>
      </p:sp>
      <p:sp>
        <p:nvSpPr>
          <p:cNvPr id="3" name="Content Placeholder 2">
            <a:extLst>
              <a:ext uri="{FF2B5EF4-FFF2-40B4-BE49-F238E27FC236}">
                <a16:creationId xmlns:a16="http://schemas.microsoft.com/office/drawing/2014/main" id="{D3C12B7F-0DC8-474E-8732-664C77A8B6B7}"/>
              </a:ext>
            </a:extLst>
          </p:cNvPr>
          <p:cNvSpPr>
            <a:spLocks noGrp="1"/>
          </p:cNvSpPr>
          <p:nvPr>
            <p:ph idx="1"/>
          </p:nvPr>
        </p:nvSpPr>
        <p:spPr/>
        <p:txBody>
          <a:bodyPr>
            <a:normAutofit/>
          </a:bodyPr>
          <a:lstStyle/>
          <a:p>
            <a:r>
              <a:rPr lang="en-US" sz="3200" dirty="0"/>
              <a:t>A speaker is used as output to emit a sound whenever a motion is detected by the PIR sensor.</a:t>
            </a:r>
          </a:p>
          <a:p>
            <a:r>
              <a:rPr lang="en-US" sz="3200" dirty="0"/>
              <a:t>A speaker is an electroacoustic transducer that converts an electrical audio signal into a corresponding sound.</a:t>
            </a:r>
          </a:p>
          <a:p>
            <a:r>
              <a:rPr lang="en-US" sz="3200" dirty="0"/>
              <a:t>When connected directly to the Arduino, the speaker is weak, but with an NPN transistor, the sound is audible.</a:t>
            </a:r>
          </a:p>
        </p:txBody>
      </p:sp>
    </p:spTree>
    <p:extLst>
      <p:ext uri="{BB962C8B-B14F-4D97-AF65-F5344CB8AC3E}">
        <p14:creationId xmlns:p14="http://schemas.microsoft.com/office/powerpoint/2010/main" val="25771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3D60-2627-4E3D-B148-ED1163D5929A}"/>
              </a:ext>
            </a:extLst>
          </p:cNvPr>
          <p:cNvSpPr>
            <a:spLocks noGrp="1"/>
          </p:cNvSpPr>
          <p:nvPr>
            <p:ph type="title"/>
          </p:nvPr>
        </p:nvSpPr>
        <p:spPr/>
        <p:txBody>
          <a:bodyPr/>
          <a:lstStyle/>
          <a:p>
            <a:r>
              <a:rPr lang="en-US" dirty="0"/>
              <a:t>Output and actuators devices cont.</a:t>
            </a:r>
          </a:p>
        </p:txBody>
      </p:sp>
      <p:sp>
        <p:nvSpPr>
          <p:cNvPr id="3" name="Content Placeholder 2">
            <a:extLst>
              <a:ext uri="{FF2B5EF4-FFF2-40B4-BE49-F238E27FC236}">
                <a16:creationId xmlns:a16="http://schemas.microsoft.com/office/drawing/2014/main" id="{829848CB-5D44-467F-888A-CB3F896356D8}"/>
              </a:ext>
            </a:extLst>
          </p:cNvPr>
          <p:cNvSpPr>
            <a:spLocks noGrp="1"/>
          </p:cNvSpPr>
          <p:nvPr>
            <p:ph idx="1"/>
          </p:nvPr>
        </p:nvSpPr>
        <p:spPr/>
        <p:txBody>
          <a:bodyPr>
            <a:normAutofit/>
          </a:bodyPr>
          <a:lstStyle/>
          <a:p>
            <a:r>
              <a:rPr lang="en-US" sz="3200" dirty="0"/>
              <a:t>A light bulb is used as an output to turn ON whenever a motion is detected by the PIR sensor.</a:t>
            </a:r>
          </a:p>
          <a:p>
            <a:r>
              <a:rPr lang="en-US" sz="3200" dirty="0"/>
              <a:t>A 5V relay is used with the light.</a:t>
            </a:r>
          </a:p>
          <a:p>
            <a:r>
              <a:rPr lang="en-US" sz="3200" dirty="0"/>
              <a:t>An 9VDC battery is used in addition.</a:t>
            </a:r>
          </a:p>
        </p:txBody>
      </p:sp>
    </p:spTree>
    <p:extLst>
      <p:ext uri="{BB962C8B-B14F-4D97-AF65-F5344CB8AC3E}">
        <p14:creationId xmlns:p14="http://schemas.microsoft.com/office/powerpoint/2010/main" val="232429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8C9D-750A-408D-B22F-1725C289F9EC}"/>
              </a:ext>
            </a:extLst>
          </p:cNvPr>
          <p:cNvSpPr>
            <a:spLocks noGrp="1"/>
          </p:cNvSpPr>
          <p:nvPr>
            <p:ph type="title"/>
          </p:nvPr>
        </p:nvSpPr>
        <p:spPr/>
        <p:txBody>
          <a:bodyPr/>
          <a:lstStyle/>
          <a:p>
            <a:r>
              <a:rPr lang="en-US" dirty="0"/>
              <a:t>Light Relay</a:t>
            </a:r>
          </a:p>
        </p:txBody>
      </p:sp>
      <p:sp>
        <p:nvSpPr>
          <p:cNvPr id="3" name="Content Placeholder 2">
            <a:extLst>
              <a:ext uri="{FF2B5EF4-FFF2-40B4-BE49-F238E27FC236}">
                <a16:creationId xmlns:a16="http://schemas.microsoft.com/office/drawing/2014/main" id="{E983091A-97F3-4D8B-BF6E-044CBC4DCB85}"/>
              </a:ext>
            </a:extLst>
          </p:cNvPr>
          <p:cNvSpPr>
            <a:spLocks noGrp="1"/>
          </p:cNvSpPr>
          <p:nvPr>
            <p:ph idx="1"/>
          </p:nvPr>
        </p:nvSpPr>
        <p:spPr/>
        <p:txBody>
          <a:bodyPr>
            <a:normAutofit/>
          </a:bodyPr>
          <a:lstStyle/>
          <a:p>
            <a:r>
              <a:rPr lang="en-US" sz="3200" dirty="0"/>
              <a:t>NO: Normally Open connection</a:t>
            </a:r>
          </a:p>
          <a:p>
            <a:r>
              <a:rPr lang="en-US" sz="3200" dirty="0"/>
              <a:t>NC: Normally closed connection</a:t>
            </a:r>
          </a:p>
          <a:p>
            <a:r>
              <a:rPr lang="en-US" sz="3200" dirty="0"/>
              <a:t>COM: Common connection</a:t>
            </a:r>
          </a:p>
        </p:txBody>
      </p:sp>
    </p:spTree>
    <p:extLst>
      <p:ext uri="{BB962C8B-B14F-4D97-AF65-F5344CB8AC3E}">
        <p14:creationId xmlns:p14="http://schemas.microsoft.com/office/powerpoint/2010/main" val="220890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6D86-5277-4FF8-824E-627B3236CD5A}"/>
              </a:ext>
            </a:extLst>
          </p:cNvPr>
          <p:cNvSpPr>
            <a:spLocks noGrp="1"/>
          </p:cNvSpPr>
          <p:nvPr>
            <p:ph type="title"/>
          </p:nvPr>
        </p:nvSpPr>
        <p:spPr/>
        <p:txBody>
          <a:bodyPr/>
          <a:lstStyle/>
          <a:p>
            <a:pPr algn="ctr"/>
            <a:r>
              <a:rPr lang="en-US" dirty="0"/>
              <a:t>Schematic Diagram</a:t>
            </a:r>
          </a:p>
        </p:txBody>
      </p:sp>
      <p:pic>
        <p:nvPicPr>
          <p:cNvPr id="5" name="Content Placeholder 4" descr="A circuit board&#10;&#10;Description automatically generated">
            <a:extLst>
              <a:ext uri="{FF2B5EF4-FFF2-40B4-BE49-F238E27FC236}">
                <a16:creationId xmlns:a16="http://schemas.microsoft.com/office/drawing/2014/main" id="{E03328E3-3435-4B64-B60D-35C6D7E1D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257" y="174172"/>
            <a:ext cx="10515600" cy="4783592"/>
          </a:xfrm>
        </p:spPr>
      </p:pic>
    </p:spTree>
    <p:extLst>
      <p:ext uri="{BB962C8B-B14F-4D97-AF65-F5344CB8AC3E}">
        <p14:creationId xmlns:p14="http://schemas.microsoft.com/office/powerpoint/2010/main" val="2799294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62E9-2672-461B-8C25-7A686B755581}"/>
              </a:ext>
            </a:extLst>
          </p:cNvPr>
          <p:cNvSpPr>
            <a:spLocks noGrp="1"/>
          </p:cNvSpPr>
          <p:nvPr>
            <p:ph type="title"/>
          </p:nvPr>
        </p:nvSpPr>
        <p:spPr/>
        <p:txBody>
          <a:bodyPr/>
          <a:lstStyle/>
          <a:p>
            <a:r>
              <a:rPr lang="en-US" dirty="0"/>
              <a:t>Power Systems</a:t>
            </a:r>
          </a:p>
        </p:txBody>
      </p:sp>
      <p:sp>
        <p:nvSpPr>
          <p:cNvPr id="3" name="Content Placeholder 2">
            <a:extLst>
              <a:ext uri="{FF2B5EF4-FFF2-40B4-BE49-F238E27FC236}">
                <a16:creationId xmlns:a16="http://schemas.microsoft.com/office/drawing/2014/main" id="{F9D0B772-FDD6-4FCF-A531-CE29D79DA06D}"/>
              </a:ext>
            </a:extLst>
          </p:cNvPr>
          <p:cNvSpPr>
            <a:spLocks noGrp="1"/>
          </p:cNvSpPr>
          <p:nvPr>
            <p:ph idx="1"/>
          </p:nvPr>
        </p:nvSpPr>
        <p:spPr/>
        <p:txBody>
          <a:bodyPr>
            <a:normAutofit/>
          </a:bodyPr>
          <a:lstStyle/>
          <a:p>
            <a:r>
              <a:rPr lang="en-US" sz="3200" dirty="0"/>
              <a:t> Arduino has 5VDC and 3.3VDC power supply.</a:t>
            </a:r>
          </a:p>
          <a:p>
            <a:r>
              <a:rPr lang="en-US" sz="3200" dirty="0"/>
              <a:t>Any adapter 7-9VD can be used.</a:t>
            </a:r>
          </a:p>
          <a:p>
            <a:r>
              <a:rPr lang="en-US" sz="3200" dirty="0"/>
              <a:t>Maximum output current:0.5mA</a:t>
            </a:r>
          </a:p>
        </p:txBody>
      </p:sp>
    </p:spTree>
    <p:extLst>
      <p:ext uri="{BB962C8B-B14F-4D97-AF65-F5344CB8AC3E}">
        <p14:creationId xmlns:p14="http://schemas.microsoft.com/office/powerpoint/2010/main" val="3803170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0641-2627-4E6F-861B-459B64C9F981}"/>
              </a:ext>
            </a:extLst>
          </p:cNvPr>
          <p:cNvSpPr>
            <a:spLocks noGrp="1"/>
          </p:cNvSpPr>
          <p:nvPr>
            <p:ph type="title"/>
          </p:nvPr>
        </p:nvSpPr>
        <p:spPr/>
        <p:txBody>
          <a:bodyPr/>
          <a:lstStyle/>
          <a:p>
            <a:r>
              <a:rPr lang="en-US" dirty="0"/>
              <a:t>Data Communication and Network Interface</a:t>
            </a:r>
          </a:p>
        </p:txBody>
      </p:sp>
      <p:sp>
        <p:nvSpPr>
          <p:cNvPr id="3" name="Content Placeholder 2">
            <a:extLst>
              <a:ext uri="{FF2B5EF4-FFF2-40B4-BE49-F238E27FC236}">
                <a16:creationId xmlns:a16="http://schemas.microsoft.com/office/drawing/2014/main" id="{D3949D47-96EB-4737-A102-078758AE60E0}"/>
              </a:ext>
            </a:extLst>
          </p:cNvPr>
          <p:cNvSpPr>
            <a:spLocks noGrp="1"/>
          </p:cNvSpPr>
          <p:nvPr>
            <p:ph idx="1"/>
          </p:nvPr>
        </p:nvSpPr>
        <p:spPr/>
        <p:txBody>
          <a:bodyPr>
            <a:normAutofit/>
          </a:bodyPr>
          <a:lstStyle/>
          <a:p>
            <a:r>
              <a:rPr lang="en-US" sz="3200" dirty="0"/>
              <a:t>The  following pins are used as SPI: 10,11,12, 13.</a:t>
            </a:r>
          </a:p>
          <a:p>
            <a:r>
              <a:rPr lang="en-US" sz="3200" dirty="0"/>
              <a:t>The push button is connected to pin 10 Slave Select.</a:t>
            </a:r>
          </a:p>
          <a:p>
            <a:r>
              <a:rPr lang="en-US" sz="3200" dirty="0"/>
              <a:t>The PIR is connected to pin 11, Master Out and Slave  IN(MOSI.</a:t>
            </a:r>
          </a:p>
          <a:p>
            <a:r>
              <a:rPr lang="en-US" sz="3200" dirty="0"/>
              <a:t>The potentiometer is connected to 12 Master IN Slave Out(MISO).</a:t>
            </a:r>
          </a:p>
          <a:p>
            <a:r>
              <a:rPr lang="en-US" sz="3200" dirty="0"/>
              <a:t>The relay/light is connected to pin 13 to provide 5V to the relay.</a:t>
            </a:r>
          </a:p>
        </p:txBody>
      </p:sp>
    </p:spTree>
    <p:extLst>
      <p:ext uri="{BB962C8B-B14F-4D97-AF65-F5344CB8AC3E}">
        <p14:creationId xmlns:p14="http://schemas.microsoft.com/office/powerpoint/2010/main" val="171716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911A-D023-4F81-9F98-2024B95BA5B4}"/>
              </a:ext>
            </a:extLst>
          </p:cNvPr>
          <p:cNvSpPr>
            <a:spLocks noGrp="1"/>
          </p:cNvSpPr>
          <p:nvPr>
            <p:ph type="title"/>
          </p:nvPr>
        </p:nvSpPr>
        <p:spPr/>
        <p:txBody>
          <a:bodyPr/>
          <a:lstStyle/>
          <a:p>
            <a:pPr algn="ctr"/>
            <a:r>
              <a:rPr lang="en-US" dirty="0"/>
              <a:t>Project Management</a:t>
            </a:r>
          </a:p>
        </p:txBody>
      </p:sp>
      <p:pic>
        <p:nvPicPr>
          <p:cNvPr id="6" name="Picture 5">
            <a:extLst>
              <a:ext uri="{FF2B5EF4-FFF2-40B4-BE49-F238E27FC236}">
                <a16:creationId xmlns:a16="http://schemas.microsoft.com/office/drawing/2014/main" id="{A91F2588-C303-4303-9134-A7B93DE9E0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75574" y="1690688"/>
            <a:ext cx="7840851" cy="4736319"/>
          </a:xfrm>
          <a:prstGeom prst="rect">
            <a:avLst/>
          </a:prstGeom>
          <a:noFill/>
        </p:spPr>
      </p:pic>
    </p:spTree>
    <p:extLst>
      <p:ext uri="{BB962C8B-B14F-4D97-AF65-F5344CB8AC3E}">
        <p14:creationId xmlns:p14="http://schemas.microsoft.com/office/powerpoint/2010/main" val="237394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5544-C489-44A7-94A2-3A7D5E32B553}"/>
              </a:ext>
            </a:extLst>
          </p:cNvPr>
          <p:cNvSpPr>
            <a:spLocks noGrp="1"/>
          </p:cNvSpPr>
          <p:nvPr>
            <p:ph type="ctrTitle"/>
          </p:nvPr>
        </p:nvSpPr>
        <p:spPr/>
        <p:txBody>
          <a:bodyPr/>
          <a:lstStyle/>
          <a:p>
            <a:r>
              <a:rPr lang="en-US" dirty="0"/>
              <a:t>Software Design</a:t>
            </a:r>
          </a:p>
        </p:txBody>
      </p:sp>
    </p:spTree>
    <p:extLst>
      <p:ext uri="{BB962C8B-B14F-4D97-AF65-F5344CB8AC3E}">
        <p14:creationId xmlns:p14="http://schemas.microsoft.com/office/powerpoint/2010/main" val="185229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8695-C559-4950-AF64-7512FB4DFAB6}"/>
              </a:ext>
            </a:extLst>
          </p:cNvPr>
          <p:cNvSpPr>
            <a:spLocks noGrp="1"/>
          </p:cNvSpPr>
          <p:nvPr>
            <p:ph type="title"/>
          </p:nvPr>
        </p:nvSpPr>
        <p:spPr/>
        <p:txBody>
          <a:bodyPr/>
          <a:lstStyle/>
          <a:p>
            <a:pPr algn="ctr"/>
            <a:r>
              <a:rPr lang="en-US" dirty="0"/>
              <a:t>Flow-Chart</a:t>
            </a:r>
          </a:p>
        </p:txBody>
      </p:sp>
      <p:pic>
        <p:nvPicPr>
          <p:cNvPr id="3" name="Picture 2">
            <a:extLst>
              <a:ext uri="{FF2B5EF4-FFF2-40B4-BE49-F238E27FC236}">
                <a16:creationId xmlns:a16="http://schemas.microsoft.com/office/drawing/2014/main" id="{E78F9C8D-31CC-472B-BD4E-AD1CC3EFC4E7}"/>
              </a:ext>
            </a:extLst>
          </p:cNvPr>
          <p:cNvPicPr>
            <a:picLocks noChangeAspect="1"/>
          </p:cNvPicPr>
          <p:nvPr/>
        </p:nvPicPr>
        <p:blipFill>
          <a:blip r:embed="rId2"/>
          <a:stretch>
            <a:fillRect/>
          </a:stretch>
        </p:blipFill>
        <p:spPr>
          <a:xfrm>
            <a:off x="3967853" y="1489656"/>
            <a:ext cx="4256293" cy="5003219"/>
          </a:xfrm>
          <a:prstGeom prst="rect">
            <a:avLst/>
          </a:prstGeom>
        </p:spPr>
      </p:pic>
    </p:spTree>
    <p:extLst>
      <p:ext uri="{BB962C8B-B14F-4D97-AF65-F5344CB8AC3E}">
        <p14:creationId xmlns:p14="http://schemas.microsoft.com/office/powerpoint/2010/main" val="1263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hoto, table, white, cat&#10;&#10;Description automatically generated">
            <a:extLst>
              <a:ext uri="{FF2B5EF4-FFF2-40B4-BE49-F238E27FC236}">
                <a16:creationId xmlns:a16="http://schemas.microsoft.com/office/drawing/2014/main" id="{0E6BD3BD-45DD-4906-B4B9-32D7FC15D1F2}"/>
              </a:ext>
            </a:extLst>
          </p:cNvPr>
          <p:cNvPicPr>
            <a:picLocks noChangeAspect="1"/>
          </p:cNvPicPr>
          <p:nvPr/>
        </p:nvPicPr>
        <p:blipFill rotWithShape="1">
          <a:blip r:embed="rId2">
            <a:extLst>
              <a:ext uri="{28A0092B-C50C-407E-A947-70E740481C1C}">
                <a14:useLocalDpi xmlns:a14="http://schemas.microsoft.com/office/drawing/2010/main" val="0"/>
              </a:ext>
            </a:extLst>
          </a:blip>
          <a:srcRect l="10386" t="9279" r="15973" b="15593"/>
          <a:stretch/>
        </p:blipFill>
        <p:spPr>
          <a:xfrm>
            <a:off x="2960914" y="1600200"/>
            <a:ext cx="5268685" cy="3494314"/>
          </a:xfrm>
          <a:prstGeom prst="rect">
            <a:avLst/>
          </a:prstGeom>
        </p:spPr>
      </p:pic>
    </p:spTree>
    <p:extLst>
      <p:ext uri="{BB962C8B-B14F-4D97-AF65-F5344CB8AC3E}">
        <p14:creationId xmlns:p14="http://schemas.microsoft.com/office/powerpoint/2010/main" val="634442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4404-26AE-4A78-9231-D68B47BC2818}"/>
              </a:ext>
            </a:extLst>
          </p:cNvPr>
          <p:cNvSpPr>
            <a:spLocks noGrp="1"/>
          </p:cNvSpPr>
          <p:nvPr>
            <p:ph type="ctrTitle"/>
          </p:nvPr>
        </p:nvSpPr>
        <p:spPr>
          <a:xfrm>
            <a:off x="1524000" y="303828"/>
            <a:ext cx="9144000" cy="1296372"/>
          </a:xfrm>
        </p:spPr>
        <p:txBody>
          <a:bodyPr/>
          <a:lstStyle/>
          <a:p>
            <a:r>
              <a:rPr lang="en-US" dirty="0"/>
              <a:t>Analysis</a:t>
            </a:r>
          </a:p>
        </p:txBody>
      </p:sp>
      <p:pic>
        <p:nvPicPr>
          <p:cNvPr id="4" name="Picture 3">
            <a:extLst>
              <a:ext uri="{FF2B5EF4-FFF2-40B4-BE49-F238E27FC236}">
                <a16:creationId xmlns:a16="http://schemas.microsoft.com/office/drawing/2014/main" id="{2A6E8B70-920A-43BF-A776-0DD6A7660DB2}"/>
              </a:ext>
            </a:extLst>
          </p:cNvPr>
          <p:cNvPicPr>
            <a:picLocks noChangeAspect="1"/>
          </p:cNvPicPr>
          <p:nvPr/>
        </p:nvPicPr>
        <p:blipFill>
          <a:blip r:embed="rId2"/>
          <a:stretch>
            <a:fillRect/>
          </a:stretch>
        </p:blipFill>
        <p:spPr>
          <a:xfrm>
            <a:off x="422787" y="1600200"/>
            <a:ext cx="5937763" cy="950042"/>
          </a:xfrm>
          <a:prstGeom prst="rect">
            <a:avLst/>
          </a:prstGeom>
        </p:spPr>
      </p:pic>
      <p:pic>
        <p:nvPicPr>
          <p:cNvPr id="5" name="Picture 4">
            <a:extLst>
              <a:ext uri="{FF2B5EF4-FFF2-40B4-BE49-F238E27FC236}">
                <a16:creationId xmlns:a16="http://schemas.microsoft.com/office/drawing/2014/main" id="{8E185815-A548-4807-B700-BDA10AF7C948}"/>
              </a:ext>
            </a:extLst>
          </p:cNvPr>
          <p:cNvPicPr>
            <a:picLocks noChangeAspect="1"/>
          </p:cNvPicPr>
          <p:nvPr/>
        </p:nvPicPr>
        <p:blipFill>
          <a:blip r:embed="rId3"/>
          <a:stretch>
            <a:fillRect/>
          </a:stretch>
        </p:blipFill>
        <p:spPr>
          <a:xfrm>
            <a:off x="422787" y="3106893"/>
            <a:ext cx="4282410" cy="953573"/>
          </a:xfrm>
          <a:prstGeom prst="rect">
            <a:avLst/>
          </a:prstGeom>
        </p:spPr>
      </p:pic>
      <p:pic>
        <p:nvPicPr>
          <p:cNvPr id="6" name="Picture 5">
            <a:extLst>
              <a:ext uri="{FF2B5EF4-FFF2-40B4-BE49-F238E27FC236}">
                <a16:creationId xmlns:a16="http://schemas.microsoft.com/office/drawing/2014/main" id="{C6C2DBE1-9536-416B-B5C4-7135B04AEF6D}"/>
              </a:ext>
            </a:extLst>
          </p:cNvPr>
          <p:cNvPicPr>
            <a:picLocks noChangeAspect="1"/>
          </p:cNvPicPr>
          <p:nvPr/>
        </p:nvPicPr>
        <p:blipFill>
          <a:blip r:embed="rId4"/>
          <a:stretch>
            <a:fillRect/>
          </a:stretch>
        </p:blipFill>
        <p:spPr>
          <a:xfrm>
            <a:off x="6360550" y="1600200"/>
            <a:ext cx="5543093" cy="4682613"/>
          </a:xfrm>
          <a:prstGeom prst="rect">
            <a:avLst/>
          </a:prstGeom>
        </p:spPr>
      </p:pic>
    </p:spTree>
    <p:extLst>
      <p:ext uri="{BB962C8B-B14F-4D97-AF65-F5344CB8AC3E}">
        <p14:creationId xmlns:p14="http://schemas.microsoft.com/office/powerpoint/2010/main" val="2430218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F18A-7D22-4DFC-9FB3-9943F586C0A0}"/>
              </a:ext>
            </a:extLst>
          </p:cNvPr>
          <p:cNvSpPr>
            <a:spLocks noGrp="1"/>
          </p:cNvSpPr>
          <p:nvPr>
            <p:ph type="title"/>
          </p:nvPr>
        </p:nvSpPr>
        <p:spPr/>
        <p:txBody>
          <a:bodyPr/>
          <a:lstStyle/>
          <a:p>
            <a:pPr algn="ctr"/>
            <a:r>
              <a:rPr lang="en-US" dirty="0"/>
              <a:t>Analysis Continued</a:t>
            </a:r>
          </a:p>
        </p:txBody>
      </p:sp>
      <p:pic>
        <p:nvPicPr>
          <p:cNvPr id="4" name="Picture 3">
            <a:extLst>
              <a:ext uri="{FF2B5EF4-FFF2-40B4-BE49-F238E27FC236}">
                <a16:creationId xmlns:a16="http://schemas.microsoft.com/office/drawing/2014/main" id="{CD6C9FDF-F2AB-40A8-8654-F3C2EDF9A04D}"/>
              </a:ext>
            </a:extLst>
          </p:cNvPr>
          <p:cNvPicPr>
            <a:picLocks noChangeAspect="1"/>
          </p:cNvPicPr>
          <p:nvPr/>
        </p:nvPicPr>
        <p:blipFill>
          <a:blip r:embed="rId2"/>
          <a:stretch>
            <a:fillRect/>
          </a:stretch>
        </p:blipFill>
        <p:spPr>
          <a:xfrm>
            <a:off x="838200" y="1690688"/>
            <a:ext cx="4426421" cy="2601093"/>
          </a:xfrm>
          <a:prstGeom prst="rect">
            <a:avLst/>
          </a:prstGeom>
        </p:spPr>
      </p:pic>
      <p:pic>
        <p:nvPicPr>
          <p:cNvPr id="5" name="Picture 4">
            <a:extLst>
              <a:ext uri="{FF2B5EF4-FFF2-40B4-BE49-F238E27FC236}">
                <a16:creationId xmlns:a16="http://schemas.microsoft.com/office/drawing/2014/main" id="{D51A998B-90FA-4689-9089-C53CF1E46D0C}"/>
              </a:ext>
            </a:extLst>
          </p:cNvPr>
          <p:cNvPicPr>
            <a:picLocks noChangeAspect="1"/>
          </p:cNvPicPr>
          <p:nvPr/>
        </p:nvPicPr>
        <p:blipFill>
          <a:blip r:embed="rId3"/>
          <a:stretch>
            <a:fillRect/>
          </a:stretch>
        </p:blipFill>
        <p:spPr>
          <a:xfrm>
            <a:off x="5264621" y="1690688"/>
            <a:ext cx="6038850" cy="3933825"/>
          </a:xfrm>
          <a:prstGeom prst="rect">
            <a:avLst/>
          </a:prstGeom>
        </p:spPr>
      </p:pic>
    </p:spTree>
    <p:extLst>
      <p:ext uri="{BB962C8B-B14F-4D97-AF65-F5344CB8AC3E}">
        <p14:creationId xmlns:p14="http://schemas.microsoft.com/office/powerpoint/2010/main" val="1702634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8AC5-813C-45CA-B92D-BB9F30FEA659}"/>
              </a:ext>
            </a:extLst>
          </p:cNvPr>
          <p:cNvSpPr>
            <a:spLocks noGrp="1"/>
          </p:cNvSpPr>
          <p:nvPr>
            <p:ph type="title"/>
          </p:nvPr>
        </p:nvSpPr>
        <p:spPr/>
        <p:txBody>
          <a:bodyPr/>
          <a:lstStyle/>
          <a:p>
            <a:pPr algn="ctr"/>
            <a:r>
              <a:rPr lang="en-US" dirty="0"/>
              <a:t>Analysis Continued</a:t>
            </a:r>
          </a:p>
        </p:txBody>
      </p:sp>
      <p:pic>
        <p:nvPicPr>
          <p:cNvPr id="3" name="Picture 2">
            <a:extLst>
              <a:ext uri="{FF2B5EF4-FFF2-40B4-BE49-F238E27FC236}">
                <a16:creationId xmlns:a16="http://schemas.microsoft.com/office/drawing/2014/main" id="{E80CA38E-85F0-4B70-9A8C-ED4A6881A69D}"/>
              </a:ext>
            </a:extLst>
          </p:cNvPr>
          <p:cNvPicPr>
            <a:picLocks noChangeAspect="1"/>
          </p:cNvPicPr>
          <p:nvPr/>
        </p:nvPicPr>
        <p:blipFill>
          <a:blip r:embed="rId2"/>
          <a:stretch>
            <a:fillRect/>
          </a:stretch>
        </p:blipFill>
        <p:spPr>
          <a:xfrm>
            <a:off x="838200" y="1235946"/>
            <a:ext cx="5173661" cy="2760868"/>
          </a:xfrm>
          <a:prstGeom prst="rect">
            <a:avLst/>
          </a:prstGeom>
        </p:spPr>
      </p:pic>
      <p:pic>
        <p:nvPicPr>
          <p:cNvPr id="4" name="Picture 3">
            <a:extLst>
              <a:ext uri="{FF2B5EF4-FFF2-40B4-BE49-F238E27FC236}">
                <a16:creationId xmlns:a16="http://schemas.microsoft.com/office/drawing/2014/main" id="{49BA4C38-C86E-434E-8FD0-57072A1A3371}"/>
              </a:ext>
            </a:extLst>
          </p:cNvPr>
          <p:cNvPicPr>
            <a:picLocks noChangeAspect="1"/>
          </p:cNvPicPr>
          <p:nvPr/>
        </p:nvPicPr>
        <p:blipFill>
          <a:blip r:embed="rId3"/>
          <a:stretch>
            <a:fillRect/>
          </a:stretch>
        </p:blipFill>
        <p:spPr>
          <a:xfrm>
            <a:off x="6011861" y="1235946"/>
            <a:ext cx="6025024" cy="3149079"/>
          </a:xfrm>
          <a:prstGeom prst="rect">
            <a:avLst/>
          </a:prstGeom>
        </p:spPr>
      </p:pic>
      <p:pic>
        <p:nvPicPr>
          <p:cNvPr id="5" name="Picture 4">
            <a:extLst>
              <a:ext uri="{FF2B5EF4-FFF2-40B4-BE49-F238E27FC236}">
                <a16:creationId xmlns:a16="http://schemas.microsoft.com/office/drawing/2014/main" id="{1063D328-DCD3-4405-AD0E-78AD980F6B99}"/>
              </a:ext>
            </a:extLst>
          </p:cNvPr>
          <p:cNvPicPr>
            <a:picLocks noChangeAspect="1"/>
          </p:cNvPicPr>
          <p:nvPr/>
        </p:nvPicPr>
        <p:blipFill>
          <a:blip r:embed="rId4"/>
          <a:stretch>
            <a:fillRect/>
          </a:stretch>
        </p:blipFill>
        <p:spPr>
          <a:xfrm>
            <a:off x="2058986" y="4371975"/>
            <a:ext cx="3952875" cy="2486025"/>
          </a:xfrm>
          <a:prstGeom prst="rect">
            <a:avLst/>
          </a:prstGeom>
        </p:spPr>
      </p:pic>
    </p:spTree>
    <p:extLst>
      <p:ext uri="{BB962C8B-B14F-4D97-AF65-F5344CB8AC3E}">
        <p14:creationId xmlns:p14="http://schemas.microsoft.com/office/powerpoint/2010/main" val="3056288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EDAB-3BDF-4A73-A60D-D654E2F8D6A8}"/>
              </a:ext>
            </a:extLst>
          </p:cNvPr>
          <p:cNvSpPr>
            <a:spLocks noGrp="1"/>
          </p:cNvSpPr>
          <p:nvPr>
            <p:ph type="ctrTitle"/>
          </p:nvPr>
        </p:nvSpPr>
        <p:spPr>
          <a:xfrm>
            <a:off x="1524000" y="1122363"/>
            <a:ext cx="9144000" cy="898166"/>
          </a:xfrm>
        </p:spPr>
        <p:txBody>
          <a:bodyPr>
            <a:normAutofit fontScale="90000"/>
          </a:bodyPr>
          <a:lstStyle/>
          <a:p>
            <a:r>
              <a:rPr lang="en-US" dirty="0"/>
              <a:t>Bugs and Solutions</a:t>
            </a:r>
          </a:p>
        </p:txBody>
      </p:sp>
      <p:sp>
        <p:nvSpPr>
          <p:cNvPr id="3" name="Subtitle 2">
            <a:extLst>
              <a:ext uri="{FF2B5EF4-FFF2-40B4-BE49-F238E27FC236}">
                <a16:creationId xmlns:a16="http://schemas.microsoft.com/office/drawing/2014/main" id="{0DA5BB06-43EB-4AA9-AC41-4AA445A128C9}"/>
              </a:ext>
            </a:extLst>
          </p:cNvPr>
          <p:cNvSpPr>
            <a:spLocks noGrp="1"/>
          </p:cNvSpPr>
          <p:nvPr>
            <p:ph type="subTitle" idx="1"/>
          </p:nvPr>
        </p:nvSpPr>
        <p:spPr>
          <a:xfrm>
            <a:off x="1524000" y="2722052"/>
            <a:ext cx="9144000" cy="1655762"/>
          </a:xfrm>
        </p:spPr>
        <p:txBody>
          <a:bodyPr/>
          <a:lstStyle/>
          <a:p>
            <a:pPr marL="342900" indent="-342900" algn="l">
              <a:buFont typeface="Arial" panose="020B0604020202020204" pitchFamily="34" charset="0"/>
              <a:buChar char="•"/>
            </a:pPr>
            <a:r>
              <a:rPr lang="en-US" dirty="0"/>
              <a:t>PIR always reading high or not reading on time</a:t>
            </a:r>
          </a:p>
          <a:p>
            <a:pPr marL="342900" indent="-342900" algn="l">
              <a:buFont typeface="Arial" panose="020B0604020202020204" pitchFamily="34" charset="0"/>
              <a:buChar char="•"/>
            </a:pPr>
            <a:r>
              <a:rPr lang="en-US" dirty="0"/>
              <a:t>Speaker not ringing loud enough</a:t>
            </a:r>
          </a:p>
          <a:p>
            <a:pPr marL="342900" indent="-342900" algn="l">
              <a:buFont typeface="Arial" panose="020B0604020202020204" pitchFamily="34" charset="0"/>
              <a:buChar char="•"/>
            </a:pPr>
            <a:r>
              <a:rPr lang="en-US" dirty="0"/>
              <a:t>Arduino not powerful enough to power light bulb</a:t>
            </a:r>
          </a:p>
        </p:txBody>
      </p:sp>
      <p:sp>
        <p:nvSpPr>
          <p:cNvPr id="4" name="TextBox 3">
            <a:extLst>
              <a:ext uri="{FF2B5EF4-FFF2-40B4-BE49-F238E27FC236}">
                <a16:creationId xmlns:a16="http://schemas.microsoft.com/office/drawing/2014/main" id="{83D3BCBA-CAFF-4725-A26C-AADDE78E9842}"/>
              </a:ext>
            </a:extLst>
          </p:cNvPr>
          <p:cNvSpPr txBox="1"/>
          <p:nvPr/>
        </p:nvSpPr>
        <p:spPr>
          <a:xfrm>
            <a:off x="6096000" y="4392563"/>
            <a:ext cx="52160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adjusted the sensitivity and the delay to fix this issue</a:t>
            </a:r>
          </a:p>
          <a:p>
            <a:pPr marL="285750" indent="-285750">
              <a:buFont typeface="Arial" panose="020B0604020202020204" pitchFamily="34" charset="0"/>
              <a:buChar char="•"/>
            </a:pPr>
            <a:r>
              <a:rPr lang="en-US" dirty="0"/>
              <a:t>We added a </a:t>
            </a:r>
            <a:r>
              <a:rPr lang="en-US" dirty="0" err="1"/>
              <a:t>transitor</a:t>
            </a:r>
            <a:r>
              <a:rPr lang="en-US" dirty="0"/>
              <a:t> and a potentiometer</a:t>
            </a:r>
          </a:p>
          <a:p>
            <a:pPr marL="285750" indent="-285750">
              <a:buFont typeface="Arial" panose="020B0604020202020204" pitchFamily="34" charset="0"/>
              <a:buChar char="•"/>
            </a:pPr>
            <a:r>
              <a:rPr lang="en-US" dirty="0"/>
              <a:t>We used a relay to add power to the 6.3v bulb </a:t>
            </a:r>
          </a:p>
        </p:txBody>
      </p:sp>
    </p:spTree>
    <p:extLst>
      <p:ext uri="{BB962C8B-B14F-4D97-AF65-F5344CB8AC3E}">
        <p14:creationId xmlns:p14="http://schemas.microsoft.com/office/powerpoint/2010/main" val="2919574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C3A9-E670-44DD-B4CA-C7799DD9BAF8}"/>
              </a:ext>
            </a:extLst>
          </p:cNvPr>
          <p:cNvSpPr>
            <a:spLocks noGrp="1"/>
          </p:cNvSpPr>
          <p:nvPr>
            <p:ph type="title"/>
          </p:nvPr>
        </p:nvSpPr>
        <p:spPr/>
        <p:txBody>
          <a:bodyPr/>
          <a:lstStyle/>
          <a:p>
            <a:pPr algn="ctr"/>
            <a:r>
              <a:rPr lang="en-US" dirty="0"/>
              <a:t>Conclusion</a:t>
            </a:r>
          </a:p>
        </p:txBody>
      </p:sp>
      <p:sp>
        <p:nvSpPr>
          <p:cNvPr id="4" name="TextBox 3">
            <a:extLst>
              <a:ext uri="{FF2B5EF4-FFF2-40B4-BE49-F238E27FC236}">
                <a16:creationId xmlns:a16="http://schemas.microsoft.com/office/drawing/2014/main" id="{D69AF7E4-32EA-4D24-A25C-E8BEC365FB2D}"/>
              </a:ext>
            </a:extLst>
          </p:cNvPr>
          <p:cNvSpPr txBox="1"/>
          <p:nvPr/>
        </p:nvSpPr>
        <p:spPr>
          <a:xfrm>
            <a:off x="666427" y="1690688"/>
            <a:ext cx="10515600" cy="1754326"/>
          </a:xfrm>
          <a:prstGeom prst="rect">
            <a:avLst/>
          </a:prstGeom>
          <a:noFill/>
        </p:spPr>
        <p:txBody>
          <a:bodyPr wrap="square" rtlCol="0">
            <a:spAutoFit/>
          </a:bodyPr>
          <a:lstStyle/>
          <a:p>
            <a:r>
              <a:rPr lang="en-US" dirty="0"/>
              <a:t>This was a fun experience, we learned how to use pitches as well as how to use a keyboard to match a set password. </a:t>
            </a:r>
          </a:p>
          <a:p>
            <a:pPr algn="ctr"/>
            <a:endParaRPr lang="en-US" dirty="0"/>
          </a:p>
          <a:p>
            <a:r>
              <a:rPr lang="en-US" dirty="0"/>
              <a:t>Some possible improvements would be to add a component that would allow the user to receive an email or notify in any way the owner, to make it so that all possible exits in the house are locked and an alternate code inside the house to disarm the alarm.</a:t>
            </a:r>
          </a:p>
        </p:txBody>
      </p:sp>
    </p:spTree>
    <p:extLst>
      <p:ext uri="{BB962C8B-B14F-4D97-AF65-F5344CB8AC3E}">
        <p14:creationId xmlns:p14="http://schemas.microsoft.com/office/powerpoint/2010/main" val="907736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19C739-B9D8-4EBF-9836-A641CC606F11}"/>
              </a:ext>
            </a:extLst>
          </p:cNvPr>
          <p:cNvSpPr>
            <a:spLocks noGrp="1"/>
          </p:cNvSpPr>
          <p:nvPr>
            <p:ph idx="1"/>
          </p:nvPr>
        </p:nvSpPr>
        <p:spPr>
          <a:xfrm>
            <a:off x="2643648" y="2940715"/>
            <a:ext cx="6904703" cy="976569"/>
          </a:xfrm>
        </p:spPr>
        <p:txBody>
          <a:bodyPr>
            <a:normAutofit/>
          </a:bodyPr>
          <a:lstStyle/>
          <a:p>
            <a:pPr marL="0" indent="0" algn="ctr">
              <a:buNone/>
            </a:pPr>
            <a:r>
              <a:rPr lang="en-US" sz="4400" dirty="0"/>
              <a:t>THANK YOU</a:t>
            </a:r>
          </a:p>
        </p:txBody>
      </p:sp>
    </p:spTree>
    <p:extLst>
      <p:ext uri="{BB962C8B-B14F-4D97-AF65-F5344CB8AC3E}">
        <p14:creationId xmlns:p14="http://schemas.microsoft.com/office/powerpoint/2010/main" val="237553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541B-86CC-4C74-807D-06EB73A3A7B8}"/>
              </a:ext>
            </a:extLst>
          </p:cNvPr>
          <p:cNvSpPr>
            <a:spLocks noGrp="1"/>
          </p:cNvSpPr>
          <p:nvPr>
            <p:ph type="ctrTitle"/>
          </p:nvPr>
        </p:nvSpPr>
        <p:spPr>
          <a:xfrm>
            <a:off x="1524000" y="1122363"/>
            <a:ext cx="9144000" cy="1250723"/>
          </a:xfrm>
        </p:spPr>
        <p:txBody>
          <a:bodyPr/>
          <a:lstStyle/>
          <a:p>
            <a:pPr algn="l"/>
            <a:r>
              <a:rPr lang="en-US" dirty="0"/>
              <a:t>Objective</a:t>
            </a:r>
          </a:p>
        </p:txBody>
      </p:sp>
      <p:sp>
        <p:nvSpPr>
          <p:cNvPr id="3" name="Subtitle 2">
            <a:extLst>
              <a:ext uri="{FF2B5EF4-FFF2-40B4-BE49-F238E27FC236}">
                <a16:creationId xmlns:a16="http://schemas.microsoft.com/office/drawing/2014/main" id="{E7244F6A-1B19-4EF4-BB9B-0EF5CA8F3E4C}"/>
              </a:ext>
            </a:extLst>
          </p:cNvPr>
          <p:cNvSpPr>
            <a:spLocks noGrp="1"/>
          </p:cNvSpPr>
          <p:nvPr>
            <p:ph type="subTitle" idx="1"/>
          </p:nvPr>
        </p:nvSpPr>
        <p:spPr>
          <a:xfrm>
            <a:off x="1524000" y="2373085"/>
            <a:ext cx="9144000" cy="3853543"/>
          </a:xfrm>
        </p:spPr>
        <p:txBody>
          <a:bodyPr>
            <a:normAutofit/>
          </a:bodyPr>
          <a:lstStyle/>
          <a:p>
            <a:pPr algn="l"/>
            <a:r>
              <a:rPr lang="en-US" sz="3200" dirty="0"/>
              <a:t>Build an Arduino Project</a:t>
            </a:r>
          </a:p>
          <a:p>
            <a:pPr algn="l"/>
            <a:r>
              <a:rPr lang="en-US" sz="3200" dirty="0"/>
              <a:t>INPUTS</a:t>
            </a:r>
          </a:p>
          <a:p>
            <a:pPr marL="457200" indent="-457200" algn="l">
              <a:buFont typeface="Arial" panose="020B0604020202020204" pitchFamily="34" charset="0"/>
              <a:buChar char="•"/>
            </a:pPr>
            <a:r>
              <a:rPr lang="en-US" sz="3200" dirty="0"/>
              <a:t>Push Button controls the Servo</a:t>
            </a:r>
          </a:p>
          <a:p>
            <a:pPr marL="457200" indent="-457200" algn="l">
              <a:buFont typeface="Arial" panose="020B0604020202020204" pitchFamily="34" charset="0"/>
              <a:buChar char="•"/>
            </a:pPr>
            <a:r>
              <a:rPr lang="en-US" sz="3200" dirty="0"/>
              <a:t>PIR Sensor controls Speaker, Light</a:t>
            </a:r>
          </a:p>
          <a:p>
            <a:pPr marL="457200" indent="-457200" algn="l">
              <a:buFont typeface="Arial" panose="020B0604020202020204" pitchFamily="34" charset="0"/>
              <a:buChar char="•"/>
            </a:pPr>
            <a:r>
              <a:rPr lang="en-US" sz="3200" dirty="0"/>
              <a:t>Potentiometer controls volume of Speaker</a:t>
            </a:r>
          </a:p>
          <a:p>
            <a:pPr marL="457200" indent="-457200" algn="l">
              <a:buFont typeface="Arial" panose="020B0604020202020204" pitchFamily="34" charset="0"/>
              <a:buChar char="•"/>
            </a:pPr>
            <a:r>
              <a:rPr lang="en-US" sz="3200" dirty="0"/>
              <a:t>Keypad  controls the Servo</a:t>
            </a:r>
          </a:p>
          <a:p>
            <a:pPr algn="l"/>
            <a:endParaRPr lang="en-US" sz="3200" dirty="0"/>
          </a:p>
        </p:txBody>
      </p:sp>
    </p:spTree>
    <p:extLst>
      <p:ext uri="{BB962C8B-B14F-4D97-AF65-F5344CB8AC3E}">
        <p14:creationId xmlns:p14="http://schemas.microsoft.com/office/powerpoint/2010/main" val="17169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E76F-CDE9-4421-81F1-AAC5469A23DA}"/>
              </a:ext>
            </a:extLst>
          </p:cNvPr>
          <p:cNvSpPr>
            <a:spLocks noGrp="1"/>
          </p:cNvSpPr>
          <p:nvPr>
            <p:ph type="title"/>
          </p:nvPr>
        </p:nvSpPr>
        <p:spPr/>
        <p:txBody>
          <a:bodyPr/>
          <a:lstStyle/>
          <a:p>
            <a:pPr algn="ctr"/>
            <a:r>
              <a:rPr lang="en-US" dirty="0"/>
              <a:t>OUTPUTS</a:t>
            </a:r>
          </a:p>
        </p:txBody>
      </p:sp>
      <p:sp>
        <p:nvSpPr>
          <p:cNvPr id="3" name="Content Placeholder 2">
            <a:extLst>
              <a:ext uri="{FF2B5EF4-FFF2-40B4-BE49-F238E27FC236}">
                <a16:creationId xmlns:a16="http://schemas.microsoft.com/office/drawing/2014/main" id="{DFAD0964-4346-4F46-A3A7-17C5CC32BBFF}"/>
              </a:ext>
            </a:extLst>
          </p:cNvPr>
          <p:cNvSpPr>
            <a:spLocks noGrp="1"/>
          </p:cNvSpPr>
          <p:nvPr>
            <p:ph idx="1"/>
          </p:nvPr>
        </p:nvSpPr>
        <p:spPr/>
        <p:txBody>
          <a:bodyPr>
            <a:normAutofit/>
          </a:bodyPr>
          <a:lstStyle/>
          <a:p>
            <a:r>
              <a:rPr lang="en-US" sz="3200" dirty="0"/>
              <a:t>Servo</a:t>
            </a:r>
          </a:p>
          <a:p>
            <a:r>
              <a:rPr lang="en-US" sz="3200" dirty="0"/>
              <a:t>Speaker</a:t>
            </a:r>
          </a:p>
          <a:p>
            <a:r>
              <a:rPr lang="en-US" sz="3200" dirty="0"/>
              <a:t>Light(Relay)</a:t>
            </a:r>
          </a:p>
        </p:txBody>
      </p:sp>
    </p:spTree>
    <p:extLst>
      <p:ext uri="{BB962C8B-B14F-4D97-AF65-F5344CB8AC3E}">
        <p14:creationId xmlns:p14="http://schemas.microsoft.com/office/powerpoint/2010/main" val="85942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1402-E202-4A6B-A348-0797DB428769}"/>
              </a:ext>
            </a:extLst>
          </p:cNvPr>
          <p:cNvSpPr>
            <a:spLocks noGrp="1"/>
          </p:cNvSpPr>
          <p:nvPr>
            <p:ph type="title"/>
          </p:nvPr>
        </p:nvSpPr>
        <p:spPr/>
        <p:txBody>
          <a:bodyPr/>
          <a:lstStyle/>
          <a:p>
            <a:r>
              <a:rPr lang="en-US" dirty="0"/>
              <a:t>Real-World Application</a:t>
            </a:r>
          </a:p>
        </p:txBody>
      </p:sp>
      <p:sp>
        <p:nvSpPr>
          <p:cNvPr id="3" name="Content Placeholder 2">
            <a:extLst>
              <a:ext uri="{FF2B5EF4-FFF2-40B4-BE49-F238E27FC236}">
                <a16:creationId xmlns:a16="http://schemas.microsoft.com/office/drawing/2014/main" id="{25CF8BE9-0481-4F9C-BCE0-8E46A84C2A7B}"/>
              </a:ext>
            </a:extLst>
          </p:cNvPr>
          <p:cNvSpPr>
            <a:spLocks noGrp="1"/>
          </p:cNvSpPr>
          <p:nvPr>
            <p:ph idx="1"/>
          </p:nvPr>
        </p:nvSpPr>
        <p:spPr/>
        <p:txBody>
          <a:bodyPr>
            <a:normAutofit/>
          </a:bodyPr>
          <a:lstStyle/>
          <a:p>
            <a:r>
              <a:rPr lang="en-US" sz="3200" dirty="0"/>
              <a:t>Lighting Systems</a:t>
            </a:r>
          </a:p>
          <a:p>
            <a:r>
              <a:rPr lang="en-US" sz="3200" dirty="0"/>
              <a:t>Security Control</a:t>
            </a:r>
          </a:p>
          <a:p>
            <a:r>
              <a:rPr lang="en-US" sz="3200" dirty="0"/>
              <a:t>HVA Regulation</a:t>
            </a:r>
          </a:p>
          <a:p>
            <a:r>
              <a:rPr lang="en-US" sz="3200" dirty="0"/>
              <a:t>Lawn Irrigation Systems</a:t>
            </a:r>
          </a:p>
          <a:p>
            <a:r>
              <a:rPr lang="en-US" sz="3200" dirty="0"/>
              <a:t>LPWA Network</a:t>
            </a:r>
          </a:p>
          <a:p>
            <a:r>
              <a:rPr lang="en-US" sz="3200" dirty="0"/>
              <a:t>WI-FI, Bluetooth, Smart, ZigBee</a:t>
            </a:r>
          </a:p>
          <a:p>
            <a:r>
              <a:rPr lang="en-US" sz="3200" dirty="0"/>
              <a:t>Welcome Visitors</a:t>
            </a:r>
          </a:p>
        </p:txBody>
      </p:sp>
    </p:spTree>
    <p:extLst>
      <p:ext uri="{BB962C8B-B14F-4D97-AF65-F5344CB8AC3E}">
        <p14:creationId xmlns:p14="http://schemas.microsoft.com/office/powerpoint/2010/main" val="1878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D167-F1D6-47DA-883A-D5074DD5B9EA}"/>
              </a:ext>
            </a:extLst>
          </p:cNvPr>
          <p:cNvSpPr>
            <a:spLocks noGrp="1"/>
          </p:cNvSpPr>
          <p:nvPr>
            <p:ph type="title"/>
          </p:nvPr>
        </p:nvSpPr>
        <p:spPr/>
        <p:txBody>
          <a:bodyPr/>
          <a:lstStyle/>
          <a:p>
            <a:r>
              <a:rPr lang="en-US" dirty="0"/>
              <a:t>List of Components Used</a:t>
            </a:r>
          </a:p>
        </p:txBody>
      </p:sp>
      <p:sp>
        <p:nvSpPr>
          <p:cNvPr id="3" name="Content Placeholder 2">
            <a:extLst>
              <a:ext uri="{FF2B5EF4-FFF2-40B4-BE49-F238E27FC236}">
                <a16:creationId xmlns:a16="http://schemas.microsoft.com/office/drawing/2014/main" id="{8804AF63-D80C-4583-A52C-5832C03918EF}"/>
              </a:ext>
            </a:extLst>
          </p:cNvPr>
          <p:cNvSpPr>
            <a:spLocks noGrp="1"/>
          </p:cNvSpPr>
          <p:nvPr>
            <p:ph idx="1"/>
          </p:nvPr>
        </p:nvSpPr>
        <p:spPr>
          <a:xfrm>
            <a:off x="838200" y="1825624"/>
            <a:ext cx="10515600" cy="5032375"/>
          </a:xfrm>
        </p:spPr>
        <p:txBody>
          <a:bodyPr>
            <a:normAutofit lnSpcReduction="10000"/>
          </a:bodyPr>
          <a:lstStyle/>
          <a:p>
            <a:r>
              <a:rPr lang="en-US" dirty="0"/>
              <a:t>Arduino UNO Board</a:t>
            </a:r>
          </a:p>
          <a:p>
            <a:r>
              <a:rPr lang="en-US" dirty="0"/>
              <a:t>Push Button</a:t>
            </a:r>
          </a:p>
          <a:p>
            <a:r>
              <a:rPr lang="en-US" dirty="0"/>
              <a:t>PIR(Passive Infrared) Sensor</a:t>
            </a:r>
          </a:p>
          <a:p>
            <a:r>
              <a:rPr lang="en-US" dirty="0"/>
              <a:t>10K Potentiometer</a:t>
            </a:r>
          </a:p>
          <a:p>
            <a:r>
              <a:rPr lang="en-US" dirty="0"/>
              <a:t>Keypad (4x4 matrix)</a:t>
            </a:r>
          </a:p>
          <a:p>
            <a:r>
              <a:rPr lang="en-US" dirty="0"/>
              <a:t>Speaker </a:t>
            </a:r>
          </a:p>
          <a:p>
            <a:r>
              <a:rPr lang="en-US" dirty="0"/>
              <a:t>Relay(5V)</a:t>
            </a:r>
          </a:p>
          <a:p>
            <a:r>
              <a:rPr lang="en-US" dirty="0"/>
              <a:t>NPN Transistor (Amplifier)</a:t>
            </a:r>
          </a:p>
          <a:p>
            <a:r>
              <a:rPr lang="en-US" dirty="0"/>
              <a:t>Servo Motor</a:t>
            </a:r>
          </a:p>
          <a:p>
            <a:r>
              <a:rPr lang="en-US" dirty="0"/>
              <a:t>Resistor</a:t>
            </a:r>
          </a:p>
          <a:p>
            <a:endParaRPr lang="en-US" dirty="0"/>
          </a:p>
        </p:txBody>
      </p:sp>
    </p:spTree>
    <p:extLst>
      <p:ext uri="{BB962C8B-B14F-4D97-AF65-F5344CB8AC3E}">
        <p14:creationId xmlns:p14="http://schemas.microsoft.com/office/powerpoint/2010/main" val="107119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9C9B-4E0E-4F00-AE00-27AFE7878F4F}"/>
              </a:ext>
            </a:extLst>
          </p:cNvPr>
          <p:cNvSpPr>
            <a:spLocks noGrp="1"/>
          </p:cNvSpPr>
          <p:nvPr>
            <p:ph type="title"/>
          </p:nvPr>
        </p:nvSpPr>
        <p:spPr/>
        <p:txBody>
          <a:bodyPr/>
          <a:lstStyle/>
          <a:p>
            <a:r>
              <a:rPr lang="en-US" dirty="0"/>
              <a:t>Block Diagram</a:t>
            </a:r>
          </a:p>
        </p:txBody>
      </p:sp>
      <p:pic>
        <p:nvPicPr>
          <p:cNvPr id="5" name="Content Placeholder 4" descr="A screenshot of a cell phone&#10;&#10;Description automatically generated">
            <a:extLst>
              <a:ext uri="{FF2B5EF4-FFF2-40B4-BE49-F238E27FC236}">
                <a16:creationId xmlns:a16="http://schemas.microsoft.com/office/drawing/2014/main" id="{97AF770A-508D-49F3-8B6A-4A07BD33B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343" y="1825625"/>
            <a:ext cx="6858000" cy="4667250"/>
          </a:xfrm>
        </p:spPr>
      </p:pic>
    </p:spTree>
    <p:extLst>
      <p:ext uri="{BB962C8B-B14F-4D97-AF65-F5344CB8AC3E}">
        <p14:creationId xmlns:p14="http://schemas.microsoft.com/office/powerpoint/2010/main" val="165274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EEF3-F6C3-4A48-B3CF-B21362B93830}"/>
              </a:ext>
            </a:extLst>
          </p:cNvPr>
          <p:cNvSpPr>
            <a:spLocks noGrp="1"/>
          </p:cNvSpPr>
          <p:nvPr>
            <p:ph type="title"/>
          </p:nvPr>
        </p:nvSpPr>
        <p:spPr>
          <a:xfrm>
            <a:off x="838200" y="0"/>
            <a:ext cx="10515600" cy="1690688"/>
          </a:xfrm>
        </p:spPr>
        <p:txBody>
          <a:bodyPr>
            <a:normAutofit fontScale="90000"/>
          </a:bodyPr>
          <a:lstStyle/>
          <a:p>
            <a:r>
              <a:rPr lang="en-US" dirty="0"/>
              <a:t>Mechanical Design</a:t>
            </a:r>
            <a:br>
              <a:rPr lang="en-US" dirty="0"/>
            </a:br>
            <a:r>
              <a:rPr lang="en-US" dirty="0"/>
              <a:t>Electrical components organized inside a cardboard house</a:t>
            </a:r>
          </a:p>
        </p:txBody>
      </p:sp>
      <p:pic>
        <p:nvPicPr>
          <p:cNvPr id="5" name="Content Placeholder 4" descr="A picture containing building, box, table, large&#10;&#10;Description automatically generated">
            <a:extLst>
              <a:ext uri="{FF2B5EF4-FFF2-40B4-BE49-F238E27FC236}">
                <a16:creationId xmlns:a16="http://schemas.microsoft.com/office/drawing/2014/main" id="{087671BB-7B2B-478C-A938-58C5DD2F7B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222" t="6120" b="10383"/>
          <a:stretch/>
        </p:blipFill>
        <p:spPr>
          <a:xfrm>
            <a:off x="2373087" y="1690688"/>
            <a:ext cx="8469084" cy="4644799"/>
          </a:xfrm>
        </p:spPr>
      </p:pic>
    </p:spTree>
    <p:extLst>
      <p:ext uri="{BB962C8B-B14F-4D97-AF65-F5344CB8AC3E}">
        <p14:creationId xmlns:p14="http://schemas.microsoft.com/office/powerpoint/2010/main" val="144924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669</Words>
  <Application>Microsoft Office PowerPoint</Application>
  <PresentationFormat>Widescreen</PresentationFormat>
  <Paragraphs>114</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AUTOMATED HOUSE SYSTEMS</vt:lpstr>
      <vt:lpstr>CET_4811 Capstone Project</vt:lpstr>
      <vt:lpstr>PowerPoint Presentation</vt:lpstr>
      <vt:lpstr>Objective</vt:lpstr>
      <vt:lpstr>OUTPUTS</vt:lpstr>
      <vt:lpstr>Real-World Application</vt:lpstr>
      <vt:lpstr>List of Components Used</vt:lpstr>
      <vt:lpstr>Block Diagram</vt:lpstr>
      <vt:lpstr>Mechanical Design Electrical components organized inside a cardboard house</vt:lpstr>
      <vt:lpstr>Mechanical Design continued</vt:lpstr>
      <vt:lpstr>Mechanical Design continued</vt:lpstr>
      <vt:lpstr>Electrical Design Microcontroller Arduino UNO</vt:lpstr>
      <vt:lpstr>Electrical Design continued</vt:lpstr>
      <vt:lpstr>Other Electrical Specifications</vt:lpstr>
      <vt:lpstr>Electrical Design continued</vt:lpstr>
      <vt:lpstr>Electrical Design / Input Sensors</vt:lpstr>
      <vt:lpstr>Electrical Design continued</vt:lpstr>
      <vt:lpstr>Electrical Design continued</vt:lpstr>
      <vt:lpstr>Electrical Design continued Output Actuators and Devices</vt:lpstr>
      <vt:lpstr>Electrical Design continued</vt:lpstr>
      <vt:lpstr>Output Actuators and Devices cont. </vt:lpstr>
      <vt:lpstr>Output and actuators devices cont.</vt:lpstr>
      <vt:lpstr>Light Relay</vt:lpstr>
      <vt:lpstr>Schematic Diagram</vt:lpstr>
      <vt:lpstr>Power Systems</vt:lpstr>
      <vt:lpstr>Data Communication and Network Interface</vt:lpstr>
      <vt:lpstr>Project Management</vt:lpstr>
      <vt:lpstr>Software Design</vt:lpstr>
      <vt:lpstr>Flow-Chart</vt:lpstr>
      <vt:lpstr>Analysis</vt:lpstr>
      <vt:lpstr>Analysis Continued</vt:lpstr>
      <vt:lpstr>Analysis Continued</vt:lpstr>
      <vt:lpstr>Bugs and Solutions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HOUSE SYSTEMS</dc:title>
  <dc:creator>Lordain Bonaventure</dc:creator>
  <cp:lastModifiedBy>cristhian suriel</cp:lastModifiedBy>
  <cp:revision>32</cp:revision>
  <dcterms:created xsi:type="dcterms:W3CDTF">2019-12-17T10:06:06Z</dcterms:created>
  <dcterms:modified xsi:type="dcterms:W3CDTF">2019-12-18T00:18:23Z</dcterms:modified>
</cp:coreProperties>
</file>