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4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81" r:id="rId15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2558" autoAdjust="0"/>
  </p:normalViewPr>
  <p:slideViewPr>
    <p:cSldViewPr>
      <p:cViewPr>
        <p:scale>
          <a:sx n="160" d="100"/>
          <a:sy n="160" d="100"/>
        </p:scale>
        <p:origin x="-888" y="-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CFFAE-1B5D-4269-AC68-02299DC70DD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C7D1A-E1EB-44F4-9C38-53F2787C1D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5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3541" y="2474724"/>
            <a:ext cx="9344915" cy="346249"/>
          </a:xfrm>
        </p:spPr>
        <p:txBody>
          <a:bodyPr lIns="0" tIns="0" rIns="0" bIns="0"/>
          <a:lstStyle>
            <a:lvl1pPr>
              <a:defRPr sz="2250" b="1" i="0">
                <a:solidFill>
                  <a:srgbClr val="009F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3541" y="2474724"/>
            <a:ext cx="9344915" cy="346249"/>
          </a:xfrm>
        </p:spPr>
        <p:txBody>
          <a:bodyPr lIns="0" tIns="0" rIns="0" bIns="0"/>
          <a:lstStyle>
            <a:lvl1pPr>
              <a:defRPr sz="2250" b="1" i="0">
                <a:solidFill>
                  <a:srgbClr val="009F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3541" y="2474724"/>
            <a:ext cx="9344915" cy="346249"/>
          </a:xfrm>
        </p:spPr>
        <p:txBody>
          <a:bodyPr lIns="0" tIns="0" rIns="0" bIns="0"/>
          <a:lstStyle>
            <a:lvl1pPr>
              <a:defRPr sz="2250" b="1" i="0">
                <a:solidFill>
                  <a:srgbClr val="009F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7032" y="2016251"/>
            <a:ext cx="3349752" cy="28834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" y="2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3541" y="2474724"/>
            <a:ext cx="934491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9F4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6447" y="1084200"/>
            <a:ext cx="108280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750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2294"/>
              </p:ext>
            </p:extLst>
          </p:nvPr>
        </p:nvGraphicFramePr>
        <p:xfrm>
          <a:off x="2015728" y="1679020"/>
          <a:ext cx="7887176" cy="4100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5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SERVICIO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PERIODICIDAD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RESPONSABLE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PUESTO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RECURSOS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52388" marB="0">
                    <a:solidFill>
                      <a:srgbClr val="009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657">
                <a:tc rowSpan="8">
                  <a:txBody>
                    <a:bodyPr/>
                    <a:lstStyle/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360363" indent="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marL="360363" marR="331470" indent="0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Administración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recursos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informáticos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5875"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disponibilidad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y/o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actualización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aplicación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SISASIS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Biosalc Mobile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PDA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(ML-LB-SV)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 Fransheska Gomez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Junior Hidalgo Socola         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Jimmy Vasquez Castro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Josue Inga Flores</a:t>
                      </a:r>
                    </a:p>
                  </a:txBody>
                  <a:tcPr marL="0" marR="0" marT="476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54610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Tecnico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Analista de Comunicaciones e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lang="es-PE" sz="600" dirty="0">
                        <a:latin typeface="Arial MT"/>
                        <a:cs typeface="Arial MT"/>
                      </a:endParaRPr>
                    </a:p>
                    <a:p>
                      <a:pPr marL="147320" marR="139700" indent="-635" algn="ctr">
                        <a:lnSpc>
                          <a:spcPts val="1019"/>
                        </a:lnSpc>
                      </a:pPr>
                      <a:r>
                        <a:rPr lang="es-PE" sz="600" spc="-5" dirty="0" err="1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10" dirty="0" err="1"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lang="es-PE"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 </a:t>
                      </a:r>
                    </a:p>
                    <a:p>
                      <a:pPr marL="147320" marR="139700" indent="-635" algn="ctr">
                        <a:lnSpc>
                          <a:spcPts val="1019"/>
                        </a:lnSpc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lang="es-PE"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44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EDA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8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48260" marR="41910" indent="1968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disponibilidad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y/o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actualización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comensales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comedores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(ML-LB-SV)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Fransheska Gomez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Junior Hidalgo Socola         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Jimmy Vasquez Castro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Josue Inga Flores</a:t>
                      </a:r>
                    </a:p>
                  </a:txBody>
                  <a:tcPr marL="0" marR="0" marT="47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marR="54610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Tecnico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Analista de Comunicaciones 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147320" marR="139700" indent="-635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Development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endParaRPr lang="es-PE" sz="600" spc="-5" dirty="0">
                        <a:latin typeface="Arial MT"/>
                        <a:cs typeface="Arial MT"/>
                      </a:endParaRPr>
                    </a:p>
                    <a:p>
                      <a:pPr marL="147320" marR="139700" indent="-635" algn="ctr">
                        <a:lnSpc>
                          <a:spcPts val="1019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Tablet's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8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Gestión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altas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bajas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SAP,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Biosalc,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SISASIS,VPN,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CTC,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SIPLAN.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Jimmy Vasquez</a:t>
                      </a:r>
                    </a:p>
                    <a:p>
                      <a:pPr marL="190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Junior Hidalgo Socola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47320" marR="139700" algn="ctr">
                        <a:lnSpc>
                          <a:spcPct val="10000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endParaRPr lang="es-PE" sz="600" spc="-225" dirty="0">
                        <a:latin typeface="Arial MT"/>
                        <a:cs typeface="Arial MT"/>
                      </a:endParaRPr>
                    </a:p>
                    <a:p>
                      <a:pPr marL="147320" marR="13970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994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136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cuentas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SAP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74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QV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245745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136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cuentas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VPN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136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SISASIS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 SIPLAN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96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 CTC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0760" marR="43815" indent="-954405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disponibilidad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operación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equipos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impresión.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7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Times New Roman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Técnico Analista de Comunicaciones e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lang="es-PE" sz="600" dirty="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impresoras renting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131445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19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impresoras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propias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619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67310" indent="-97790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Gestión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altas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bajas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correo.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Incorporación/Desincorporación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colaborador.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95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Demanda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953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disponibilidad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operación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equipos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Informáticos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asignados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los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colaboradores(Hardware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Software).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458788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Times New Roman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715" marR="151130" indent="-3543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lang="es-PE" sz="600" spc="-10" dirty="0">
                          <a:latin typeface="Arial MT"/>
                          <a:cs typeface="Arial MT"/>
                        </a:rPr>
                        <a:t>94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cuentas de red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correo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619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Mantenimientos</a:t>
                      </a:r>
                      <a:r>
                        <a:rPr sz="6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preventivos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cómputo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actualizaciones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Inventarios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Informáticos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Semanal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lang="es-PE" sz="600" spc="-10" dirty="0">
                          <a:latin typeface="Arial MT"/>
                          <a:cs typeface="Arial MT"/>
                        </a:rPr>
                        <a:t>303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cómputo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1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1405" marR="22225" indent="-1053465" algn="ctr">
                        <a:lnSpc>
                          <a:spcPts val="1019"/>
                        </a:lnSpc>
                        <a:spcBef>
                          <a:spcPts val="1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funcionamiento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controles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seguridad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antivirus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6672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lang="es-PE" sz="600" spc="-10" dirty="0">
                          <a:latin typeface="Arial MT"/>
                          <a:cs typeface="Arial MT"/>
                        </a:rPr>
                        <a:t>303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cómputo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10" y="1002031"/>
            <a:ext cx="4399121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Distribución</a:t>
            </a:r>
            <a:r>
              <a:rPr sz="1875" spc="15" dirty="0"/>
              <a:t> </a:t>
            </a:r>
            <a:r>
              <a:rPr sz="1875" spc="-4" dirty="0"/>
              <a:t>de</a:t>
            </a:r>
            <a:r>
              <a:rPr sz="1875" dirty="0"/>
              <a:t> </a:t>
            </a:r>
            <a:r>
              <a:rPr sz="1875" spc="-4" dirty="0"/>
              <a:t>funciones</a:t>
            </a:r>
            <a:r>
              <a:rPr sz="1875" spc="11" dirty="0"/>
              <a:t> </a:t>
            </a:r>
            <a:r>
              <a:rPr sz="1875" spc="-4" dirty="0"/>
              <a:t>TI,</a:t>
            </a:r>
            <a:r>
              <a:rPr sz="1875" spc="11" dirty="0"/>
              <a:t> </a:t>
            </a:r>
            <a:r>
              <a:rPr sz="1875" spc="-4" dirty="0"/>
              <a:t>Sistemas</a:t>
            </a:r>
            <a:endParaRPr sz="18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750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992956"/>
              </p:ext>
            </p:extLst>
          </p:nvPr>
        </p:nvGraphicFramePr>
        <p:xfrm>
          <a:off x="2015728" y="1575768"/>
          <a:ext cx="7887176" cy="3901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SERVICIO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ACTIVIDAD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PERIODICIDAD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</a:pPr>
                      <a:r>
                        <a:rPr sz="6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RESPONSABLE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PUESTO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RECURSOS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solidFill>
                      <a:srgbClr val="009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83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Administración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Comunicaciones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047750" marR="31115" indent="-1012190" algn="ctr">
                        <a:lnSpc>
                          <a:spcPct val="149400"/>
                        </a:lnSpc>
                        <a:spcBef>
                          <a:spcPts val="52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operaciones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 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datos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LAN,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WAN.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81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953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43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Switch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17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AP´s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operaciones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VHF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(ML-LB-LH-SV)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5239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50959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280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radios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VHF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54940" marR="148590" algn="ctr">
                        <a:lnSpc>
                          <a:spcPct val="15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comunicaciones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para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consolas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riego,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cámaras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grabadores</a:t>
                      </a:r>
                      <a:r>
                        <a:rPr sz="6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CCTV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(ML,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LB,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LH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SV)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74771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000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12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consolas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Dream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1911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cámaras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CCTV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gabadores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CCTV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3334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 marR="151765" algn="ctr">
                        <a:lnSpc>
                          <a:spcPct val="150000"/>
                        </a:lnSpc>
                        <a:spcBef>
                          <a:spcPts val="79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Gestionar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altas,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bajas,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averías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reposiciones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líneas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y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celulares,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así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servicio.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75724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5239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381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380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líneas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celulares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marR="24130" indent="-7620" algn="ctr">
                        <a:lnSpc>
                          <a:spcPct val="149400"/>
                        </a:lnSpc>
                        <a:spcBef>
                          <a:spcPts val="540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operaciones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radioenlaces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sedes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administrativas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Fundos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ML,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LB,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LH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SV.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381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32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radioenlaces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(64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antenas)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48590" indent="-161925" algn="ctr">
                        <a:lnSpc>
                          <a:spcPct val="149400"/>
                        </a:lnSpc>
                        <a:spcBef>
                          <a:spcPts val="540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continuidad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comunicaciones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para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sistemas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Scada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(IFIX,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Scada 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riego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LB)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381" marB="0" anchor="ctr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40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medidores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eléctricos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PLC’s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3175">
                      <a:solidFill>
                        <a:srgbClr val="009B45"/>
                      </a:solidFill>
                      <a:prstDash val="solid"/>
                    </a:lnL>
                    <a:lnR w="3175">
                      <a:solidFill>
                        <a:srgbClr val="009B45"/>
                      </a:solidFill>
                      <a:prstDash val="solid"/>
                    </a:lnR>
                    <a:lnT w="3175">
                      <a:solidFill>
                        <a:srgbClr val="009B45"/>
                      </a:solidFill>
                      <a:prstDash val="solid"/>
                    </a:lnT>
                    <a:lnB w="3175">
                      <a:solidFill>
                        <a:srgbClr val="009B4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10" y="1002031"/>
            <a:ext cx="4399121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Distribución</a:t>
            </a:r>
            <a:r>
              <a:rPr sz="1875" spc="15" dirty="0"/>
              <a:t> </a:t>
            </a:r>
            <a:r>
              <a:rPr sz="1875" spc="-4" dirty="0"/>
              <a:t>de</a:t>
            </a:r>
            <a:r>
              <a:rPr sz="1875" dirty="0"/>
              <a:t> </a:t>
            </a:r>
            <a:r>
              <a:rPr sz="1875" spc="-4" dirty="0"/>
              <a:t>funciones</a:t>
            </a:r>
            <a:r>
              <a:rPr sz="1875" spc="11" dirty="0"/>
              <a:t> </a:t>
            </a:r>
            <a:r>
              <a:rPr sz="1875" spc="-4" dirty="0"/>
              <a:t>TI,</a:t>
            </a:r>
            <a:r>
              <a:rPr sz="1875" spc="11" dirty="0"/>
              <a:t> </a:t>
            </a:r>
            <a:r>
              <a:rPr sz="1875" spc="-4" dirty="0"/>
              <a:t>Sistemas</a:t>
            </a:r>
            <a:endParaRPr sz="187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750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914784"/>
              </p:ext>
            </p:extLst>
          </p:nvPr>
        </p:nvGraphicFramePr>
        <p:xfrm>
          <a:off x="2015728" y="1655492"/>
          <a:ext cx="7887176" cy="3471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4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SERVICIO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PERIODICIDAD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RESPONSABLE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PUESTO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RECURSOS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429" marB="0">
                    <a:solidFill>
                      <a:srgbClr val="009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88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41985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175260" indent="-35560" algn="ctr">
                        <a:lnSpc>
                          <a:spcPct val="149700"/>
                        </a:lnSpc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Infraestructura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eléctrica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y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sistemas Scada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(IFIX,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Scada 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riego,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COES)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81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4953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40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medidores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eléctricos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PLC’s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0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48895" indent="-1270" algn="ctr">
                        <a:lnSpc>
                          <a:spcPct val="1503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infraestructura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conectividad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gabinetes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red,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Torres,radioenlaces,así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ejecución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plan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mantenimiento</a:t>
                      </a:r>
                      <a:r>
                        <a:rPr sz="6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Fábrica,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ML,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LB,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LH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SV.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523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5095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78435" indent="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gabinetes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endParaRPr lang="es-PE" sz="600" spc="-220" dirty="0">
                        <a:latin typeface="Arial MT"/>
                        <a:cs typeface="Arial MT"/>
                      </a:endParaRPr>
                    </a:p>
                    <a:p>
                      <a:pPr marL="0" marR="178435" indent="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Torres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radioenlaces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74771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5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32384" indent="1270" algn="ctr">
                        <a:lnSpc>
                          <a:spcPct val="150200"/>
                        </a:lnSpc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infraestructura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eléctrica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(UP's,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estabilizadores,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pozos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tierra),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así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ejecución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del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plan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mantenimiento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centros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datos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consolas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riego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Fundos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ML,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LB,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LH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SV.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UP's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Estabilizadores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marR="12065" indent="2540" algn="ctr">
                        <a:lnSpc>
                          <a:spcPct val="15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Identificar,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diseñar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ejecutar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mejoras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Infraestructura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eléctrica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y/o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red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para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asegurar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una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alta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disponibilidad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los diversos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equipos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críticos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que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dependen</a:t>
                      </a:r>
                      <a:r>
                        <a:rPr sz="6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conectividad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datos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(sistemas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Scada,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IFIX,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Scada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riego,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COES)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s-PE" sz="1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75248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3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marR="34925" algn="ctr">
                        <a:lnSpc>
                          <a:spcPct val="15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Definir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coordinar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según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prioridad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cada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gerencia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implementación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proyectos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Hadware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aprobados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planificación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anual.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ts val="9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Supervisor Jr. de Soporte Técnico Analista de Comunicaciones e</a:t>
                      </a: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2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Infraestructura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75248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s-PE" sz="105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lang="es-PE" sz="7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10" y="1002031"/>
            <a:ext cx="4399121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Distribución</a:t>
            </a:r>
            <a:r>
              <a:rPr sz="1875" spc="15" dirty="0"/>
              <a:t> </a:t>
            </a:r>
            <a:r>
              <a:rPr sz="1875" spc="-4" dirty="0"/>
              <a:t>de</a:t>
            </a:r>
            <a:r>
              <a:rPr sz="1875" dirty="0"/>
              <a:t> </a:t>
            </a:r>
            <a:r>
              <a:rPr sz="1875" spc="-4" dirty="0"/>
              <a:t>funciones</a:t>
            </a:r>
            <a:r>
              <a:rPr sz="1875" spc="11" dirty="0"/>
              <a:t> </a:t>
            </a:r>
            <a:r>
              <a:rPr sz="1875" spc="-4" dirty="0"/>
              <a:t>TI,</a:t>
            </a:r>
            <a:r>
              <a:rPr sz="1875" spc="11" dirty="0"/>
              <a:t> </a:t>
            </a:r>
            <a:r>
              <a:rPr sz="1875" spc="-4" dirty="0"/>
              <a:t>Sistemas</a:t>
            </a:r>
            <a:endParaRPr sz="18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1750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38421"/>
              </p:ext>
            </p:extLst>
          </p:nvPr>
        </p:nvGraphicFramePr>
        <p:xfrm>
          <a:off x="1998487" y="1659017"/>
          <a:ext cx="7887176" cy="3552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6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66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SERVICIO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PERIODICIDAD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23875">
                        <a:lnSpc>
                          <a:spcPct val="100000"/>
                        </a:lnSpc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RESPONSABLE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PUESTO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RECURSOS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4286" marB="0">
                    <a:solidFill>
                      <a:srgbClr val="009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73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Soporte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Informático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Sistemas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831850" marR="41910" indent="-784860" algn="ctr">
                        <a:lnSpc>
                          <a:spcPct val="1494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Atención 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requerimientos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incidentes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hardware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generados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vía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MDA.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-5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858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8110" indent="-635" algn="ctr">
                        <a:lnSpc>
                          <a:spcPct val="150000"/>
                        </a:lnSpc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Técnico 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Analista de Comunicaciones e</a:t>
                      </a:r>
                      <a:r>
                        <a:rPr lang="es-PE"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lang="es-PE" sz="600" dirty="0">
                        <a:latin typeface="Arial MT"/>
                        <a:cs typeface="Arial MT"/>
                      </a:endParaRPr>
                    </a:p>
                  </a:txBody>
                  <a:tcPr marL="0" marR="0" marT="33814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2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831850" marR="61594" indent="-765175" algn="ctr">
                        <a:lnSpc>
                          <a:spcPct val="1494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Atención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requerimientos</a:t>
                      </a:r>
                      <a:r>
                        <a:rPr sz="6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e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incidentes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software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generados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vía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MDA.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-5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Jimmy Vasquez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</a:t>
                      </a:r>
                    </a:p>
                  </a:txBody>
                  <a:tcPr marL="0" marR="0" marT="381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370"/>
                        </a:spcBef>
                      </a:pP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Jefe de Sistemas y TI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 </a:t>
                      </a:r>
                      <a:r>
                        <a:rPr lang="es-PE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Supervisor Jr. de Soporte Técnico</a:t>
                      </a:r>
                      <a:endParaRPr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3524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0" marR="201930" indent="-916305" algn="ctr">
                        <a:lnSpc>
                          <a:spcPct val="149400"/>
                        </a:lnSpc>
                        <a:spcBef>
                          <a:spcPts val="5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Gestionar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 err="1">
                          <a:latin typeface="Arial MT"/>
                          <a:cs typeface="Arial MT"/>
                        </a:rPr>
                        <a:t>coordin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6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accesos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servidores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archivos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  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Josue Inga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26364" marR="118110" indent="-635" algn="ctr">
                        <a:lnSpc>
                          <a:spcPct val="150000"/>
                        </a:lnSpc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Técnico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Analista de Comunicaciones 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Infraestructura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6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Files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Servers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8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90170" indent="-635" algn="ctr">
                        <a:lnSpc>
                          <a:spcPct val="149900"/>
                        </a:lnSpc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Escalar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incidentes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críticos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relacionados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software,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servidores,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bases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datos,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etc,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períodos</a:t>
                      </a:r>
                      <a:r>
                        <a:rPr sz="6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/o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procesos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críticos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como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cierres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contables,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nóminas,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facturación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ventas,etc.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381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Semanal</a:t>
                      </a: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Fransheska Gomez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Junior Hidalgo Socola         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Jimmy Vasquez Castro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Jefe de Sistemas y TI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 </a:t>
                      </a:r>
                      <a:endParaRPr lang="es-PE"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lang="es-PE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Supervisor Jr. de Soporte Tecnico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endParaRPr lang="es-PE"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Application Development</a:t>
                      </a:r>
                    </a:p>
                  </a:txBody>
                  <a:tcPr marL="0" marR="0" marT="2381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7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1030" marR="15875" indent="-599440" algn="ctr">
                        <a:lnSpc>
                          <a:spcPct val="150600"/>
                        </a:lnSpc>
                        <a:spcBef>
                          <a:spcPts val="745"/>
                        </a:spcBef>
                      </a:pPr>
                      <a:r>
                        <a:rPr sz="600" spc="-5" dirty="0" err="1">
                          <a:latin typeface="Arial MT"/>
                          <a:cs typeface="Arial MT"/>
                        </a:rPr>
                        <a:t>Coordinación</a:t>
                      </a:r>
                      <a:r>
                        <a:rPr sz="6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soporte</a:t>
                      </a:r>
                      <a:r>
                        <a:rPr sz="6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según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SLA´s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 aplicaciones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no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homologadas</a:t>
                      </a:r>
                      <a:r>
                        <a:rPr sz="60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con Excellia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Fransheska Gomez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Junior Hidalgo Socola          </a:t>
                      </a:r>
                    </a:p>
                    <a:p>
                      <a:pPr marL="92075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Times New Roman"/>
                        </a:rPr>
                        <a:t>Jimmy Vasquez Castro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Jefe de Sistemas y TI  </a:t>
                      </a:r>
                    </a:p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Supervisor Jr. de Soporte Tecnico </a:t>
                      </a:r>
                    </a:p>
                    <a:p>
                      <a:pPr marL="126364" marR="118110" indent="-635" algn="ctr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lang="es-ES" sz="6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Application</a:t>
                      </a:r>
                      <a:r>
                        <a:rPr lang="es-ES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lang="es-ES" sz="6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Development</a:t>
                      </a:r>
                      <a:endParaRPr lang="es-ES"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381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s-PE" sz="6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Times New Roman"/>
                        </a:rPr>
                        <a:t>NAX / SIOP</a:t>
                      </a:r>
                      <a:endParaRPr sz="600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4910" y="1002031"/>
            <a:ext cx="4399121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Distribución</a:t>
            </a:r>
            <a:r>
              <a:rPr sz="1875" spc="15" dirty="0"/>
              <a:t> </a:t>
            </a:r>
            <a:r>
              <a:rPr sz="1875" spc="-4" dirty="0"/>
              <a:t>de</a:t>
            </a:r>
            <a:r>
              <a:rPr sz="1875" dirty="0"/>
              <a:t> </a:t>
            </a:r>
            <a:r>
              <a:rPr sz="1875" spc="-4" dirty="0"/>
              <a:t>funciones</a:t>
            </a:r>
            <a:r>
              <a:rPr sz="1875" spc="11" dirty="0"/>
              <a:t> </a:t>
            </a:r>
            <a:r>
              <a:rPr sz="1875" spc="-4" dirty="0"/>
              <a:t>TI,</a:t>
            </a:r>
            <a:r>
              <a:rPr sz="1875" spc="11" dirty="0"/>
              <a:t> </a:t>
            </a:r>
            <a:r>
              <a:rPr sz="1875" spc="-4" dirty="0"/>
              <a:t>Sistemas</a:t>
            </a:r>
            <a:endParaRPr sz="187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743" y="2713293"/>
            <a:ext cx="5256515" cy="12926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525" marR="3810">
              <a:lnSpc>
                <a:spcPts val="3240"/>
              </a:lnSpc>
              <a:spcBef>
                <a:spcPts val="480"/>
              </a:spcBef>
            </a:pPr>
            <a:r>
              <a:rPr sz="3000" spc="-4" dirty="0"/>
              <a:t>Estructura,</a:t>
            </a:r>
            <a:r>
              <a:rPr sz="3000" spc="23" dirty="0"/>
              <a:t> </a:t>
            </a:r>
            <a:r>
              <a:rPr sz="3000" spc="-4" dirty="0"/>
              <a:t>puestos</a:t>
            </a:r>
            <a:r>
              <a:rPr sz="3000" spc="15" dirty="0"/>
              <a:t> </a:t>
            </a:r>
            <a:r>
              <a:rPr sz="3000" spc="-4" dirty="0"/>
              <a:t>y funciones</a:t>
            </a:r>
            <a:r>
              <a:rPr sz="3000" spc="15" dirty="0"/>
              <a:t> </a:t>
            </a:r>
            <a:r>
              <a:rPr sz="3000" spc="-4" dirty="0"/>
              <a:t>de </a:t>
            </a:r>
            <a:r>
              <a:rPr sz="3000" spc="-821" dirty="0"/>
              <a:t> </a:t>
            </a:r>
            <a:r>
              <a:rPr sz="3000" spc="-4" dirty="0"/>
              <a:t>área</a:t>
            </a:r>
            <a:r>
              <a:rPr sz="3000" spc="15" dirty="0"/>
              <a:t> </a:t>
            </a:r>
            <a:r>
              <a:rPr sz="3000" dirty="0"/>
              <a:t>TI</a:t>
            </a:r>
            <a:r>
              <a:rPr sz="3000" spc="4" dirty="0"/>
              <a:t> </a:t>
            </a:r>
            <a:r>
              <a:rPr lang="es-MX" sz="3000" spc="4" dirty="0"/>
              <a:t>y</a:t>
            </a:r>
            <a:r>
              <a:rPr sz="3000" spc="11" dirty="0"/>
              <a:t> </a:t>
            </a:r>
            <a:r>
              <a:rPr sz="3000" spc="-4" dirty="0" err="1"/>
              <a:t>Sistemas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6267068" y="3731514"/>
            <a:ext cx="339090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dirty="0">
                <a:solidFill>
                  <a:srgbClr val="7E7E7E"/>
                </a:solidFill>
                <a:latin typeface="Arial MT"/>
                <a:cs typeface="Arial MT"/>
              </a:rPr>
              <a:t>202</a:t>
            </a:r>
            <a:r>
              <a:rPr lang="es-PE" sz="1125" dirty="0">
                <a:solidFill>
                  <a:srgbClr val="7E7E7E"/>
                </a:solidFill>
                <a:latin typeface="Arial MT"/>
                <a:cs typeface="Arial MT"/>
              </a:rPr>
              <a:t>5</a:t>
            </a:r>
            <a:endParaRPr lang="es-MX" sz="1125" dirty="0">
              <a:solidFill>
                <a:srgbClr val="7E7E7E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0702" y="3690747"/>
            <a:ext cx="4105751" cy="0"/>
          </a:xfrm>
          <a:custGeom>
            <a:avLst/>
            <a:gdLst/>
            <a:ahLst/>
            <a:cxnLst/>
            <a:rect l="l" t="t" r="r" b="b"/>
            <a:pathLst>
              <a:path w="5474334">
                <a:moveTo>
                  <a:pt x="0" y="0"/>
                </a:moveTo>
                <a:lnTo>
                  <a:pt x="5473954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1370" y="1190816"/>
            <a:ext cx="1414939" cy="470802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3000" spc="-4" dirty="0"/>
              <a:t>Agenda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2271369" y="3016948"/>
            <a:ext cx="4491038" cy="65851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Punto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 1: </a:t>
            </a:r>
            <a:r>
              <a:rPr sz="1350" dirty="0" err="1">
                <a:solidFill>
                  <a:srgbClr val="7E7E7E"/>
                </a:solidFill>
                <a:latin typeface="Arial MT"/>
                <a:cs typeface="Arial MT"/>
              </a:rPr>
              <a:t>Estructura</a:t>
            </a:r>
            <a:r>
              <a:rPr sz="13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TI</a:t>
            </a:r>
            <a:r>
              <a:rPr lang="es-MX" sz="1350" dirty="0">
                <a:solidFill>
                  <a:srgbClr val="7E7E7E"/>
                </a:solidFill>
                <a:latin typeface="Arial MT"/>
                <a:cs typeface="Arial MT"/>
              </a:rPr>
              <a:t> y </a:t>
            </a:r>
            <a:r>
              <a:rPr sz="1350" spc="-4" dirty="0" err="1">
                <a:solidFill>
                  <a:srgbClr val="7E7E7E"/>
                </a:solidFill>
                <a:latin typeface="Arial MT"/>
                <a:cs typeface="Arial MT"/>
              </a:rPr>
              <a:t>Sistemas</a:t>
            </a:r>
            <a:endParaRPr lang="es-MX" sz="1350" spc="-4" dirty="0">
              <a:solidFill>
                <a:srgbClr val="7E7E7E"/>
              </a:solidFill>
              <a:latin typeface="Arial MT"/>
              <a:cs typeface="Arial MT"/>
            </a:endParaRPr>
          </a:p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Punto 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2: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Alcance de los Servicios 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endParaRPr lang="es-MX" sz="1350" dirty="0">
              <a:solidFill>
                <a:srgbClr val="7E7E7E"/>
              </a:solidFill>
              <a:latin typeface="Arial MT"/>
              <a:cs typeface="Arial MT"/>
            </a:endParaRPr>
          </a:p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Punto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 3:</a:t>
            </a:r>
            <a:r>
              <a:rPr sz="13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Distribución</a:t>
            </a:r>
            <a:r>
              <a:rPr sz="1350" spc="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3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Funciones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2087" y="1708785"/>
            <a:ext cx="4105751" cy="0"/>
          </a:xfrm>
          <a:custGeom>
            <a:avLst/>
            <a:gdLst/>
            <a:ahLst/>
            <a:cxnLst/>
            <a:rect l="l" t="t" r="r" b="b"/>
            <a:pathLst>
              <a:path w="5474335">
                <a:moveTo>
                  <a:pt x="0" y="0"/>
                </a:moveTo>
                <a:lnTo>
                  <a:pt x="5473954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29" y="1088135"/>
            <a:ext cx="3874770" cy="46771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656" y="2713293"/>
            <a:ext cx="7008686" cy="513313"/>
          </a:xfrm>
          <a:prstGeom prst="rect">
            <a:avLst/>
          </a:prstGeom>
        </p:spPr>
        <p:txBody>
          <a:bodyPr vert="horz" wrap="square" lIns="0" tIns="203549" rIns="0" bIns="0" rtlCol="0">
            <a:spAutoFit/>
          </a:bodyPr>
          <a:lstStyle/>
          <a:p>
            <a:pPr marL="3353753" marR="3810">
              <a:lnSpc>
                <a:spcPts val="2430"/>
              </a:lnSpc>
              <a:spcBef>
                <a:spcPts val="379"/>
              </a:spcBef>
            </a:pPr>
            <a:r>
              <a:rPr spc="-4" dirty="0" err="1"/>
              <a:t>Estructura</a:t>
            </a:r>
            <a:r>
              <a:rPr spc="-4" dirty="0"/>
              <a:t> TI</a:t>
            </a:r>
            <a:r>
              <a:rPr lang="es-MX" spc="-4" dirty="0"/>
              <a:t> y</a:t>
            </a:r>
            <a:r>
              <a:rPr spc="-4" dirty="0"/>
              <a:t> </a:t>
            </a:r>
            <a:r>
              <a:rPr dirty="0" err="1"/>
              <a:t>Sistemas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905120" y="3585591"/>
            <a:ext cx="4105751" cy="0"/>
          </a:xfrm>
          <a:custGeom>
            <a:avLst/>
            <a:gdLst/>
            <a:ahLst/>
            <a:cxnLst/>
            <a:rect l="l" t="t" r="r" b="b"/>
            <a:pathLst>
              <a:path w="5474334">
                <a:moveTo>
                  <a:pt x="0" y="0"/>
                </a:moveTo>
                <a:lnTo>
                  <a:pt x="5473954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2EEDE8E-CAB6-405B-B97A-36D755FA2501}"/>
              </a:ext>
            </a:extLst>
          </p:cNvPr>
          <p:cNvCxnSpPr>
            <a:cxnSpLocks/>
          </p:cNvCxnSpPr>
          <p:nvPr/>
        </p:nvCxnSpPr>
        <p:spPr>
          <a:xfrm rot="5400000">
            <a:off x="3634091" y="2004711"/>
            <a:ext cx="1540945" cy="1532024"/>
          </a:xfrm>
          <a:prstGeom prst="bentConnector3">
            <a:avLst>
              <a:gd name="adj1" fmla="val 69007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7D36D19D-03DC-4233-8BD7-C1C5D322DA72}"/>
              </a:ext>
            </a:extLst>
          </p:cNvPr>
          <p:cNvGrpSpPr/>
          <p:nvPr/>
        </p:nvGrpSpPr>
        <p:grpSpPr>
          <a:xfrm>
            <a:off x="3352800" y="1429303"/>
            <a:ext cx="5789838" cy="3098170"/>
            <a:chOff x="2438401" y="763470"/>
            <a:chExt cx="7719784" cy="4130894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FEA7CB3-0F8F-4174-8858-765165B6CF8E}"/>
                </a:ext>
              </a:extLst>
            </p:cNvPr>
            <p:cNvSpPr/>
            <p:nvPr/>
          </p:nvSpPr>
          <p:spPr>
            <a:xfrm>
              <a:off x="4481100" y="763470"/>
              <a:ext cx="804352" cy="781701"/>
            </a:xfrm>
            <a:prstGeom prst="ellipse">
              <a:avLst/>
            </a:prstGeom>
            <a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1350"/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FE97509-127C-469E-8D62-9D473F962320}"/>
                </a:ext>
              </a:extLst>
            </p:cNvPr>
            <p:cNvSpPr/>
            <p:nvPr/>
          </p:nvSpPr>
          <p:spPr>
            <a:xfrm>
              <a:off x="5390469" y="873425"/>
              <a:ext cx="1751024" cy="711199"/>
            </a:xfrm>
            <a:custGeom>
              <a:avLst/>
              <a:gdLst>
                <a:gd name="connsiteX0" fmla="*/ 0 w 1751024"/>
                <a:gd name="connsiteY0" fmla="*/ 0 h 711199"/>
                <a:gd name="connsiteX1" fmla="*/ 1751024 w 1751024"/>
                <a:gd name="connsiteY1" fmla="*/ 0 h 711199"/>
                <a:gd name="connsiteX2" fmla="*/ 1751024 w 1751024"/>
                <a:gd name="connsiteY2" fmla="*/ 711199 h 711199"/>
                <a:gd name="connsiteX3" fmla="*/ 0 w 1751024"/>
                <a:gd name="connsiteY3" fmla="*/ 711199 h 711199"/>
                <a:gd name="connsiteX4" fmla="*/ 0 w 1751024"/>
                <a:gd name="connsiteY4" fmla="*/ 0 h 71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1024" h="711199">
                  <a:moveTo>
                    <a:pt x="0" y="0"/>
                  </a:moveTo>
                  <a:lnTo>
                    <a:pt x="1751024" y="0"/>
                  </a:lnTo>
                  <a:lnTo>
                    <a:pt x="1751024" y="711199"/>
                  </a:lnTo>
                  <a:lnTo>
                    <a:pt x="0" y="711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33" tIns="31433" rIns="31433" bIns="31433" numCol="1" spcCol="1270" anchor="ctr" anchorCtr="0">
              <a:noAutofit/>
            </a:bodyPr>
            <a:lstStyle/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825" b="1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Gerente</a:t>
              </a:r>
              <a:r>
                <a:rPr lang="es-MX" sz="825" b="1" spc="-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 </a:t>
              </a:r>
              <a:r>
                <a:rPr lang="es-MX" sz="82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de Administración y</a:t>
              </a:r>
              <a:r>
                <a:rPr lang="es-MX" sz="825" b="1" spc="-1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 </a:t>
              </a:r>
              <a:r>
                <a:rPr lang="es-MX" sz="825" b="1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Finanzas</a:t>
              </a:r>
              <a:endParaRPr lang="es-MX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endParaRPr>
            </a:p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Carlos Vivanco</a:t>
              </a:r>
              <a:endParaRPr lang="es-PE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15AEDFDC-AC62-42DE-8E2D-144B0FC9DF51}"/>
                </a:ext>
              </a:extLst>
            </p:cNvPr>
            <p:cNvSpPr/>
            <p:nvPr/>
          </p:nvSpPr>
          <p:spPr>
            <a:xfrm>
              <a:off x="5410129" y="1964041"/>
              <a:ext cx="1652131" cy="711199"/>
            </a:xfrm>
            <a:custGeom>
              <a:avLst/>
              <a:gdLst>
                <a:gd name="connsiteX0" fmla="*/ 0 w 1652131"/>
                <a:gd name="connsiteY0" fmla="*/ 0 h 711199"/>
                <a:gd name="connsiteX1" fmla="*/ 1652131 w 1652131"/>
                <a:gd name="connsiteY1" fmla="*/ 0 h 711199"/>
                <a:gd name="connsiteX2" fmla="*/ 1652131 w 1652131"/>
                <a:gd name="connsiteY2" fmla="*/ 711199 h 711199"/>
                <a:gd name="connsiteX3" fmla="*/ 0 w 1652131"/>
                <a:gd name="connsiteY3" fmla="*/ 711199 h 711199"/>
                <a:gd name="connsiteX4" fmla="*/ 0 w 1652131"/>
                <a:gd name="connsiteY4" fmla="*/ 0 h 71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2131" h="711199">
                  <a:moveTo>
                    <a:pt x="0" y="0"/>
                  </a:moveTo>
                  <a:lnTo>
                    <a:pt x="1652131" y="0"/>
                  </a:lnTo>
                  <a:lnTo>
                    <a:pt x="1652131" y="711199"/>
                  </a:lnTo>
                  <a:lnTo>
                    <a:pt x="0" y="711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33" tIns="31433" rIns="31433" bIns="31433" numCol="1" spcCol="1270" anchor="ctr" anchorCtr="0">
              <a:noAutofit/>
            </a:bodyPr>
            <a:lstStyle/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825" b="1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Jefe de Sistemas y</a:t>
              </a:r>
              <a:r>
                <a:rPr lang="es-MX" sz="825" b="1" spc="-19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 </a:t>
              </a:r>
              <a:r>
                <a:rPr lang="es-MX" sz="825" b="1" spc="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/>
                </a:rPr>
                <a:t>TI</a:t>
              </a:r>
              <a:endParaRPr lang="es-MX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endParaRPr>
            </a:p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825" spc="-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Jimmy</a:t>
              </a:r>
              <a:r>
                <a:rPr lang="es-PE" sz="825" spc="-26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 </a:t>
              </a:r>
              <a:r>
                <a:rPr lang="es-PE" sz="825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Vasquez</a:t>
              </a:r>
              <a:endParaRPr lang="es-PE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BDFF994-A448-4C24-82D3-AB85105BA89B}"/>
                </a:ext>
              </a:extLst>
            </p:cNvPr>
            <p:cNvSpPr/>
            <p:nvPr/>
          </p:nvSpPr>
          <p:spPr>
            <a:xfrm>
              <a:off x="2438401" y="3582870"/>
              <a:ext cx="804352" cy="781701"/>
            </a:xfrm>
            <a:prstGeom prst="ellipse">
              <a:avLst/>
            </a:prstGeom>
            <a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000" b="-7000"/>
              </a:stretch>
            </a:blip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135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F2D2ABB-72F9-4D1A-8567-5A9E9D5B2C57}"/>
                </a:ext>
              </a:extLst>
            </p:cNvPr>
            <p:cNvSpPr/>
            <p:nvPr/>
          </p:nvSpPr>
          <p:spPr>
            <a:xfrm>
              <a:off x="5086632" y="3092788"/>
              <a:ext cx="1066800" cy="711199"/>
            </a:xfrm>
            <a:custGeom>
              <a:avLst/>
              <a:gdLst>
                <a:gd name="connsiteX0" fmla="*/ 0 w 1066800"/>
                <a:gd name="connsiteY0" fmla="*/ 0 h 711199"/>
                <a:gd name="connsiteX1" fmla="*/ 1066800 w 1066800"/>
                <a:gd name="connsiteY1" fmla="*/ 0 h 711199"/>
                <a:gd name="connsiteX2" fmla="*/ 1066800 w 1066800"/>
                <a:gd name="connsiteY2" fmla="*/ 711199 h 711199"/>
                <a:gd name="connsiteX3" fmla="*/ 0 w 1066800"/>
                <a:gd name="connsiteY3" fmla="*/ 711199 h 711199"/>
                <a:gd name="connsiteX4" fmla="*/ 0 w 1066800"/>
                <a:gd name="connsiteY4" fmla="*/ 0 h 71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11199">
                  <a:moveTo>
                    <a:pt x="0" y="0"/>
                  </a:moveTo>
                  <a:lnTo>
                    <a:pt x="1066800" y="0"/>
                  </a:lnTo>
                  <a:lnTo>
                    <a:pt x="1066800" y="711199"/>
                  </a:lnTo>
                  <a:lnTo>
                    <a:pt x="0" y="711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33" tIns="31433" rIns="31433" bIns="31433" numCol="1" spcCol="1270" anchor="ctr" anchorCtr="0">
              <a:noAutofit/>
            </a:bodyPr>
            <a:lstStyle/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MX" sz="825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86EBDF9-DC7F-46F5-94EE-2692234BC858}"/>
                </a:ext>
              </a:extLst>
            </p:cNvPr>
            <p:cNvSpPr/>
            <p:nvPr/>
          </p:nvSpPr>
          <p:spPr>
            <a:xfrm>
              <a:off x="7138098" y="3059316"/>
              <a:ext cx="804352" cy="781701"/>
            </a:xfrm>
            <a:prstGeom prst="ellipse">
              <a:avLst/>
            </a:prstGeom>
            <a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7000" b="-7000"/>
              </a:stretch>
            </a:blip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135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ABA6D02E-B547-45C7-B26D-D7CC0C329AF0}"/>
                </a:ext>
              </a:extLst>
            </p:cNvPr>
            <p:cNvSpPr/>
            <p:nvPr/>
          </p:nvSpPr>
          <p:spPr>
            <a:xfrm>
              <a:off x="8071918" y="3088909"/>
              <a:ext cx="1844091" cy="718959"/>
            </a:xfrm>
            <a:custGeom>
              <a:avLst/>
              <a:gdLst>
                <a:gd name="connsiteX0" fmla="*/ 0 w 1844091"/>
                <a:gd name="connsiteY0" fmla="*/ 0 h 718959"/>
                <a:gd name="connsiteX1" fmla="*/ 1844091 w 1844091"/>
                <a:gd name="connsiteY1" fmla="*/ 0 h 718959"/>
                <a:gd name="connsiteX2" fmla="*/ 1844091 w 1844091"/>
                <a:gd name="connsiteY2" fmla="*/ 718959 h 718959"/>
                <a:gd name="connsiteX3" fmla="*/ 0 w 1844091"/>
                <a:gd name="connsiteY3" fmla="*/ 718959 h 718959"/>
                <a:gd name="connsiteX4" fmla="*/ 0 w 1844091"/>
                <a:gd name="connsiteY4" fmla="*/ 0 h 71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091" h="718959">
                  <a:moveTo>
                    <a:pt x="0" y="0"/>
                  </a:moveTo>
                  <a:lnTo>
                    <a:pt x="1844091" y="0"/>
                  </a:lnTo>
                  <a:lnTo>
                    <a:pt x="1844091" y="718959"/>
                  </a:lnTo>
                  <a:lnTo>
                    <a:pt x="0" y="7189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33" tIns="31433" rIns="31433" bIns="31433" numCol="1" spcCol="1270" anchor="ctr" anchorCtr="0">
              <a:noAutofit/>
            </a:bodyPr>
            <a:lstStyle/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825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Supervisor Jr. Soporte Técnico y Sistemas</a:t>
              </a:r>
            </a:p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PE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Fr</a:t>
              </a:r>
              <a:r>
                <a:rPr lang="es-PE" sz="825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an</a:t>
              </a:r>
              <a:r>
                <a:rPr lang="es-PE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sh</a:t>
              </a:r>
              <a:r>
                <a:rPr lang="es-PE" sz="825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e</a:t>
              </a:r>
              <a:r>
                <a:rPr lang="es-PE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ska</a:t>
              </a:r>
              <a:r>
                <a:rPr lang="es-PE" sz="825" spc="-8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 </a:t>
              </a:r>
              <a:r>
                <a:rPr lang="es-PE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Gó</a:t>
              </a:r>
              <a:r>
                <a:rPr lang="es-PE" sz="825" spc="-1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m</a:t>
              </a:r>
              <a:r>
                <a:rPr lang="es-PE" sz="825" spc="-4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e</a:t>
              </a:r>
              <a:r>
                <a:rPr lang="es-PE" sz="825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 MT"/>
                </a:rPr>
                <a:t>z</a:t>
              </a:r>
              <a:endParaRPr lang="es-PE"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878C8F0B-4AC4-447E-9BA4-8A0CD56B2D5D}"/>
                </a:ext>
              </a:extLst>
            </p:cNvPr>
            <p:cNvSpPr/>
            <p:nvPr/>
          </p:nvSpPr>
          <p:spPr>
            <a:xfrm>
              <a:off x="9091385" y="4096740"/>
              <a:ext cx="1066800" cy="711199"/>
            </a:xfrm>
            <a:custGeom>
              <a:avLst/>
              <a:gdLst>
                <a:gd name="connsiteX0" fmla="*/ 0 w 1066800"/>
                <a:gd name="connsiteY0" fmla="*/ 0 h 711199"/>
                <a:gd name="connsiteX1" fmla="*/ 1066800 w 1066800"/>
                <a:gd name="connsiteY1" fmla="*/ 0 h 711199"/>
                <a:gd name="connsiteX2" fmla="*/ 1066800 w 1066800"/>
                <a:gd name="connsiteY2" fmla="*/ 711199 h 711199"/>
                <a:gd name="connsiteX3" fmla="*/ 0 w 1066800"/>
                <a:gd name="connsiteY3" fmla="*/ 711199 h 711199"/>
                <a:gd name="connsiteX4" fmla="*/ 0 w 1066800"/>
                <a:gd name="connsiteY4" fmla="*/ 0 h 71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800" h="711199">
                  <a:moveTo>
                    <a:pt x="0" y="0"/>
                  </a:moveTo>
                  <a:lnTo>
                    <a:pt x="1066800" y="0"/>
                  </a:lnTo>
                  <a:lnTo>
                    <a:pt x="1066800" y="711199"/>
                  </a:lnTo>
                  <a:lnTo>
                    <a:pt x="0" y="7111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433" tIns="31433" rIns="31433" bIns="31433" numCol="1" spcCol="1270" anchor="ctr" anchorCtr="0">
              <a:noAutofit/>
            </a:bodyPr>
            <a:lstStyle/>
            <a:p>
              <a:pPr defTabSz="366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PE" sz="825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A5E41B7-14B2-4274-81CB-E8910BB47492}"/>
                </a:ext>
              </a:extLst>
            </p:cNvPr>
            <p:cNvSpPr/>
            <p:nvPr/>
          </p:nvSpPr>
          <p:spPr>
            <a:xfrm>
              <a:off x="4481099" y="1896467"/>
              <a:ext cx="804352" cy="781701"/>
            </a:xfrm>
            <a:prstGeom prst="ellipse">
              <a:avLst/>
            </a:prstGeom>
            <a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13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793C3AF9-0006-45F5-B4E3-DE59A84F790C}"/>
                </a:ext>
              </a:extLst>
            </p:cNvPr>
            <p:cNvSpPr/>
            <p:nvPr/>
          </p:nvSpPr>
          <p:spPr>
            <a:xfrm>
              <a:off x="7155189" y="4112663"/>
              <a:ext cx="804352" cy="781701"/>
            </a:xfrm>
            <a:prstGeom prst="ellipse">
              <a:avLst/>
            </a:prstGeom>
            <a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6000" b="-6000"/>
              </a:stretch>
            </a:blip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PE" sz="1350"/>
            </a:p>
          </p:txBody>
        </p:sp>
      </p:grpSp>
      <p:sp>
        <p:nvSpPr>
          <p:cNvPr id="3" name="object 61">
            <a:extLst>
              <a:ext uri="{FF2B5EF4-FFF2-40B4-BE49-F238E27FC236}">
                <a16:creationId xmlns:a16="http://schemas.microsoft.com/office/drawing/2014/main" id="{16EAEA08-12FB-46F5-9ABF-DA014002D210}"/>
              </a:ext>
            </a:extLst>
          </p:cNvPr>
          <p:cNvSpPr txBox="1"/>
          <p:nvPr/>
        </p:nvSpPr>
        <p:spPr>
          <a:xfrm>
            <a:off x="2119909" y="3667159"/>
            <a:ext cx="1044893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algn="r">
              <a:spcBef>
                <a:spcPts val="75"/>
              </a:spcBef>
            </a:pPr>
            <a:r>
              <a:rPr sz="825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A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ppli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ca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ti</a:t>
            </a:r>
            <a:r>
              <a:rPr sz="825" b="1" spc="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o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n</a:t>
            </a:r>
            <a:r>
              <a:rPr sz="825" b="1" spc="-3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 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De</a:t>
            </a:r>
            <a:r>
              <a:rPr sz="825" b="1" spc="-1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v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e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l</a:t>
            </a:r>
            <a:r>
              <a:rPr sz="825" b="1" spc="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o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p</a:t>
            </a:r>
            <a:r>
              <a:rPr sz="825" b="1" spc="-1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m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e</a:t>
            </a:r>
            <a:r>
              <a:rPr sz="825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n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t</a:t>
            </a:r>
            <a:endParaRPr sz="82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algn="r">
              <a:lnSpc>
                <a:spcPct val="100000"/>
              </a:lnSpc>
            </a:pPr>
            <a:r>
              <a:rPr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Ju</a:t>
            </a:r>
            <a:r>
              <a:rPr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n</a:t>
            </a:r>
            <a:r>
              <a:rPr sz="825" spc="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i</a:t>
            </a:r>
            <a:r>
              <a:rPr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o</a:t>
            </a:r>
            <a:r>
              <a:rPr sz="8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r</a:t>
            </a:r>
            <a:r>
              <a:rPr sz="825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 </a:t>
            </a:r>
            <a:r>
              <a:rPr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H</a:t>
            </a:r>
            <a:r>
              <a:rPr sz="825" spc="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i</a:t>
            </a:r>
            <a:r>
              <a:rPr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da</a:t>
            </a:r>
            <a:r>
              <a:rPr sz="825" spc="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l</a:t>
            </a:r>
            <a:r>
              <a:rPr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go</a:t>
            </a:r>
            <a:endParaRPr sz="82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MT"/>
            </a:endParaRPr>
          </a:p>
        </p:txBody>
      </p:sp>
      <p:sp>
        <p:nvSpPr>
          <p:cNvPr id="5" name="object 66">
            <a:extLst>
              <a:ext uri="{FF2B5EF4-FFF2-40B4-BE49-F238E27FC236}">
                <a16:creationId xmlns:a16="http://schemas.microsoft.com/office/drawing/2014/main" id="{ACA4B2FE-8816-40EE-A8FB-EB5F1245120F}"/>
              </a:ext>
            </a:extLst>
          </p:cNvPr>
          <p:cNvSpPr txBox="1"/>
          <p:nvPr/>
        </p:nvSpPr>
        <p:spPr>
          <a:xfrm>
            <a:off x="2046208" y="4971991"/>
            <a:ext cx="1192292" cy="4033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R="3810" algn="r">
              <a:spcBef>
                <a:spcPts val="75"/>
              </a:spcBef>
            </a:pPr>
            <a:r>
              <a:rPr lang="es-MX" sz="825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Practicante de Application Development</a:t>
            </a:r>
            <a:endParaRPr lang="es-PE" sz="825" b="1" spc="-1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marR="3810" algn="r">
              <a:spcBef>
                <a:spcPts val="75"/>
              </a:spcBef>
            </a:pPr>
            <a:r>
              <a:rPr lang="es-PE" sz="825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Cristhian Valladolid</a:t>
            </a:r>
            <a:endParaRPr sz="825" spc="-1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</p:txBody>
      </p:sp>
      <p:sp>
        <p:nvSpPr>
          <p:cNvPr id="6" name="object 66">
            <a:extLst>
              <a:ext uri="{FF2B5EF4-FFF2-40B4-BE49-F238E27FC236}">
                <a16:creationId xmlns:a16="http://schemas.microsoft.com/office/drawing/2014/main" id="{65495AE9-3012-49DB-A234-A9087545AA0B}"/>
              </a:ext>
            </a:extLst>
          </p:cNvPr>
          <p:cNvSpPr txBox="1"/>
          <p:nvPr/>
        </p:nvSpPr>
        <p:spPr>
          <a:xfrm>
            <a:off x="7648335" y="4024207"/>
            <a:ext cx="1388409" cy="4033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>
              <a:spcBef>
                <a:spcPts val="75"/>
              </a:spcBef>
            </a:pPr>
            <a:r>
              <a:rPr lang="es-MX"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Analista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 </a:t>
            </a:r>
            <a:r>
              <a:rPr sz="825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de 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Comunicaciones </a:t>
            </a:r>
            <a:r>
              <a:rPr sz="825" b="1" spc="-116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 </a:t>
            </a:r>
            <a:r>
              <a:rPr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e </a:t>
            </a:r>
            <a:r>
              <a:rPr lang="es-PE" sz="825" b="1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Infraestructura</a:t>
            </a:r>
          </a:p>
          <a:p>
            <a:pPr marL="9049" marR="3810">
              <a:spcBef>
                <a:spcPts val="75"/>
              </a:spcBef>
            </a:pPr>
            <a:r>
              <a:rPr lang="es-PE"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/>
              </a:rPr>
              <a:t>Josue Inga</a:t>
            </a:r>
            <a:endParaRPr sz="82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MT"/>
            </a:endParaRPr>
          </a:p>
        </p:txBody>
      </p:sp>
      <p:sp>
        <p:nvSpPr>
          <p:cNvPr id="14" name="object 21">
            <a:extLst>
              <a:ext uri="{FF2B5EF4-FFF2-40B4-BE49-F238E27FC236}">
                <a16:creationId xmlns:a16="http://schemas.microsoft.com/office/drawing/2014/main" id="{5749E13F-416A-40F1-ABBC-4F59FBE56AD8}"/>
              </a:ext>
            </a:extLst>
          </p:cNvPr>
          <p:cNvSpPr txBox="1"/>
          <p:nvPr/>
        </p:nvSpPr>
        <p:spPr>
          <a:xfrm>
            <a:off x="7810500" y="2136767"/>
            <a:ext cx="80010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621" algn="ctr">
              <a:spcBef>
                <a:spcPts val="75"/>
              </a:spcBef>
            </a:pPr>
            <a:r>
              <a:rPr sz="825" b="1" spc="-8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KAM</a:t>
            </a:r>
            <a:endParaRPr sz="825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MT"/>
            </a:endParaRPr>
          </a:p>
          <a:p>
            <a:pPr algn="ctr">
              <a:spcBef>
                <a:spcPts val="4"/>
              </a:spcBef>
            </a:pPr>
            <a:r>
              <a:rPr lang="es-PE" sz="825" spc="-4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Jubitza</a:t>
            </a:r>
            <a:r>
              <a:rPr lang="es-PE" sz="825" spc="-4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 MT"/>
              </a:rPr>
              <a:t> Salazar</a:t>
            </a:r>
            <a:endParaRPr lang="es-PE" sz="825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 M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C8B99E2-F401-4DDE-BE7B-B94131A7420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9"/>
          <a:stretch/>
        </p:blipFill>
        <p:spPr>
          <a:xfrm>
            <a:off x="8553451" y="1943101"/>
            <a:ext cx="402631" cy="517399"/>
          </a:xfrm>
          <a:prstGeom prst="rect">
            <a:avLst/>
          </a:prstGeom>
        </p:spPr>
      </p:pic>
      <p:sp>
        <p:nvSpPr>
          <p:cNvPr id="25" name="object 3">
            <a:extLst>
              <a:ext uri="{FF2B5EF4-FFF2-40B4-BE49-F238E27FC236}">
                <a16:creationId xmlns:a16="http://schemas.microsoft.com/office/drawing/2014/main" id="{6665C95A-7CD5-4F6C-BDCB-18C6F11C3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4909" y="1002031"/>
            <a:ext cx="5394960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lang="es-PE" sz="1875" spc="-4" dirty="0"/>
              <a:t>Estructura</a:t>
            </a:r>
            <a:r>
              <a:rPr sz="1875" spc="11" dirty="0"/>
              <a:t> </a:t>
            </a:r>
            <a:r>
              <a:rPr sz="1875" spc="-4" dirty="0"/>
              <a:t>TI</a:t>
            </a:r>
            <a:r>
              <a:rPr lang="es-MX" sz="1875" spc="-4" dirty="0"/>
              <a:t> y</a:t>
            </a:r>
            <a:r>
              <a:rPr sz="1875" spc="11" dirty="0"/>
              <a:t> </a:t>
            </a:r>
            <a:r>
              <a:rPr lang="es-PE" sz="1875" spc="-4" dirty="0"/>
              <a:t>Sistemas</a:t>
            </a:r>
            <a:r>
              <a:rPr lang="es-MX" sz="1875" spc="-4" dirty="0"/>
              <a:t> </a:t>
            </a:r>
            <a:r>
              <a:rPr sz="1875" spc="-4" dirty="0"/>
              <a:t>202</a:t>
            </a:r>
            <a:r>
              <a:rPr lang="es-MX" sz="1875" spc="-4" dirty="0"/>
              <a:t>5</a:t>
            </a:r>
            <a:endParaRPr sz="1875" dirty="0"/>
          </a:p>
        </p:txBody>
      </p:sp>
      <p:sp>
        <p:nvSpPr>
          <p:cNvPr id="26" name="object 108">
            <a:extLst>
              <a:ext uri="{FF2B5EF4-FFF2-40B4-BE49-F238E27FC236}">
                <a16:creationId xmlns:a16="http://schemas.microsoft.com/office/drawing/2014/main" id="{2C90B26C-5584-44FF-81D5-E571F0FAA00C}"/>
              </a:ext>
            </a:extLst>
          </p:cNvPr>
          <p:cNvSpPr txBox="1"/>
          <p:nvPr/>
        </p:nvSpPr>
        <p:spPr>
          <a:xfrm>
            <a:off x="3676791" y="2057400"/>
            <a:ext cx="744379" cy="1827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125" b="1" spc="-4" dirty="0">
                <a:solidFill>
                  <a:srgbClr val="009F43"/>
                </a:solidFill>
                <a:latin typeface="Arial"/>
                <a:cs typeface="Arial"/>
              </a:rPr>
              <a:t>S</a:t>
            </a:r>
            <a:r>
              <a:rPr sz="1125" b="1" dirty="0">
                <a:solidFill>
                  <a:srgbClr val="009F43"/>
                </a:solidFill>
                <a:latin typeface="Arial"/>
                <a:cs typeface="Arial"/>
              </a:rPr>
              <a:t>IS</a:t>
            </a:r>
            <a:r>
              <a:rPr sz="1125" b="1" spc="-23" dirty="0">
                <a:solidFill>
                  <a:srgbClr val="009F43"/>
                </a:solidFill>
                <a:latin typeface="Arial"/>
                <a:cs typeface="Arial"/>
              </a:rPr>
              <a:t>T</a:t>
            </a:r>
            <a:r>
              <a:rPr sz="1125" b="1" spc="-4" dirty="0">
                <a:solidFill>
                  <a:srgbClr val="009F43"/>
                </a:solidFill>
                <a:latin typeface="Arial"/>
                <a:cs typeface="Arial"/>
              </a:rPr>
              <a:t>E</a:t>
            </a:r>
            <a:r>
              <a:rPr sz="1125" b="1" spc="4" dirty="0">
                <a:solidFill>
                  <a:srgbClr val="009F43"/>
                </a:solidFill>
                <a:latin typeface="Arial"/>
                <a:cs typeface="Arial"/>
              </a:rPr>
              <a:t>M</a:t>
            </a:r>
            <a:r>
              <a:rPr sz="1125" b="1" spc="-26" dirty="0">
                <a:solidFill>
                  <a:srgbClr val="009F43"/>
                </a:solidFill>
                <a:latin typeface="Arial"/>
                <a:cs typeface="Arial"/>
              </a:rPr>
              <a:t>A</a:t>
            </a:r>
            <a:r>
              <a:rPr sz="1125" b="1" dirty="0">
                <a:solidFill>
                  <a:srgbClr val="009F43"/>
                </a:solidFill>
                <a:latin typeface="Arial"/>
                <a:cs typeface="Arial"/>
              </a:rPr>
              <a:t>S</a:t>
            </a:r>
            <a:endParaRPr sz="1125" dirty="0">
              <a:latin typeface="Arial"/>
              <a:cs typeface="Arial"/>
            </a:endParaRPr>
          </a:p>
        </p:txBody>
      </p:sp>
      <p:sp>
        <p:nvSpPr>
          <p:cNvPr id="27" name="object 108">
            <a:extLst>
              <a:ext uri="{FF2B5EF4-FFF2-40B4-BE49-F238E27FC236}">
                <a16:creationId xmlns:a16="http://schemas.microsoft.com/office/drawing/2014/main" id="{C26ABF90-A699-40E4-9015-50442A2F0306}"/>
              </a:ext>
            </a:extLst>
          </p:cNvPr>
          <p:cNvSpPr txBox="1"/>
          <p:nvPr/>
        </p:nvSpPr>
        <p:spPr>
          <a:xfrm>
            <a:off x="2609851" y="2857502"/>
            <a:ext cx="611775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MX" sz="1050" b="1" spc="-4" dirty="0">
                <a:solidFill>
                  <a:srgbClr val="009F43"/>
                </a:solidFill>
                <a:latin typeface="Arial"/>
                <a:cs typeface="Arial"/>
              </a:rPr>
              <a:t>Software</a:t>
            </a:r>
            <a:endParaRPr sz="1050" b="1" dirty="0">
              <a:latin typeface="Arial"/>
              <a:cs typeface="Arial"/>
            </a:endParaRPr>
          </a:p>
        </p:txBody>
      </p:sp>
      <p:sp>
        <p:nvSpPr>
          <p:cNvPr id="28" name="object 108">
            <a:extLst>
              <a:ext uri="{FF2B5EF4-FFF2-40B4-BE49-F238E27FC236}">
                <a16:creationId xmlns:a16="http://schemas.microsoft.com/office/drawing/2014/main" id="{ABEA7567-2A95-476D-B619-E56A1A449ABB}"/>
              </a:ext>
            </a:extLst>
          </p:cNvPr>
          <p:cNvSpPr txBox="1"/>
          <p:nvPr/>
        </p:nvSpPr>
        <p:spPr>
          <a:xfrm>
            <a:off x="7639051" y="2857502"/>
            <a:ext cx="744379" cy="1712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s-MX" sz="1050" b="1" spc="-4" dirty="0">
                <a:solidFill>
                  <a:srgbClr val="009F43"/>
                </a:solidFill>
                <a:latin typeface="Arial"/>
                <a:cs typeface="Arial"/>
              </a:rPr>
              <a:t>Hardware</a:t>
            </a:r>
            <a:endParaRPr sz="1050" b="1" dirty="0">
              <a:latin typeface="Arial"/>
              <a:cs typeface="Arial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A4D26926-42EE-46D4-9615-F53385637A07}"/>
              </a:ext>
            </a:extLst>
          </p:cNvPr>
          <p:cNvSpPr/>
          <p:nvPr/>
        </p:nvSpPr>
        <p:spPr>
          <a:xfrm>
            <a:off x="1654682" y="1335579"/>
            <a:ext cx="4039475" cy="0"/>
          </a:xfrm>
          <a:custGeom>
            <a:avLst/>
            <a:gdLst/>
            <a:ahLst/>
            <a:cxnLst/>
            <a:rect l="l" t="t" r="r" b="b"/>
            <a:pathLst>
              <a:path w="7147559">
                <a:moveTo>
                  <a:pt x="0" y="0"/>
                </a:moveTo>
                <a:lnTo>
                  <a:pt x="7147306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109">
            <a:extLst>
              <a:ext uri="{FF2B5EF4-FFF2-40B4-BE49-F238E27FC236}">
                <a16:creationId xmlns:a16="http://schemas.microsoft.com/office/drawing/2014/main" id="{A09059FF-1574-4328-8D9B-8A50FFCBA951}"/>
              </a:ext>
            </a:extLst>
          </p:cNvPr>
          <p:cNvSpPr/>
          <p:nvPr/>
        </p:nvSpPr>
        <p:spPr>
          <a:xfrm>
            <a:off x="3520015" y="1992154"/>
            <a:ext cx="1076801" cy="293846"/>
          </a:xfrm>
          <a:custGeom>
            <a:avLst/>
            <a:gdLst/>
            <a:ahLst/>
            <a:cxnLst/>
            <a:rect l="l" t="t" r="r" b="b"/>
            <a:pathLst>
              <a:path w="1435735" h="391794">
                <a:moveTo>
                  <a:pt x="0" y="65278"/>
                </a:moveTo>
                <a:lnTo>
                  <a:pt x="5127" y="39862"/>
                </a:lnTo>
                <a:lnTo>
                  <a:pt x="19113" y="19113"/>
                </a:lnTo>
                <a:lnTo>
                  <a:pt x="39862" y="5127"/>
                </a:lnTo>
                <a:lnTo>
                  <a:pt x="65278" y="0"/>
                </a:lnTo>
                <a:lnTo>
                  <a:pt x="1370329" y="0"/>
                </a:lnTo>
                <a:lnTo>
                  <a:pt x="1395745" y="5127"/>
                </a:lnTo>
                <a:lnTo>
                  <a:pt x="1416494" y="19113"/>
                </a:lnTo>
                <a:lnTo>
                  <a:pt x="1430480" y="39862"/>
                </a:lnTo>
                <a:lnTo>
                  <a:pt x="1435608" y="65278"/>
                </a:lnTo>
                <a:lnTo>
                  <a:pt x="1435608" y="326390"/>
                </a:lnTo>
                <a:lnTo>
                  <a:pt x="1430480" y="351805"/>
                </a:lnTo>
                <a:lnTo>
                  <a:pt x="1416494" y="372554"/>
                </a:lnTo>
                <a:lnTo>
                  <a:pt x="1395745" y="386540"/>
                </a:lnTo>
                <a:lnTo>
                  <a:pt x="1370329" y="391668"/>
                </a:lnTo>
                <a:lnTo>
                  <a:pt x="65278" y="391668"/>
                </a:lnTo>
                <a:lnTo>
                  <a:pt x="39862" y="386540"/>
                </a:lnTo>
                <a:lnTo>
                  <a:pt x="19113" y="372554"/>
                </a:lnTo>
                <a:lnTo>
                  <a:pt x="5127" y="351805"/>
                </a:lnTo>
                <a:lnTo>
                  <a:pt x="0" y="326390"/>
                </a:lnTo>
                <a:lnTo>
                  <a:pt x="0" y="65278"/>
                </a:lnTo>
                <a:close/>
              </a:path>
            </a:pathLst>
          </a:custGeom>
          <a:ln w="19049">
            <a:solidFill>
              <a:srgbClr val="009B45"/>
            </a:solidFill>
            <a:prstDash val="lg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D1435D21-F090-4F98-B937-C33E11E63290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3654432" y="4130128"/>
            <a:ext cx="0" cy="841923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54C2EF8E-B7D3-722F-EBEF-47342DC08EE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35045" y="2004057"/>
            <a:ext cx="285861" cy="1992749"/>
          </a:xfrm>
          <a:prstGeom prst="bentConnector3">
            <a:avLst>
              <a:gd name="adj1" fmla="val 27507"/>
            </a:avLst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0D0B44DE-6310-8692-F224-AE19F8887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71875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 sz="1350"/>
          </a:p>
        </p:txBody>
      </p:sp>
      <p:pic>
        <p:nvPicPr>
          <p:cNvPr id="52" name="Imagen 51" descr="Un hombre con una camisa azul&#10;&#10;Descripción generada automáticamente con confianza media">
            <a:extLst>
              <a:ext uri="{FF2B5EF4-FFF2-40B4-BE49-F238E27FC236}">
                <a16:creationId xmlns:a16="http://schemas.microsoft.com/office/drawing/2014/main" id="{4F012C3F-66FF-CD84-DE7F-8E3C77EEB06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9306" r="5741" b="27361"/>
          <a:stretch/>
        </p:blipFill>
        <p:spPr>
          <a:xfrm>
            <a:off x="3352800" y="4972050"/>
            <a:ext cx="584882" cy="594000"/>
          </a:xfrm>
          <a:prstGeom prst="flowChartConnector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</p:pic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DA570C1B-9F2F-ADB1-14AA-51FB600096ED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7179205" y="3737463"/>
            <a:ext cx="12818" cy="203734"/>
          </a:xfrm>
          <a:prstGeom prst="lin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34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29" y="1088135"/>
            <a:ext cx="3874770" cy="46771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6267" y="3166395"/>
            <a:ext cx="1114901" cy="361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Alcance</a:t>
            </a:r>
          </a:p>
        </p:txBody>
      </p:sp>
      <p:sp>
        <p:nvSpPr>
          <p:cNvPr id="4" name="object 4"/>
          <p:cNvSpPr/>
          <p:nvPr/>
        </p:nvSpPr>
        <p:spPr>
          <a:xfrm>
            <a:off x="5905120" y="3585591"/>
            <a:ext cx="4105751" cy="0"/>
          </a:xfrm>
          <a:custGeom>
            <a:avLst/>
            <a:gdLst/>
            <a:ahLst/>
            <a:cxnLst/>
            <a:rect l="l" t="t" r="r" b="b"/>
            <a:pathLst>
              <a:path w="5474334">
                <a:moveTo>
                  <a:pt x="0" y="0"/>
                </a:moveTo>
                <a:lnTo>
                  <a:pt x="5473954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09" y="1002031"/>
            <a:ext cx="2518886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Alcance</a:t>
            </a:r>
            <a:r>
              <a:rPr sz="1875" spc="-15" dirty="0"/>
              <a:t> </a:t>
            </a:r>
            <a:r>
              <a:rPr sz="1875" spc="-4" dirty="0"/>
              <a:t>Sistemas</a:t>
            </a:r>
            <a:r>
              <a:rPr sz="1875" spc="-8" dirty="0"/>
              <a:t> </a:t>
            </a:r>
            <a:r>
              <a:rPr sz="1875" spc="-4" dirty="0"/>
              <a:t>y</a:t>
            </a:r>
            <a:r>
              <a:rPr sz="1875" spc="-8" dirty="0"/>
              <a:t> </a:t>
            </a:r>
            <a:r>
              <a:rPr sz="1875" spc="-4" dirty="0"/>
              <a:t>TI</a:t>
            </a:r>
            <a:endParaRPr sz="1875"/>
          </a:p>
        </p:txBody>
      </p:sp>
      <p:sp>
        <p:nvSpPr>
          <p:cNvPr id="3" name="object 3"/>
          <p:cNvSpPr/>
          <p:nvPr/>
        </p:nvSpPr>
        <p:spPr>
          <a:xfrm>
            <a:off x="1801749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3017711" y="3453346"/>
            <a:ext cx="2898934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Administración</a:t>
            </a:r>
            <a:r>
              <a:rPr sz="1350" spc="11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350" spc="-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Comunicaciones</a:t>
            </a:r>
            <a:endParaRPr sz="1350">
              <a:latin typeface="Arial MT"/>
              <a:cs typeface="Arial MT"/>
            </a:endParaRPr>
          </a:p>
          <a:p>
            <a:pPr marL="9525">
              <a:spcBef>
                <a:spcPts val="4"/>
              </a:spcBef>
            </a:pP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Equipos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celulares,</a:t>
            </a:r>
            <a:r>
              <a:rPr sz="1050" spc="-3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anexos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 telefónicos,</a:t>
            </a:r>
            <a:r>
              <a:rPr sz="1050" spc="-3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radios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vhf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7710" y="2721101"/>
            <a:ext cx="6628448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Administración</a:t>
            </a:r>
            <a:r>
              <a:rPr sz="1350" spc="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Recursos</a:t>
            </a:r>
            <a:r>
              <a:rPr sz="1350" spc="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7E7E7E"/>
                </a:solidFill>
                <a:latin typeface="Arial MT"/>
                <a:cs typeface="Arial MT"/>
              </a:rPr>
              <a:t>Informáticos</a:t>
            </a:r>
            <a:endParaRPr sz="1350" dirty="0">
              <a:latin typeface="Arial MT"/>
              <a:cs typeface="Arial MT"/>
            </a:endParaRPr>
          </a:p>
          <a:p>
            <a:pPr marL="9525">
              <a:spcBef>
                <a:spcPts val="11"/>
              </a:spcBef>
            </a:pP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Equipos</a:t>
            </a:r>
            <a:r>
              <a:rPr sz="1050" spc="-11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0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cómputo,</a:t>
            </a:r>
            <a:r>
              <a:rPr sz="1050" spc="-26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impresoras,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marcadores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0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asistencia,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lang="es-PE" sz="1050" spc="-11" dirty="0">
                <a:solidFill>
                  <a:srgbClr val="7E7E7E"/>
                </a:solidFill>
                <a:latin typeface="Arial MT"/>
                <a:cs typeface="Arial MT"/>
              </a:rPr>
              <a:t>EDA</a:t>
            </a:r>
            <a:r>
              <a:rPr sz="1050" spc="-11" dirty="0">
                <a:solidFill>
                  <a:srgbClr val="7E7E7E"/>
                </a:solidFill>
                <a:latin typeface="Verdana"/>
                <a:cs typeface="Verdana"/>
              </a:rPr>
              <a:t>´</a:t>
            </a:r>
            <a:r>
              <a:rPr sz="1050" spc="-11" dirty="0">
                <a:solidFill>
                  <a:srgbClr val="7E7E7E"/>
                </a:solidFill>
                <a:latin typeface="Arial MT"/>
                <a:cs typeface="Arial MT"/>
              </a:rPr>
              <a:t>s,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 cuentas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red,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correo,</a:t>
            </a:r>
            <a:r>
              <a:rPr sz="1050" spc="-26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spc="-34" dirty="0">
                <a:solidFill>
                  <a:srgbClr val="7E7E7E"/>
                </a:solidFill>
                <a:latin typeface="Arial MT"/>
                <a:cs typeface="Arial MT"/>
              </a:rPr>
              <a:t>SAP,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 Biosalc,</a:t>
            </a:r>
            <a:r>
              <a:rPr sz="1050" spc="-26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CTC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187" y="4205192"/>
            <a:ext cx="3944303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Infraestructura</a:t>
            </a:r>
            <a:endParaRPr sz="1350">
              <a:latin typeface="Arial MT"/>
              <a:cs typeface="Arial MT"/>
            </a:endParaRPr>
          </a:p>
          <a:p>
            <a:pPr marL="9525"/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Conectividad</a:t>
            </a:r>
            <a:r>
              <a:rPr sz="1050" spc="-23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Infraestructura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 red</a:t>
            </a:r>
            <a:r>
              <a:rPr sz="1050" spc="-1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energía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 equipos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críticos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998" y="4931207"/>
            <a:ext cx="3803809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Soporte</a:t>
            </a:r>
            <a:r>
              <a:rPr sz="1350" spc="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informático</a:t>
            </a:r>
            <a:r>
              <a:rPr sz="13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y</a:t>
            </a:r>
            <a:r>
              <a:rPr sz="1350" spc="-8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350" spc="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sistemas</a:t>
            </a:r>
            <a:endParaRPr sz="1350">
              <a:latin typeface="Arial MT"/>
              <a:cs typeface="Arial MT"/>
            </a:endParaRPr>
          </a:p>
          <a:p>
            <a:pPr marL="9525"/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Atención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 requerimientos</a:t>
            </a:r>
            <a:r>
              <a:rPr sz="1050" spc="-23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incidentes</a:t>
            </a:r>
            <a:r>
              <a:rPr sz="1050" spc="-26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hardware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y </a:t>
            </a:r>
            <a:r>
              <a:rPr sz="1050" spc="-4" dirty="0">
                <a:solidFill>
                  <a:srgbClr val="7E7E7E"/>
                </a:solidFill>
                <a:latin typeface="Arial MT"/>
                <a:cs typeface="Arial MT"/>
              </a:rPr>
              <a:t>software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7711" y="1979104"/>
            <a:ext cx="2961322" cy="3789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Desarrollo</a:t>
            </a:r>
            <a:r>
              <a:rPr sz="1350" spc="11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350" spc="-4" dirty="0">
                <a:solidFill>
                  <a:srgbClr val="7E7E7E"/>
                </a:solidFill>
                <a:latin typeface="Arial MT"/>
                <a:cs typeface="Arial MT"/>
              </a:rPr>
              <a:t>de </a:t>
            </a:r>
            <a:r>
              <a:rPr sz="1350" spc="-8" dirty="0">
                <a:solidFill>
                  <a:srgbClr val="7E7E7E"/>
                </a:solidFill>
                <a:latin typeface="Arial MT"/>
                <a:cs typeface="Arial MT"/>
              </a:rPr>
              <a:t>Software</a:t>
            </a:r>
            <a:endParaRPr sz="1350">
              <a:latin typeface="Arial MT"/>
              <a:cs typeface="Arial MT"/>
            </a:endParaRPr>
          </a:p>
          <a:p>
            <a:pPr marL="9525">
              <a:spcBef>
                <a:spcPts val="4"/>
              </a:spcBef>
            </a:pP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Proyectos</a:t>
            </a:r>
            <a:r>
              <a:rPr sz="1050" spc="-26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de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software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aprobados</a:t>
            </a:r>
            <a:r>
              <a:rPr sz="105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en</a:t>
            </a:r>
            <a:r>
              <a:rPr sz="1050" spc="-19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7E7E7E"/>
                </a:solidFill>
                <a:latin typeface="Arial MT"/>
                <a:cs typeface="Arial MT"/>
              </a:rPr>
              <a:t>presupuesto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5555" y="1963674"/>
            <a:ext cx="462915" cy="480060"/>
            <a:chOff x="1348739" y="1475232"/>
            <a:chExt cx="617220" cy="6400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8739" y="1475232"/>
              <a:ext cx="617220" cy="6172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7027" y="1520913"/>
              <a:ext cx="580644" cy="594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08175" y="1514856"/>
              <a:ext cx="502920" cy="504825"/>
            </a:xfrm>
            <a:custGeom>
              <a:avLst/>
              <a:gdLst/>
              <a:ahLst/>
              <a:cxnLst/>
              <a:rect l="l" t="t" r="r" b="b"/>
              <a:pathLst>
                <a:path w="502919" h="504825">
                  <a:moveTo>
                    <a:pt x="419100" y="0"/>
                  </a:moveTo>
                  <a:lnTo>
                    <a:pt x="83820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20624"/>
                  </a:lnTo>
                  <a:lnTo>
                    <a:pt x="6578" y="453223"/>
                  </a:lnTo>
                  <a:lnTo>
                    <a:pt x="24526" y="479869"/>
                  </a:lnTo>
                  <a:lnTo>
                    <a:pt x="51167" y="497847"/>
                  </a:lnTo>
                  <a:lnTo>
                    <a:pt x="83820" y="504444"/>
                  </a:lnTo>
                  <a:lnTo>
                    <a:pt x="419100" y="504444"/>
                  </a:lnTo>
                  <a:lnTo>
                    <a:pt x="451752" y="497847"/>
                  </a:lnTo>
                  <a:lnTo>
                    <a:pt x="478393" y="479869"/>
                  </a:lnTo>
                  <a:lnTo>
                    <a:pt x="496341" y="453223"/>
                  </a:lnTo>
                  <a:lnTo>
                    <a:pt x="502919" y="420624"/>
                  </a:lnTo>
                  <a:lnTo>
                    <a:pt x="502919" y="83820"/>
                  </a:lnTo>
                  <a:lnTo>
                    <a:pt x="496341" y="51167"/>
                  </a:lnTo>
                  <a:lnTo>
                    <a:pt x="478393" y="24526"/>
                  </a:lnTo>
                  <a:lnTo>
                    <a:pt x="451752" y="6578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9F4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87194" y="2067307"/>
            <a:ext cx="1633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29840" y="2665475"/>
            <a:ext cx="464344" cy="480060"/>
            <a:chOff x="1341119" y="2410967"/>
            <a:chExt cx="619125" cy="64008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19" y="2410967"/>
              <a:ext cx="618731" cy="6172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407" y="2456649"/>
              <a:ext cx="580643" cy="59439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00555" y="2450591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20369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420369" y="504444"/>
                  </a:lnTo>
                  <a:lnTo>
                    <a:pt x="453116" y="497843"/>
                  </a:lnTo>
                  <a:lnTo>
                    <a:pt x="479837" y="479837"/>
                  </a:lnTo>
                  <a:lnTo>
                    <a:pt x="497843" y="453116"/>
                  </a:lnTo>
                  <a:lnTo>
                    <a:pt x="504444" y="420370"/>
                  </a:lnTo>
                  <a:lnTo>
                    <a:pt x="504444" y="84074"/>
                  </a:lnTo>
                  <a:lnTo>
                    <a:pt x="497843" y="51327"/>
                  </a:lnTo>
                  <a:lnTo>
                    <a:pt x="479837" y="24606"/>
                  </a:lnTo>
                  <a:lnTo>
                    <a:pt x="453116" y="6600"/>
                  </a:lnTo>
                  <a:lnTo>
                    <a:pt x="420369" y="0"/>
                  </a:lnTo>
                  <a:close/>
                </a:path>
              </a:pathLst>
            </a:custGeom>
            <a:solidFill>
              <a:srgbClr val="009F4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81670" y="2769071"/>
            <a:ext cx="1633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29840" y="3422141"/>
            <a:ext cx="464344" cy="480060"/>
            <a:chOff x="1341119" y="3419855"/>
            <a:chExt cx="619125" cy="64008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1119" y="3419855"/>
              <a:ext cx="618731" cy="61722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9407" y="3465537"/>
              <a:ext cx="580643" cy="5943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00555" y="3459479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20369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4"/>
                  </a:lnTo>
                  <a:lnTo>
                    <a:pt x="0" y="420370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4"/>
                  </a:lnTo>
                  <a:lnTo>
                    <a:pt x="420369" y="504444"/>
                  </a:lnTo>
                  <a:lnTo>
                    <a:pt x="453116" y="497843"/>
                  </a:lnTo>
                  <a:lnTo>
                    <a:pt x="479837" y="479837"/>
                  </a:lnTo>
                  <a:lnTo>
                    <a:pt x="497843" y="453116"/>
                  </a:lnTo>
                  <a:lnTo>
                    <a:pt x="504444" y="420370"/>
                  </a:lnTo>
                  <a:lnTo>
                    <a:pt x="504444" y="84074"/>
                  </a:lnTo>
                  <a:lnTo>
                    <a:pt x="497843" y="51327"/>
                  </a:lnTo>
                  <a:lnTo>
                    <a:pt x="479837" y="24606"/>
                  </a:lnTo>
                  <a:lnTo>
                    <a:pt x="453116" y="6600"/>
                  </a:lnTo>
                  <a:lnTo>
                    <a:pt x="420369" y="0"/>
                  </a:lnTo>
                  <a:close/>
                </a:path>
              </a:pathLst>
            </a:custGeom>
            <a:solidFill>
              <a:srgbClr val="009F4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81670" y="3525775"/>
            <a:ext cx="1633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3.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35555" y="4177665"/>
            <a:ext cx="464344" cy="480060"/>
            <a:chOff x="1348739" y="4427220"/>
            <a:chExt cx="619125" cy="64008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8739" y="4427220"/>
              <a:ext cx="618731" cy="6172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8551" y="4472901"/>
              <a:ext cx="580644" cy="59439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408175" y="4466844"/>
              <a:ext cx="504825" cy="504825"/>
            </a:xfrm>
            <a:custGeom>
              <a:avLst/>
              <a:gdLst/>
              <a:ahLst/>
              <a:cxnLst/>
              <a:rect l="l" t="t" r="r" b="b"/>
              <a:pathLst>
                <a:path w="504825" h="504825">
                  <a:moveTo>
                    <a:pt x="420369" y="0"/>
                  </a:moveTo>
                  <a:lnTo>
                    <a:pt x="84074" y="0"/>
                  </a:lnTo>
                  <a:lnTo>
                    <a:pt x="51327" y="6600"/>
                  </a:lnTo>
                  <a:lnTo>
                    <a:pt x="24606" y="24606"/>
                  </a:lnTo>
                  <a:lnTo>
                    <a:pt x="6600" y="51327"/>
                  </a:lnTo>
                  <a:lnTo>
                    <a:pt x="0" y="84073"/>
                  </a:lnTo>
                  <a:lnTo>
                    <a:pt x="0" y="420369"/>
                  </a:lnTo>
                  <a:lnTo>
                    <a:pt x="6600" y="453116"/>
                  </a:lnTo>
                  <a:lnTo>
                    <a:pt x="24606" y="479837"/>
                  </a:lnTo>
                  <a:lnTo>
                    <a:pt x="51327" y="497843"/>
                  </a:lnTo>
                  <a:lnTo>
                    <a:pt x="84074" y="504443"/>
                  </a:lnTo>
                  <a:lnTo>
                    <a:pt x="420369" y="504443"/>
                  </a:lnTo>
                  <a:lnTo>
                    <a:pt x="453116" y="497843"/>
                  </a:lnTo>
                  <a:lnTo>
                    <a:pt x="479837" y="479837"/>
                  </a:lnTo>
                  <a:lnTo>
                    <a:pt x="497843" y="453116"/>
                  </a:lnTo>
                  <a:lnTo>
                    <a:pt x="504444" y="420369"/>
                  </a:lnTo>
                  <a:lnTo>
                    <a:pt x="504444" y="84073"/>
                  </a:lnTo>
                  <a:lnTo>
                    <a:pt x="497843" y="51327"/>
                  </a:lnTo>
                  <a:lnTo>
                    <a:pt x="479837" y="24606"/>
                  </a:lnTo>
                  <a:lnTo>
                    <a:pt x="453116" y="6600"/>
                  </a:lnTo>
                  <a:lnTo>
                    <a:pt x="420369" y="0"/>
                  </a:lnTo>
                  <a:close/>
                </a:path>
              </a:pathLst>
            </a:custGeom>
            <a:solidFill>
              <a:srgbClr val="009F4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688147" y="4281964"/>
            <a:ext cx="1633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4.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535555" y="4880610"/>
            <a:ext cx="464344" cy="480536"/>
            <a:chOff x="1348739" y="5364479"/>
            <a:chExt cx="619125" cy="640715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8739" y="5364479"/>
              <a:ext cx="618731" cy="6157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8551" y="5410199"/>
              <a:ext cx="580644" cy="59439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08175" y="5404103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420624" y="0"/>
                  </a:moveTo>
                  <a:lnTo>
                    <a:pt x="83820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20"/>
                  </a:lnTo>
                  <a:lnTo>
                    <a:pt x="0" y="419100"/>
                  </a:lnTo>
                  <a:lnTo>
                    <a:pt x="6578" y="451726"/>
                  </a:lnTo>
                  <a:lnTo>
                    <a:pt x="24526" y="478369"/>
                  </a:lnTo>
                  <a:lnTo>
                    <a:pt x="51167" y="496332"/>
                  </a:lnTo>
                  <a:lnTo>
                    <a:pt x="83820" y="502920"/>
                  </a:lnTo>
                  <a:lnTo>
                    <a:pt x="420624" y="502920"/>
                  </a:lnTo>
                  <a:lnTo>
                    <a:pt x="453276" y="496332"/>
                  </a:lnTo>
                  <a:lnTo>
                    <a:pt x="479917" y="478369"/>
                  </a:lnTo>
                  <a:lnTo>
                    <a:pt x="497865" y="451726"/>
                  </a:lnTo>
                  <a:lnTo>
                    <a:pt x="504444" y="419100"/>
                  </a:lnTo>
                  <a:lnTo>
                    <a:pt x="504444" y="83820"/>
                  </a:lnTo>
                  <a:lnTo>
                    <a:pt x="497865" y="51167"/>
                  </a:lnTo>
                  <a:lnTo>
                    <a:pt x="479917" y="24526"/>
                  </a:lnTo>
                  <a:lnTo>
                    <a:pt x="453276" y="6578"/>
                  </a:lnTo>
                  <a:lnTo>
                    <a:pt x="420624" y="0"/>
                  </a:lnTo>
                  <a:close/>
                </a:path>
              </a:pathLst>
            </a:custGeom>
            <a:solidFill>
              <a:srgbClr val="009F43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88147" y="4984243"/>
            <a:ext cx="163353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029" y="1088135"/>
            <a:ext cx="3874770" cy="46771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6267" y="3133306"/>
            <a:ext cx="3530441" cy="3624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/>
              <a:t>Distribución </a:t>
            </a:r>
            <a:r>
              <a:rPr dirty="0"/>
              <a:t>de</a:t>
            </a:r>
            <a:r>
              <a:rPr spc="-15" dirty="0"/>
              <a:t> </a:t>
            </a:r>
            <a:r>
              <a:rPr dirty="0"/>
              <a:t>funciones</a:t>
            </a:r>
          </a:p>
        </p:txBody>
      </p:sp>
      <p:sp>
        <p:nvSpPr>
          <p:cNvPr id="4" name="object 4"/>
          <p:cNvSpPr/>
          <p:nvPr/>
        </p:nvSpPr>
        <p:spPr>
          <a:xfrm>
            <a:off x="5905120" y="3585591"/>
            <a:ext cx="4105751" cy="0"/>
          </a:xfrm>
          <a:custGeom>
            <a:avLst/>
            <a:gdLst/>
            <a:ahLst/>
            <a:cxnLst/>
            <a:rect l="l" t="t" r="r" b="b"/>
            <a:pathLst>
              <a:path w="5474334">
                <a:moveTo>
                  <a:pt x="0" y="0"/>
                </a:moveTo>
                <a:lnTo>
                  <a:pt x="5473954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910" y="1002031"/>
            <a:ext cx="4399121" cy="297678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1875" spc="-4" dirty="0"/>
              <a:t>Distribución</a:t>
            </a:r>
            <a:r>
              <a:rPr sz="1875" spc="15" dirty="0"/>
              <a:t> </a:t>
            </a:r>
            <a:r>
              <a:rPr sz="1875" spc="-4" dirty="0"/>
              <a:t>de</a:t>
            </a:r>
            <a:r>
              <a:rPr sz="1875" dirty="0"/>
              <a:t> </a:t>
            </a:r>
            <a:r>
              <a:rPr sz="1875" spc="-4" dirty="0"/>
              <a:t>funciones</a:t>
            </a:r>
            <a:r>
              <a:rPr sz="1875" spc="11" dirty="0"/>
              <a:t> </a:t>
            </a:r>
            <a:r>
              <a:rPr sz="1875" spc="-4" dirty="0"/>
              <a:t>TI,</a:t>
            </a:r>
            <a:r>
              <a:rPr sz="1875" spc="11" dirty="0"/>
              <a:t> </a:t>
            </a:r>
            <a:r>
              <a:rPr sz="1875" spc="-4" dirty="0"/>
              <a:t>Sistemas</a:t>
            </a:r>
            <a:endParaRPr sz="1875" dirty="0"/>
          </a:p>
        </p:txBody>
      </p:sp>
      <p:sp>
        <p:nvSpPr>
          <p:cNvPr id="3" name="object 3"/>
          <p:cNvSpPr/>
          <p:nvPr/>
        </p:nvSpPr>
        <p:spPr>
          <a:xfrm>
            <a:off x="1801749" y="1365885"/>
            <a:ext cx="7875746" cy="0"/>
          </a:xfrm>
          <a:custGeom>
            <a:avLst/>
            <a:gdLst/>
            <a:ahLst/>
            <a:cxnLst/>
            <a:rect l="l" t="t" r="r" b="b"/>
            <a:pathLst>
              <a:path w="10500995">
                <a:moveTo>
                  <a:pt x="0" y="0"/>
                </a:moveTo>
                <a:lnTo>
                  <a:pt x="10500487" y="0"/>
                </a:lnTo>
              </a:path>
            </a:pathLst>
          </a:custGeom>
          <a:ln w="6350">
            <a:solidFill>
              <a:srgbClr val="009F43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6530"/>
              </p:ext>
            </p:extLst>
          </p:nvPr>
        </p:nvGraphicFramePr>
        <p:xfrm>
          <a:off x="1927327" y="1639872"/>
          <a:ext cx="8051006" cy="4058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3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536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SERVICIO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PERIODICIDAD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RESPONSABLE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PUESTO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RECURSOS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818" marB="0">
                    <a:solidFill>
                      <a:srgbClr val="009F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92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Desarrollo de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endParaRPr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6350" marR="405130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Coordinación de soporte según SLA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Verdana"/>
                        </a:rPr>
                        <a:t>´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 de aplicaciones  homologadas con Excellia.</a:t>
                      </a:r>
                    </a:p>
                  </a:txBody>
                  <a:tcPr marL="0" marR="0" marT="95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Diario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3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Jimmy</a:t>
                      </a:r>
                      <a:r>
                        <a:rPr kumimoji="0" lang="es-PE" sz="600" b="0" i="0" u="none" strike="noStrike" kern="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Vasquez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lang="es-ES" sz="600" spc="0" dirty="0">
                        <a:latin typeface="Arial MT"/>
                        <a:cs typeface="Arial MT"/>
                      </a:endParaRPr>
                    </a:p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Supervisor Jr. de Soporte Tecnico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indent="-63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aplicaciones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(Biosalc,CTC,SGD,ROM,So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tfware de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pesaje,SIPLAN)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4768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6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30"/>
                        </a:spcBef>
                      </a:pPr>
                      <a:endParaRPr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6350" marR="405130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Controlar e informar status de licenciamiento de software de la</a:t>
                      </a:r>
                      <a:r>
                        <a:rPr lang="es-PE"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sz="6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compañía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.</a:t>
                      </a:r>
                    </a:p>
                  </a:txBody>
                  <a:tcPr marL="0" marR="0" marT="2858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905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Jimmy</a:t>
                      </a:r>
                      <a:r>
                        <a:rPr kumimoji="0" lang="es-PE" sz="600" b="0" i="0" u="none" strike="noStrike" kern="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Vasquez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2858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lang="es-ES" sz="600" spc="0" dirty="0">
                        <a:latin typeface="Arial MT"/>
                        <a:cs typeface="Arial MT"/>
                      </a:endParaRPr>
                    </a:p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Supervisor Jr. de Soporte Tecnico</a:t>
                      </a:r>
                      <a:endParaRPr lang="es-ES" sz="600" dirty="0">
                        <a:latin typeface="Arial MT"/>
                        <a:cs typeface="Arial MT"/>
                      </a:endParaRPr>
                    </a:p>
                  </a:txBody>
                  <a:tcPr marL="0" marR="0" marT="1905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14300" algn="ctr">
                        <a:lnSpc>
                          <a:spcPts val="1019"/>
                        </a:lnSpc>
                        <a:spcBef>
                          <a:spcPts val="20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lang="es-PE" sz="600" spc="-10" dirty="0">
                          <a:latin typeface="Arial MT"/>
                          <a:cs typeface="Arial MT"/>
                        </a:rPr>
                        <a:t>94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licencias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correo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136</a:t>
                      </a:r>
                      <a:r>
                        <a:rPr sz="6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licencias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SAP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ts val="985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licencias</a:t>
                      </a:r>
                      <a:r>
                        <a:rPr sz="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Briscad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lang="es-PE" sz="600" spc="-10" dirty="0">
                          <a:latin typeface="Arial MT"/>
                          <a:cs typeface="Arial MT"/>
                        </a:rPr>
                        <a:t>46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 licencias</a:t>
                      </a:r>
                      <a:r>
                        <a:rPr sz="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VPN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8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25"/>
                        </a:spcBef>
                      </a:pPr>
                      <a:endParaRPr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6350" marR="405130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Coordinar con Sistemas Corporativo Upgrade 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Verdana"/>
                        </a:rPr>
                        <a:t>´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 y parchado de  servidores según cronograma.</a:t>
                      </a:r>
                    </a:p>
                  </a:txBody>
                  <a:tcPr marL="0" marR="0" marT="2381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Trimestral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Jimmy</a:t>
                      </a:r>
                      <a:r>
                        <a:rPr kumimoji="0" lang="es-PE" sz="600" b="0" i="0" u="none" strike="noStrike" kern="0" cap="none" spc="-5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 </a:t>
                      </a: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Vasquez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  <a:p>
                      <a:pPr marL="127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6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MT"/>
                          <a:ea typeface="+mn-ea"/>
                          <a:cs typeface="Arial MT"/>
                        </a:rPr>
                        <a:t>Fransheska Gomez</a:t>
                      </a:r>
                      <a:endParaRPr kumimoji="0" lang="es-PE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MT"/>
                        <a:ea typeface="+mn-ea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lang="es-ES" sz="600" spc="0" dirty="0">
                        <a:latin typeface="Arial MT"/>
                        <a:cs typeface="Arial MT"/>
                      </a:endParaRPr>
                    </a:p>
                    <a:p>
                      <a:pPr marL="167640" algn="ctr">
                        <a:lnSpc>
                          <a:spcPts val="980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Supervisor Jr. de Soporte Tecnico</a:t>
                      </a:r>
                      <a:endParaRPr lang="es-ES"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25</a:t>
                      </a:r>
                      <a:r>
                        <a:rPr sz="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servidores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7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45"/>
                        </a:spcBef>
                      </a:pPr>
                      <a:endParaRPr sz="600" spc="-5" dirty="0">
                        <a:solidFill>
                          <a:schemeClr val="tx1"/>
                        </a:solidFill>
                        <a:latin typeface="Arial MT"/>
                        <a:ea typeface="+mn-ea"/>
                        <a:cs typeface="Times New Roman"/>
                      </a:endParaRPr>
                    </a:p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Seguimiento y acompañamiento de generación de ERU  (Software).</a:t>
                      </a:r>
                    </a:p>
                  </a:txBody>
                  <a:tcPr marL="0" marR="0" marT="428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Semanal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es-PE" sz="600" dirty="0">
                          <a:latin typeface="Arial MT"/>
                          <a:cs typeface="Arial MT"/>
                        </a:rPr>
                        <a:t>Jimmy</a:t>
                      </a:r>
                      <a:r>
                        <a:rPr lang="es-PE" sz="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Vasquez</a:t>
                      </a:r>
                      <a:endParaRPr lang="es-PE" sz="600" dirty="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s-PE" sz="600" spc="-5" dirty="0">
                          <a:latin typeface="Arial MT"/>
                          <a:cs typeface="Arial MT"/>
                        </a:rPr>
                        <a:t>Junior</a:t>
                      </a:r>
                      <a:r>
                        <a:rPr lang="es-PE"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Hidalgo</a:t>
                      </a:r>
                      <a:r>
                        <a:rPr lang="es-PE"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es-PE" sz="600" spc="-5" dirty="0">
                          <a:latin typeface="Arial MT"/>
                          <a:cs typeface="Arial MT"/>
                        </a:rPr>
                        <a:t>Socola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marR="158115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ts val="96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7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0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Gestión de flujo de autorizaciones SAP (Negocio-Excellia).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spc="-10" dirty="0">
                          <a:latin typeface="Arial MT"/>
                          <a:cs typeface="Arial MT"/>
                        </a:rPr>
                        <a:t>Semanal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Jimmy</a:t>
                      </a:r>
                      <a:r>
                        <a:rPr sz="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Vasquez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645" marR="158115" indent="-421005" algn="ctr">
                        <a:lnSpc>
                          <a:spcPts val="1019"/>
                        </a:lnSpc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T="46196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Definir y coordinar según prioridad con cada gerencia  implementación de proyectos de Software aprobados en  planificación anual.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Mensual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Jimmy</a:t>
                      </a:r>
                      <a:r>
                        <a:rPr sz="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Vasquez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8645" marR="158115" indent="-42100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8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600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-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Coordinar con Sistemas Corporativo portafolio de nuevas  soluciones de software aplicables al negocio.</a:t>
                      </a:r>
                    </a:p>
                  </a:txBody>
                  <a:tcPr marL="0" marR="0" marT="95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Trimestral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Jimmy</a:t>
                      </a:r>
                      <a:r>
                        <a:rPr sz="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Vasquez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Junior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Hidalgo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Socola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46196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 marR="158115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r>
                        <a:rPr lang="es-ES" sz="600" spc="-5" dirty="0">
                          <a:latin typeface="Arial MT"/>
                          <a:cs typeface="Arial MT"/>
                        </a:rPr>
                        <a:t>Jefe de Sistemas y TI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2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95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85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Análisis y desarrollo para implementación de proyectos de  entornos Desktop, Web, Services y Móbiles.</a:t>
                      </a:r>
                    </a:p>
                  </a:txBody>
                  <a:tcPr marL="0" marR="0" marT="953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Trimestral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Junior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Hidalgo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Socola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1429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3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5"/>
                        </a:spcBef>
                      </a:pPr>
                      <a:r>
                        <a:rPr sz="600" spc="-5" dirty="0" err="1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Diseño</a:t>
                      </a: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, mejoras, implementación y automatización de procesos  y/o sistemas de la compañía.</a:t>
                      </a:r>
                    </a:p>
                  </a:txBody>
                  <a:tcPr marL="0" marR="0" marT="1429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Trimestral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Junior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Hidalgo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Socola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marR="15875" indent="635" algn="ctr">
                        <a:lnSpc>
                          <a:spcPts val="1019"/>
                        </a:lnSpc>
                        <a:spcBef>
                          <a:spcPts val="1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Applicaciones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inhouse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(SISASIS mobile 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y </a:t>
                      </a:r>
                      <a:r>
                        <a:rPr sz="6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desktop,indicadores,control</a:t>
                      </a:r>
                      <a:endParaRPr sz="600">
                        <a:latin typeface="Arial MT"/>
                        <a:cs typeface="Arial MT"/>
                      </a:endParaRPr>
                    </a:p>
                    <a:p>
                      <a:pPr marL="18415" marR="9525" algn="ctr">
                        <a:lnSpc>
                          <a:spcPts val="1019"/>
                        </a:lnSpc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comensales,checklist</a:t>
                      </a:r>
                      <a:r>
                        <a:rPr sz="6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de </a:t>
                      </a:r>
                      <a:r>
                        <a:rPr sz="600" spc="-2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neumáticos)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T="953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0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marR="405130" algn="ctr">
                        <a:lnSpc>
                          <a:spcPts val="1019"/>
                        </a:lnSpc>
                        <a:spcBef>
                          <a:spcPts val="480"/>
                        </a:spcBef>
                      </a:pPr>
                      <a:r>
                        <a:rPr sz="600" spc="-5" dirty="0">
                          <a:solidFill>
                            <a:schemeClr val="tx1"/>
                          </a:solidFill>
                          <a:latin typeface="Arial MT"/>
                          <a:ea typeface="+mn-ea"/>
                          <a:cs typeface="Arial MT"/>
                        </a:rPr>
                        <a:t>Diseño e implementación de análisis estadísticos con Power BI</a:t>
                      </a:r>
                    </a:p>
                  </a:txBody>
                  <a:tcPr marL="0" marR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Trimestral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Junior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Hidalgo</a:t>
                      </a:r>
                      <a:r>
                        <a:rPr sz="6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600" spc="-5" dirty="0">
                          <a:latin typeface="Arial MT"/>
                          <a:cs typeface="Arial MT"/>
                        </a:rPr>
                        <a:t>Socola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600" spc="-5" dirty="0"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600" spc="-10" dirty="0">
                          <a:latin typeface="Arial MT"/>
                          <a:cs typeface="Arial MT"/>
                        </a:rPr>
                        <a:t> Development</a:t>
                      </a:r>
                      <a:endParaRPr sz="600" dirty="0">
                        <a:latin typeface="Arial MT"/>
                        <a:cs typeface="Arial MT"/>
                      </a:endParaRPr>
                    </a:p>
                  </a:txBody>
                  <a:tcPr marL="0" marR="0" marB="0" anchor="ctr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600" dirty="0">
                          <a:latin typeface="Arial MT"/>
                          <a:cs typeface="Arial MT"/>
                        </a:rPr>
                        <a:t>-</a:t>
                      </a:r>
                    </a:p>
                  </a:txBody>
                  <a:tcPr marL="0" marR="0" marB="0">
                    <a:lnL w="3175">
                      <a:solidFill>
                        <a:srgbClr val="009F43"/>
                      </a:solidFill>
                      <a:prstDash val="solid"/>
                    </a:lnL>
                    <a:lnR w="3175">
                      <a:solidFill>
                        <a:srgbClr val="009F43"/>
                      </a:solidFill>
                      <a:prstDash val="solid"/>
                    </a:lnR>
                    <a:lnT w="3175">
                      <a:solidFill>
                        <a:srgbClr val="009F43"/>
                      </a:solidFill>
                      <a:prstDash val="solid"/>
                    </a:lnT>
                    <a:lnB w="3175">
                      <a:solidFill>
                        <a:srgbClr val="009F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1539</Words>
  <Application>Microsoft Office PowerPoint</Application>
  <PresentationFormat>Panorámica</PresentationFormat>
  <Paragraphs>554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Verdana</vt:lpstr>
      <vt:lpstr>Office Theme</vt:lpstr>
      <vt:lpstr>Presentación de PowerPoint</vt:lpstr>
      <vt:lpstr>Estructura, puestos y funciones de  área TI y Sistemas</vt:lpstr>
      <vt:lpstr>Agenda</vt:lpstr>
      <vt:lpstr>Estructura TI y Sistemas</vt:lpstr>
      <vt:lpstr>Estructura TI y Sistemas 2025</vt:lpstr>
      <vt:lpstr>Alcance</vt:lpstr>
      <vt:lpstr>Alcance Sistemas y TI</vt:lpstr>
      <vt:lpstr>Distribución de funciones</vt:lpstr>
      <vt:lpstr>Distribución de funciones TI, Sistemas</vt:lpstr>
      <vt:lpstr>Distribución de funciones TI, Sistemas</vt:lpstr>
      <vt:lpstr>Distribución de funciones TI, Sistemas</vt:lpstr>
      <vt:lpstr>Distribución de funciones TI, Sistemas</vt:lpstr>
      <vt:lpstr>Distribución de funciones TI, Sistemas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Jene Fransheska Gómez Aparicio</cp:lastModifiedBy>
  <cp:revision>51</cp:revision>
  <dcterms:created xsi:type="dcterms:W3CDTF">2022-07-07T19:58:21Z</dcterms:created>
  <dcterms:modified xsi:type="dcterms:W3CDTF">2025-03-20T17:26:56Z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2022-07-07T00:00:00Z</vt:filetime>
  </property>
</Properties>
</file>