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41" r:id="rId6"/>
    <p:sldId id="881" r:id="rId7"/>
    <p:sldId id="668" r:id="rId8"/>
    <p:sldId id="729" r:id="rId9"/>
    <p:sldId id="745" r:id="rId10"/>
    <p:sldId id="723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FFFFFF"/>
    <a:srgbClr val="009B45"/>
    <a:srgbClr val="009F43"/>
    <a:srgbClr val="C9C9C9"/>
    <a:srgbClr val="DF1D26"/>
    <a:srgbClr val="F29414"/>
    <a:srgbClr val="F2AB62"/>
    <a:srgbClr val="66B763"/>
    <a:srgbClr val="006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rolDeGesti&#243;n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rolDeGesti&#243;n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rolDeGesti&#243;n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rolDeGesti&#243;n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ControlDeGesti&#243;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rolDeGesti&#243;n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rolDeGesti&#243;n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[ConsolidadoFinalEncuestas2024_02.xlsx]Grafico!TablaDinámica3</c:name>
    <c:fmtId val="94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16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Grafico!$B$15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BD-4DBF-9C38-6E2340A0AF94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BD-4DBF-9C38-6E2340A0AF94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rgbClr val="FFC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BD-4DBF-9C38-6E2340A0AF94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BD-4DBF-9C38-6E2340A0AF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Grafico!$A$16:$A$20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Grafico!$B$16:$B$20</c:f>
              <c:numCache>
                <c:formatCode>0.000</c:formatCode>
                <c:ptCount val="5"/>
                <c:pt idx="0">
                  <c:v>4.4198473282442752</c:v>
                </c:pt>
                <c:pt idx="1">
                  <c:v>4.3715670436187395</c:v>
                </c:pt>
                <c:pt idx="2">
                  <c:v>4.2752721617418352</c:v>
                </c:pt>
                <c:pt idx="3">
                  <c:v>4.1115044247787607</c:v>
                </c:pt>
                <c:pt idx="4">
                  <c:v>3.8282208588957056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BD-4DBF-9C38-6E2340A0A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9457475249754945E-2"/>
          <c:w val="1"/>
          <c:h val="0.32306040877322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Gestión Humana y Sostenibilidad</c:v>
                </c:pt>
                <c:pt idx="1">
                  <c:v>Industrial y de Mantenimiento</c:v>
                </c:pt>
                <c:pt idx="2">
                  <c:v>Administración y Finanzas</c:v>
                </c:pt>
                <c:pt idx="3">
                  <c:v>Operaciones</c:v>
                </c:pt>
                <c:pt idx="4">
                  <c:v>Agrícola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4.6500000000000004</c:v>
                </c:pt>
                <c:pt idx="1">
                  <c:v>4.3289999999999997</c:v>
                </c:pt>
                <c:pt idx="2">
                  <c:v>4.3010000000000002</c:v>
                </c:pt>
                <c:pt idx="3">
                  <c:v>4.2919999999999998</c:v>
                </c:pt>
                <c:pt idx="4">
                  <c:v>4.258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72-4E8F-ADB6-60B26BF9C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982384"/>
        <c:axId val="112973744"/>
      </c:barChart>
      <c:catAx>
        <c:axId val="112982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2973744"/>
        <c:crosses val="autoZero"/>
        <c:auto val="1"/>
        <c:lblAlgn val="ctr"/>
        <c:lblOffset val="100"/>
        <c:noMultiLvlLbl val="0"/>
      </c:catAx>
      <c:valAx>
        <c:axId val="112973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2982384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DataResumen!$A$37:$A$40</c:f>
              <c:strCache>
                <c:ptCount val="4"/>
                <c:pt idx="0">
                  <c:v>Consultas y orientaciones</c:v>
                </c:pt>
                <c:pt idx="1">
                  <c:v>Presupuestos y Proyecciones Mensuales y Anuales</c:v>
                </c:pt>
                <c:pt idx="2">
                  <c:v>Control y seguimiento de gastos y costos</c:v>
                </c:pt>
                <c:pt idx="3">
                  <c:v>Gestión y Control de Inversiones</c:v>
                </c:pt>
              </c:strCache>
            </c:strRef>
          </c:cat>
          <c:val>
            <c:numRef>
              <c:f>DataResumen!$B$37:$B$40</c:f>
              <c:numCache>
                <c:formatCode>0.000</c:formatCode>
                <c:ptCount val="4"/>
                <c:pt idx="0">
                  <c:v>4.3879999999999999</c:v>
                </c:pt>
                <c:pt idx="1">
                  <c:v>4.2069999999999999</c:v>
                </c:pt>
                <c:pt idx="2">
                  <c:v>4.2350000000000003</c:v>
                </c:pt>
                <c:pt idx="3">
                  <c:v>4.173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6-484C-AD91-38349622C293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DataResumen!$A$37:$A$40</c:f>
              <c:strCache>
                <c:ptCount val="4"/>
                <c:pt idx="0">
                  <c:v>Consultas y orientaciones</c:v>
                </c:pt>
                <c:pt idx="1">
                  <c:v>Presupuestos y Proyecciones Mensuales y Anuales</c:v>
                </c:pt>
                <c:pt idx="2">
                  <c:v>Control y seguimiento de gastos y costos</c:v>
                </c:pt>
                <c:pt idx="3">
                  <c:v>Gestión y Control de Inversiones</c:v>
                </c:pt>
              </c:strCache>
            </c:strRef>
          </c:cat>
          <c:val>
            <c:numRef>
              <c:f>DataResumen!$C$37:$C$40</c:f>
              <c:numCache>
                <c:formatCode>General</c:formatCode>
                <c:ptCount val="4"/>
                <c:pt idx="0">
                  <c:v>4.5410000000000004</c:v>
                </c:pt>
                <c:pt idx="1">
                  <c:v>4.4619999999999997</c:v>
                </c:pt>
                <c:pt idx="2">
                  <c:v>4.625</c:v>
                </c:pt>
                <c:pt idx="3">
                  <c:v>4.556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6-484C-AD91-38349622C293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DataResumen!$A$37:$A$40</c:f>
              <c:strCache>
                <c:ptCount val="4"/>
                <c:pt idx="0">
                  <c:v>Consultas y orientaciones</c:v>
                </c:pt>
                <c:pt idx="1">
                  <c:v>Presupuestos y Proyecciones Mensuales y Anuales</c:v>
                </c:pt>
                <c:pt idx="2">
                  <c:v>Control y seguimiento de gastos y costos</c:v>
                </c:pt>
                <c:pt idx="3">
                  <c:v>Gestión y Control de Inversiones</c:v>
                </c:pt>
              </c:strCache>
            </c:strRef>
          </c:cat>
          <c:val>
            <c:numRef>
              <c:f>DataResumen!$D$37:$D$40</c:f>
              <c:numCache>
                <c:formatCode>General</c:formatCode>
                <c:ptCount val="4"/>
                <c:pt idx="0">
                  <c:v>4.4640000000000004</c:v>
                </c:pt>
                <c:pt idx="1">
                  <c:v>4.3</c:v>
                </c:pt>
                <c:pt idx="2">
                  <c:v>4.2939999999999996</c:v>
                </c:pt>
                <c:pt idx="3">
                  <c:v>4.2880000000000003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36-484C-AD91-38349622C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7"/>
        <c:overlap val="-4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spc="0" baseline="0" dirty="0">
                <a:solidFill>
                  <a:prstClr val="black"/>
                </a:solidFill>
              </a:rPr>
              <a:t>TOP 10 Servicios GFACI 2024 - 02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USADO5!$A$18:$B$27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Contabilidad Financiera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Contabilidad</c:v>
                  </c:pt>
                </c:lvl>
              </c:multiLvlStrCache>
            </c:multiLvlStrRef>
          </c:cat>
          <c:val>
            <c:numRef>
              <c:f>USADO5!$C$18:$C$27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4.3819999999999997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6-4479-BB9F-24F03A8D4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0064"/>
        <c:axId val="2059305760"/>
      </c:barChart>
      <c:catAx>
        <c:axId val="12509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9305760"/>
        <c:crosses val="autoZero"/>
        <c:auto val="1"/>
        <c:lblAlgn val="ctr"/>
        <c:lblOffset val="100"/>
        <c:noMultiLvlLbl val="0"/>
      </c:catAx>
      <c:valAx>
        <c:axId val="20593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95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usado4!$H$66:$H$69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usado4!$I$66:$I$69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4.0412421586625005</c:v>
                </c:pt>
                <c:pt idx="3">
                  <c:v>4.2228209655211977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3-49AD-A51E-0B719B0DA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2184080"/>
        <c:axId val="1012192640"/>
      </c:barChart>
      <c:catAx>
        <c:axId val="9218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2640"/>
        <c:crosses val="autoZero"/>
        <c:auto val="1"/>
        <c:lblAlgn val="ctr"/>
        <c:lblOffset val="100"/>
        <c:noMultiLvlLbl val="0"/>
      </c:catAx>
      <c:valAx>
        <c:axId val="10121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2184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usado4!$A$66:$A$70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usado4!$B$66:$B$70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4.0410000000000004</c:v>
                </c:pt>
                <c:pt idx="3">
                  <c:v>4.210641931042395</c:v>
                </c:pt>
                <c:pt idx="4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F-4634-987F-964D6C2DB9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25690816"/>
        <c:axId val="1012178720"/>
      </c:barChart>
      <c:catAx>
        <c:axId val="182569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78720"/>
        <c:crosses val="autoZero"/>
        <c:auto val="1"/>
        <c:lblAlgn val="ctr"/>
        <c:lblOffset val="100"/>
        <c:noMultiLvlLbl val="0"/>
      </c:catAx>
      <c:valAx>
        <c:axId val="10121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5690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dirty="0"/>
              <a:t>Universo de 105 colaboradores</a:t>
            </a:r>
          </a:p>
        </c:rich>
      </c:tx>
      <c:layout>
        <c:manualLayout>
          <c:xMode val="edge"/>
          <c:yMode val="edge"/>
          <c:x val="0.1834381983522253"/>
          <c:y val="3.135846713886615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7.7684278688922234E-2"/>
                  <c:y val="-0.11792326488165175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3A7-4B59-BE43-A50386069C17}"/>
                </c:ext>
              </c:extLst>
            </c:dLbl>
            <c:dLbl>
              <c:idx val="1"/>
              <c:layout>
                <c:manualLayout>
                  <c:x val="7.5005510458269753E-2"/>
                  <c:y val="-2.26775509387792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3A7-4B59-BE43-A50386069C1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93 personas (88.57%)</c:v>
                </c:pt>
                <c:pt idx="1">
                  <c:v>No completaron 12 personas (11.43%)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93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7-4B59-BE43-A50386069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7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HistoricoAreas!$D$1:$F$1</c:f>
              <c:strCache>
                <c:ptCount val="3"/>
                <c:pt idx="0">
                  <c:v>2023</c:v>
                </c:pt>
                <c:pt idx="1">
                  <c:v>2024-01</c:v>
                </c:pt>
                <c:pt idx="2">
                  <c:v>2024-02</c:v>
                </c:pt>
              </c:strCache>
            </c:strRef>
          </c:cat>
          <c:val>
            <c:numRef>
              <c:f>HistoricoAreas!$D$8:$F$8</c:f>
              <c:numCache>
                <c:formatCode>_-* #,##0.000_-;\-* #,##0.000_-;_-* "-"??_-;_-@_-</c:formatCode>
                <c:ptCount val="3"/>
                <c:pt idx="0">
                  <c:v>4.2511088144452396</c:v>
                </c:pt>
                <c:pt idx="1">
                  <c:v>4.407</c:v>
                </c:pt>
                <c:pt idx="2" formatCode="General">
                  <c:v>4.3369999999999997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9B-402B-B85B-32414DF21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318960"/>
        <c:axId val="142319920"/>
      </c:barChart>
      <c:catAx>
        <c:axId val="142318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319920"/>
        <c:crosses val="autoZero"/>
        <c:auto val="1"/>
        <c:lblAlgn val="ctr"/>
        <c:lblOffset val="100"/>
        <c:noMultiLvlLbl val="0"/>
      </c:catAx>
      <c:valAx>
        <c:axId val="142319920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14231896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 dirty="0">
                <a:solidFill>
                  <a:schemeClr val="tx1"/>
                </a:solidFill>
              </a:rPr>
              <a:t>Satisfacción Histórica Control de gestión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Graficos!$E$72:$F$72</c:f>
              <c:strCache>
                <c:ptCount val="2"/>
                <c:pt idx="0">
                  <c:v>2023</c:v>
                </c:pt>
                <c:pt idx="1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7001033630883184E-2"/>
                  <c:y val="7.2649578761153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D9C-4AE6-BB14-07A60DC0DCA6}"/>
                </c:ext>
              </c:extLst>
            </c:dLbl>
            <c:dLbl>
              <c:idx val="1"/>
              <c:layout>
                <c:manualLayout>
                  <c:x val="-4.1471500262544085E-2"/>
                  <c:y val="0.1089743681417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9C-4AE6-BB14-07A60DC0D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Graficos!$E$72:$F$72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Graficos!$E$73:$F$73</c:f>
              <c:numCache>
                <c:formatCode>_-* #,##0.000_-;\-* #,##0.000_-;_-* "-"??_-;_-@_-</c:formatCode>
                <c:ptCount val="2"/>
                <c:pt idx="0">
                  <c:v>4.2511088144452396</c:v>
                </c:pt>
                <c:pt idx="1">
                  <c:v>4.3719999999999999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C-4AE6-BB14-07A60DC0D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[EncuestaControlDeGestión.xlsm]DataResumen!PivotTablaAutoevaluacion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s-PE"/>
              <a:t>Autoevaluación</a:t>
            </a:r>
            <a:r>
              <a:rPr lang="es-PE" baseline="0"/>
              <a:t> por servicios (5 usuarios)</a:t>
            </a:r>
            <a:endParaRPr lang="es-PE"/>
          </a:p>
        </c:rich>
      </c:tx>
      <c:overlay val="0"/>
    </c:title>
    <c:autoTitleDeleted val="0"/>
    <c:pivotFmts>
      <c:pivotFmt>
        <c:idx val="0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DataResumen!$L$37:$L$41</c:f>
              <c:strCache>
                <c:ptCount val="4"/>
                <c:pt idx="0">
                  <c:v>Consultas y orientaciones</c:v>
                </c:pt>
                <c:pt idx="1">
                  <c:v>Control y seguimiento de gastos y costos</c:v>
                </c:pt>
                <c:pt idx="2">
                  <c:v>Gestión y Control de Inversiones</c:v>
                </c:pt>
                <c:pt idx="3">
                  <c:v>Presupuestos y Proyecciones Mensuales y Anuales</c:v>
                </c:pt>
              </c:strCache>
            </c:strRef>
          </c:cat>
          <c:val>
            <c:numRef>
              <c:f>DataResumen!$M$37:$M$41</c:f>
              <c:numCache>
                <c:formatCode>0.000</c:formatCode>
                <c:ptCount val="4"/>
                <c:pt idx="0">
                  <c:v>5</c:v>
                </c:pt>
                <c:pt idx="1">
                  <c:v>5</c:v>
                </c:pt>
                <c:pt idx="2">
                  <c:v>4.8</c:v>
                </c:pt>
                <c:pt idx="3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8-4AF8-BBAC-B8BED97DD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63888"/>
        <c:axId val="312150928"/>
      </c:barChart>
      <c:catAx>
        <c:axId val="31216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150928"/>
        <c:crosses val="autoZero"/>
        <c:auto val="1"/>
        <c:lblAlgn val="ctr"/>
        <c:lblOffset val="100"/>
        <c:noMultiLvlLbl val="0"/>
      </c:catAx>
      <c:valAx>
        <c:axId val="312150928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312163888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DataResumen!$A$16:$A$19</c:f>
              <c:strCache>
                <c:ptCount val="4"/>
                <c:pt idx="0">
                  <c:v>Consultas y orientaciones</c:v>
                </c:pt>
                <c:pt idx="1">
                  <c:v>Presupuestos y Proyecciones Mensuales y Anuales</c:v>
                </c:pt>
                <c:pt idx="2">
                  <c:v>Control y seguimiento de gastos y costos</c:v>
                </c:pt>
                <c:pt idx="3">
                  <c:v>Gestión y Control de Inversiones</c:v>
                </c:pt>
              </c:strCache>
            </c:strRef>
          </c:cat>
          <c:val>
            <c:numRef>
              <c:f>DataResumen!$B$16:$B$19</c:f>
              <c:numCache>
                <c:formatCode>0.000</c:formatCode>
                <c:ptCount val="4"/>
                <c:pt idx="0" formatCode="General">
                  <c:v>4.4640000000000004</c:v>
                </c:pt>
                <c:pt idx="1">
                  <c:v>4.3</c:v>
                </c:pt>
                <c:pt idx="2" formatCode="General">
                  <c:v>4.2939999999999996</c:v>
                </c:pt>
                <c:pt idx="3" formatCode="General">
                  <c:v>4.2880000000000003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4-4601-AD74-7E3013D9B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967984"/>
        <c:axId val="112972304"/>
      </c:barChart>
      <c:catAx>
        <c:axId val="112967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2972304"/>
        <c:crosses val="autoZero"/>
        <c:auto val="1"/>
        <c:lblAlgn val="ctr"/>
        <c:lblOffset val="100"/>
        <c:noMultiLvlLbl val="0"/>
      </c:catAx>
      <c:valAx>
        <c:axId val="112972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2967984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75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4FC5-9266-491D-BA5D-8F5D521BD6B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07A05EB-2D42-4747-9DCB-100516C8921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Control de Gestión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4.337</a:t>
          </a:r>
        </a:p>
      </dgm:t>
    </dgm:pt>
    <dgm:pt modelId="{8092D7C6-4E9B-4342-95BE-A54EAE43362C}" type="parTrans" cxnId="{3CD9CD72-AF64-4558-A60B-BCB9FD1AA2FB}">
      <dgm:prSet/>
      <dgm:spPr/>
      <dgm:t>
        <a:bodyPr/>
        <a:lstStyle/>
        <a:p>
          <a:endParaRPr lang="es-PE"/>
        </a:p>
      </dgm:t>
    </dgm:pt>
    <dgm:pt modelId="{55AC09DB-3266-4DFA-99D1-20A8F778D77D}" type="sibTrans" cxnId="{3CD9CD72-AF64-4558-A60B-BCB9FD1AA2F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gm:t>
    </dgm:pt>
    <dgm:pt modelId="{1186E501-02C9-444E-BA4B-9CA47EE54D20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Char char="•"/>
          </a:pPr>
          <a:r>
            <a:rPr lang="es-PE" sz="1000" kern="1200" dirty="0"/>
            <a:t>TI y Sistemas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42DE3DE-B0B6-4027-8A09-C47EE7BA340F}" type="parTrans" cxnId="{256F3ACE-B847-4418-9355-A5AE238B4ED4}">
      <dgm:prSet/>
      <dgm:spPr/>
      <dgm:t>
        <a:bodyPr/>
        <a:lstStyle/>
        <a:p>
          <a:endParaRPr lang="es-PE"/>
        </a:p>
      </dgm:t>
    </dgm:pt>
    <dgm:pt modelId="{E46C203A-DBC4-45C3-AB6C-297FE1248E6A}" type="sibTrans" cxnId="{256F3ACE-B847-4418-9355-A5AE238B4ED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</dgm:t>
    </dgm:pt>
    <dgm:pt modelId="{3244433E-21A9-4416-98A6-C4B814646A7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gm:t>
    </dgm:pt>
    <dgm:pt modelId="{87BC3FF8-7065-4B8B-8DF8-07603874DF44}" type="parTrans" cxnId="{A5B6F4B8-2FD2-4BF0-8DDC-0012C470D00F}">
      <dgm:prSet/>
      <dgm:spPr/>
      <dgm:t>
        <a:bodyPr/>
        <a:lstStyle/>
        <a:p>
          <a:endParaRPr lang="es-PE"/>
        </a:p>
      </dgm:t>
    </dgm:pt>
    <dgm:pt modelId="{6D0218F8-6FE6-459A-B543-4428C807BDE6}" type="sibTrans" cxnId="{A5B6F4B8-2FD2-4BF0-8DDC-0012C470D00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gm:t>
    </dgm:pt>
    <dgm:pt modelId="{A195A626-C6C7-435F-A791-3A732C042508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gm:t>
    </dgm:pt>
    <dgm:pt modelId="{803EFA9C-8EF8-494D-BBE0-176EAC25739B}" type="parTrans" cxnId="{486C4EEC-9410-4715-9330-DE6D15BB5373}">
      <dgm:prSet/>
      <dgm:spPr/>
      <dgm:t>
        <a:bodyPr/>
        <a:lstStyle/>
        <a:p>
          <a:endParaRPr lang="es-PE"/>
        </a:p>
      </dgm:t>
    </dgm:pt>
    <dgm:pt modelId="{69AFFDB5-F698-4963-BAF5-938CA7280B36}" type="sibTrans" cxnId="{486C4EEC-9410-4715-9330-DE6D15BB5373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gm:t>
    </dgm:pt>
    <dgm:pt modelId="{0CF73371-E09B-47C9-BC70-0A8FA5BCCAAD}" type="pres">
      <dgm:prSet presAssocID="{4E284FC5-9266-491D-BA5D-8F5D521BD6B8}" presName="Name0" presStyleCnt="0">
        <dgm:presLayoutVars>
          <dgm:chMax/>
          <dgm:chPref/>
          <dgm:dir/>
          <dgm:animLvl val="lvl"/>
        </dgm:presLayoutVars>
      </dgm:prSet>
      <dgm:spPr/>
    </dgm:pt>
    <dgm:pt modelId="{A340F530-AAA5-4540-A016-5FE7BC382116}" type="pres">
      <dgm:prSet presAssocID="{207A05EB-2D42-4747-9DCB-100516C89216}" presName="composite" presStyleCnt="0"/>
      <dgm:spPr/>
    </dgm:pt>
    <dgm:pt modelId="{00F81AA9-93F3-4916-81F9-824C39EFF0AE}" type="pres">
      <dgm:prSet presAssocID="{207A05EB-2D42-4747-9DCB-100516C89216}" presName="Parent1" presStyleLbl="node1" presStyleIdx="0" presStyleCnt="8" custLinFactNeighborY="2168">
        <dgm:presLayoutVars>
          <dgm:chMax val="1"/>
          <dgm:chPref val="1"/>
          <dgm:bulletEnabled val="1"/>
        </dgm:presLayoutVars>
      </dgm:prSet>
      <dgm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3AA9A4F-FABC-4265-9335-CCE8D943E5E3}" type="pres">
      <dgm:prSet presAssocID="{207A05EB-2D42-4747-9DCB-100516C8921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B713E0-BE42-47D1-A694-E8DDF4EE96F2}" type="pres">
      <dgm:prSet presAssocID="{207A05EB-2D42-4747-9DCB-100516C89216}" presName="BalanceSpacing" presStyleCnt="0"/>
      <dgm:spPr/>
    </dgm:pt>
    <dgm:pt modelId="{F82CF5EE-E87F-4C49-89AF-CB7EFB412BF2}" type="pres">
      <dgm:prSet presAssocID="{207A05EB-2D42-4747-9DCB-100516C89216}" presName="BalanceSpacing1" presStyleCnt="0"/>
      <dgm:spPr/>
    </dgm:pt>
    <dgm:pt modelId="{D8FBC9D4-D1D2-4711-A33B-04483A59E482}" type="pres">
      <dgm:prSet presAssocID="{55AC09DB-3266-4DFA-99D1-20A8F778D77D}" presName="Accent1Text" presStyleLbl="node1" presStyleIdx="1" presStyleCnt="8" custLinFactY="100000" custLinFactNeighborX="54273" custLinFactNeighborY="153079"/>
      <dgm:spPr>
        <a:xfrm rot="5400000">
          <a:off x="2918334" y="3936688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5B284707-9158-454A-9048-9DC4528E4E6F}" type="pres">
      <dgm:prSet presAssocID="{55AC09DB-3266-4DFA-99D1-20A8F778D77D}" presName="spaceBetweenRectangles" presStyleCnt="0"/>
      <dgm:spPr/>
    </dgm:pt>
    <dgm:pt modelId="{8E887864-BB44-43A3-A7F0-D810A4A522DB}" type="pres">
      <dgm:prSet presAssocID="{1186E501-02C9-444E-BA4B-9CA47EE54D20}" presName="composite" presStyleCnt="0"/>
      <dgm:spPr/>
    </dgm:pt>
    <dgm:pt modelId="{B662239B-285E-48A3-B61F-AAECE3E13672}" type="pres">
      <dgm:prSet presAssocID="{1186E501-02C9-444E-BA4B-9CA47EE54D20}" presName="Parent1" presStyleLbl="node1" presStyleIdx="2" presStyleCnt="8">
        <dgm:presLayoutVars>
          <dgm:chMax val="1"/>
          <dgm:chPref val="1"/>
          <dgm:bulletEnabled val="1"/>
        </dgm:presLayoutVars>
      </dgm:prSet>
      <dgm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CBC8FAC-A12B-4D92-A4BD-D73F13D340CF}" type="pres">
      <dgm:prSet presAssocID="{1186E501-02C9-444E-BA4B-9CA47EE54D2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A137F65-C5C9-489D-809B-7C9670F811D7}" type="pres">
      <dgm:prSet presAssocID="{1186E501-02C9-444E-BA4B-9CA47EE54D20}" presName="BalanceSpacing" presStyleCnt="0"/>
      <dgm:spPr/>
    </dgm:pt>
    <dgm:pt modelId="{306D8267-CBC0-404B-AF01-B272D803C214}" type="pres">
      <dgm:prSet presAssocID="{1186E501-02C9-444E-BA4B-9CA47EE54D20}" presName="BalanceSpacing1" presStyleCnt="0"/>
      <dgm:spPr/>
    </dgm:pt>
    <dgm:pt modelId="{D68E6EB3-13E8-4FC3-8F5C-D42D19FBDDA2}" type="pres">
      <dgm:prSet presAssocID="{E46C203A-DBC4-45C3-AB6C-297FE1248E6A}" presName="Accent1Text" presStyleLbl="node1" presStyleIdx="3" presStyleCnt="8" custLinFactNeighborX="-2088" custLinFactNeighborY="-193"/>
      <dgm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762A009F-4F95-4E92-87C2-BD8741609FAF}" type="pres">
      <dgm:prSet presAssocID="{E46C203A-DBC4-45C3-AB6C-297FE1248E6A}" presName="spaceBetweenRectangles" presStyleCnt="0"/>
      <dgm:spPr/>
    </dgm:pt>
    <dgm:pt modelId="{93AC0F1A-84B9-44C7-8AC3-C9DBA1429C00}" type="pres">
      <dgm:prSet presAssocID="{3244433E-21A9-4416-98A6-C4B814646A76}" presName="composite" presStyleCnt="0"/>
      <dgm:spPr/>
    </dgm:pt>
    <dgm:pt modelId="{A99F046B-CCB5-47CC-A417-9F2C202376E3}" type="pres">
      <dgm:prSet presAssocID="{3244433E-21A9-4416-98A6-C4B814646A76}" presName="Parent1" presStyleLbl="node1" presStyleIdx="4" presStyleCnt="8">
        <dgm:presLayoutVars>
          <dgm:chMax val="1"/>
          <dgm:chPref val="1"/>
          <dgm:bulletEnabled val="1"/>
        </dgm:presLayoutVars>
      </dgm:prSet>
      <dgm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A1C04AFD-7E76-4F30-B8F3-CD5854F6E7F9}" type="pres">
      <dgm:prSet presAssocID="{3244433E-21A9-4416-98A6-C4B814646A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2F9B7D1-8DF2-415E-AD80-41ED412D3B24}" type="pres">
      <dgm:prSet presAssocID="{3244433E-21A9-4416-98A6-C4B814646A76}" presName="BalanceSpacing" presStyleCnt="0"/>
      <dgm:spPr/>
    </dgm:pt>
    <dgm:pt modelId="{2BB2C844-3535-4500-8D45-8B0BAF7A2F8C}" type="pres">
      <dgm:prSet presAssocID="{3244433E-21A9-4416-98A6-C4B814646A76}" presName="BalanceSpacing1" presStyleCnt="0"/>
      <dgm:spPr/>
    </dgm:pt>
    <dgm:pt modelId="{1A2F5BF5-09FD-4784-A84F-32284F802C0D}" type="pres">
      <dgm:prSet presAssocID="{6D0218F8-6FE6-459A-B543-4428C807BDE6}" presName="Accent1Text" presStyleLbl="node1" presStyleIdx="5" presStyleCnt="8"/>
      <dgm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93C4DB78-BB58-4D92-AD70-52793542B8C6}" type="pres">
      <dgm:prSet presAssocID="{6D0218F8-6FE6-459A-B543-4428C807BDE6}" presName="spaceBetweenRectangles" presStyleCnt="0"/>
      <dgm:spPr/>
    </dgm:pt>
    <dgm:pt modelId="{244A2E1C-9595-4E8E-8650-8A4689C14ECB}" type="pres">
      <dgm:prSet presAssocID="{A195A626-C6C7-435F-A791-3A732C042508}" presName="composite" presStyleCnt="0"/>
      <dgm:spPr/>
    </dgm:pt>
    <dgm:pt modelId="{CC2E6CEC-5518-4643-B4DB-515B46FCBE3D}" type="pres">
      <dgm:prSet presAssocID="{A195A626-C6C7-435F-A791-3A732C042508}" presName="Parent1" presStyleLbl="node1" presStyleIdx="6" presStyleCnt="8" custLinFactX="7778" custLinFactNeighborX="100000" custLinFactNeighborY="-2168">
        <dgm:presLayoutVars>
          <dgm:chMax val="1"/>
          <dgm:chPref val="1"/>
          <dgm:bulletEnabled val="1"/>
        </dgm:presLayoutVars>
      </dgm:prSet>
      <dgm:spPr>
        <a:xfrm rot="5400000">
          <a:off x="4370341" y="392745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F639AA61-CCD1-4EBE-9445-3FA55A767734}" type="pres">
      <dgm:prSet presAssocID="{A195A626-C6C7-435F-A791-3A732C04250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FC4BB-BC64-41EF-B85F-44E585886EFF}" type="pres">
      <dgm:prSet presAssocID="{A195A626-C6C7-435F-A791-3A732C042508}" presName="BalanceSpacing" presStyleCnt="0"/>
      <dgm:spPr/>
    </dgm:pt>
    <dgm:pt modelId="{F37D8DB2-ED09-4DD6-B5BF-BD14AA57B150}" type="pres">
      <dgm:prSet presAssocID="{A195A626-C6C7-435F-A791-3A732C042508}" presName="BalanceSpacing1" presStyleCnt="0"/>
      <dgm:spPr/>
    </dgm:pt>
    <dgm:pt modelId="{DC56654B-8EA0-4E1C-AF4B-AE30266EABA0}" type="pres">
      <dgm:prSet presAssocID="{69AFFDB5-F698-4963-BAF5-938CA7280B36}" presName="Accent1Text" presStyleLbl="node1" presStyleIdx="7" presStyleCnt="8" custLinFactNeighborX="51848" custLinFactNeighborY="-86950"/>
      <dgm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43A50802-D188-4179-BCDA-4F731F4F4D4F}" type="presOf" srcId="{55AC09DB-3266-4DFA-99D1-20A8F778D77D}" destId="{D8FBC9D4-D1D2-4711-A33B-04483A59E482}" srcOrd="0" destOrd="0" presId="urn:microsoft.com/office/officeart/2008/layout/AlternatingHexagons"/>
    <dgm:cxn modelId="{FA9F1711-6292-41F4-8AE7-A16FF2C017DC}" type="presOf" srcId="{A195A626-C6C7-435F-A791-3A732C042508}" destId="{CC2E6CEC-5518-4643-B4DB-515B46FCBE3D}" srcOrd="0" destOrd="0" presId="urn:microsoft.com/office/officeart/2008/layout/AlternatingHexagons"/>
    <dgm:cxn modelId="{2CAD1E39-A6C1-4BEF-B5FE-46B0B8E66A51}" type="presOf" srcId="{6D0218F8-6FE6-459A-B543-4428C807BDE6}" destId="{1A2F5BF5-09FD-4784-A84F-32284F802C0D}" srcOrd="0" destOrd="0" presId="urn:microsoft.com/office/officeart/2008/layout/AlternatingHexagons"/>
    <dgm:cxn modelId="{340C703E-0589-4313-A9D9-7C8FD3476051}" type="presOf" srcId="{4E284FC5-9266-491D-BA5D-8F5D521BD6B8}" destId="{0CF73371-E09B-47C9-BC70-0A8FA5BCCAAD}" srcOrd="0" destOrd="0" presId="urn:microsoft.com/office/officeart/2008/layout/AlternatingHexagons"/>
    <dgm:cxn modelId="{49E24E6E-91AB-4471-B825-FE05988373D2}" type="presOf" srcId="{1186E501-02C9-444E-BA4B-9CA47EE54D20}" destId="{B662239B-285E-48A3-B61F-AAECE3E13672}" srcOrd="0" destOrd="0" presId="urn:microsoft.com/office/officeart/2008/layout/AlternatingHexagons"/>
    <dgm:cxn modelId="{3CD9CD72-AF64-4558-A60B-BCB9FD1AA2FB}" srcId="{4E284FC5-9266-491D-BA5D-8F5D521BD6B8}" destId="{207A05EB-2D42-4747-9DCB-100516C89216}" srcOrd="0" destOrd="0" parTransId="{8092D7C6-4E9B-4342-95BE-A54EAE43362C}" sibTransId="{55AC09DB-3266-4DFA-99D1-20A8F778D77D}"/>
    <dgm:cxn modelId="{2E1530B3-A218-4EAE-A022-A8D5330B6DD9}" type="presOf" srcId="{3244433E-21A9-4416-98A6-C4B814646A76}" destId="{A99F046B-CCB5-47CC-A417-9F2C202376E3}" srcOrd="0" destOrd="0" presId="urn:microsoft.com/office/officeart/2008/layout/AlternatingHexagons"/>
    <dgm:cxn modelId="{A5B6F4B8-2FD2-4BF0-8DDC-0012C470D00F}" srcId="{4E284FC5-9266-491D-BA5D-8F5D521BD6B8}" destId="{3244433E-21A9-4416-98A6-C4B814646A76}" srcOrd="2" destOrd="0" parTransId="{87BC3FF8-7065-4B8B-8DF8-07603874DF44}" sibTransId="{6D0218F8-6FE6-459A-B543-4428C807BDE6}"/>
    <dgm:cxn modelId="{CBBA22C6-2B4C-47E1-821A-337F9327F1AC}" type="presOf" srcId="{69AFFDB5-F698-4963-BAF5-938CA7280B36}" destId="{DC56654B-8EA0-4E1C-AF4B-AE30266EABA0}" srcOrd="0" destOrd="0" presId="urn:microsoft.com/office/officeart/2008/layout/AlternatingHexagons"/>
    <dgm:cxn modelId="{256F3ACE-B847-4418-9355-A5AE238B4ED4}" srcId="{4E284FC5-9266-491D-BA5D-8F5D521BD6B8}" destId="{1186E501-02C9-444E-BA4B-9CA47EE54D20}" srcOrd="1" destOrd="0" parTransId="{042DE3DE-B0B6-4027-8A09-C47EE7BA340F}" sibTransId="{E46C203A-DBC4-45C3-AB6C-297FE1248E6A}"/>
    <dgm:cxn modelId="{7A7976E7-48FB-441F-A82E-3F456C339E18}" type="presOf" srcId="{207A05EB-2D42-4747-9DCB-100516C89216}" destId="{00F81AA9-93F3-4916-81F9-824C39EFF0AE}" srcOrd="0" destOrd="0" presId="urn:microsoft.com/office/officeart/2008/layout/AlternatingHexagons"/>
    <dgm:cxn modelId="{486C4EEC-9410-4715-9330-DE6D15BB5373}" srcId="{4E284FC5-9266-491D-BA5D-8F5D521BD6B8}" destId="{A195A626-C6C7-435F-A791-3A732C042508}" srcOrd="3" destOrd="0" parTransId="{803EFA9C-8EF8-494D-BBE0-176EAC25739B}" sibTransId="{69AFFDB5-F698-4963-BAF5-938CA7280B36}"/>
    <dgm:cxn modelId="{F79F10F4-B59E-423E-87FF-7B08DA958DBB}" type="presOf" srcId="{E46C203A-DBC4-45C3-AB6C-297FE1248E6A}" destId="{D68E6EB3-13E8-4FC3-8F5C-D42D19FBDDA2}" srcOrd="0" destOrd="0" presId="urn:microsoft.com/office/officeart/2008/layout/AlternatingHexagons"/>
    <dgm:cxn modelId="{5CE12F95-61DC-4120-B232-771A16127BBD}" type="presParOf" srcId="{0CF73371-E09B-47C9-BC70-0A8FA5BCCAAD}" destId="{A340F530-AAA5-4540-A016-5FE7BC382116}" srcOrd="0" destOrd="0" presId="urn:microsoft.com/office/officeart/2008/layout/AlternatingHexagons"/>
    <dgm:cxn modelId="{813059DC-0238-4D94-B279-B660816C67AA}" type="presParOf" srcId="{A340F530-AAA5-4540-A016-5FE7BC382116}" destId="{00F81AA9-93F3-4916-81F9-824C39EFF0AE}" srcOrd="0" destOrd="0" presId="urn:microsoft.com/office/officeart/2008/layout/AlternatingHexagons"/>
    <dgm:cxn modelId="{B2F859F4-FA88-4A60-9F3B-378198612E9A}" type="presParOf" srcId="{A340F530-AAA5-4540-A016-5FE7BC382116}" destId="{23AA9A4F-FABC-4265-9335-CCE8D943E5E3}" srcOrd="1" destOrd="0" presId="urn:microsoft.com/office/officeart/2008/layout/AlternatingHexagons"/>
    <dgm:cxn modelId="{0E5C2DA2-7AB1-463D-AE3A-007EF2D30172}" type="presParOf" srcId="{A340F530-AAA5-4540-A016-5FE7BC382116}" destId="{6BB713E0-BE42-47D1-A694-E8DDF4EE96F2}" srcOrd="2" destOrd="0" presId="urn:microsoft.com/office/officeart/2008/layout/AlternatingHexagons"/>
    <dgm:cxn modelId="{70DA37CC-5B76-4C47-B0AA-224DA86C2851}" type="presParOf" srcId="{A340F530-AAA5-4540-A016-5FE7BC382116}" destId="{F82CF5EE-E87F-4C49-89AF-CB7EFB412BF2}" srcOrd="3" destOrd="0" presId="urn:microsoft.com/office/officeart/2008/layout/AlternatingHexagons"/>
    <dgm:cxn modelId="{E5AA58D7-99F9-4F2D-9820-5204F99FF63D}" type="presParOf" srcId="{A340F530-AAA5-4540-A016-5FE7BC382116}" destId="{D8FBC9D4-D1D2-4711-A33B-04483A59E482}" srcOrd="4" destOrd="0" presId="urn:microsoft.com/office/officeart/2008/layout/AlternatingHexagons"/>
    <dgm:cxn modelId="{4A044BA1-5BCA-4C33-A435-B8F5B4ED9940}" type="presParOf" srcId="{0CF73371-E09B-47C9-BC70-0A8FA5BCCAAD}" destId="{5B284707-9158-454A-9048-9DC4528E4E6F}" srcOrd="1" destOrd="0" presId="urn:microsoft.com/office/officeart/2008/layout/AlternatingHexagons"/>
    <dgm:cxn modelId="{FAF87A75-3362-4A1F-B165-A79F5B7F58D3}" type="presParOf" srcId="{0CF73371-E09B-47C9-BC70-0A8FA5BCCAAD}" destId="{8E887864-BB44-43A3-A7F0-D810A4A522DB}" srcOrd="2" destOrd="0" presId="urn:microsoft.com/office/officeart/2008/layout/AlternatingHexagons"/>
    <dgm:cxn modelId="{E8460720-F45F-49E8-BE2C-EE25C64620CF}" type="presParOf" srcId="{8E887864-BB44-43A3-A7F0-D810A4A522DB}" destId="{B662239B-285E-48A3-B61F-AAECE3E13672}" srcOrd="0" destOrd="0" presId="urn:microsoft.com/office/officeart/2008/layout/AlternatingHexagons"/>
    <dgm:cxn modelId="{087AFB76-AFA9-4FF0-B274-9BC9F88F8D4D}" type="presParOf" srcId="{8E887864-BB44-43A3-A7F0-D810A4A522DB}" destId="{2CBC8FAC-A12B-4D92-A4BD-D73F13D340CF}" srcOrd="1" destOrd="0" presId="urn:microsoft.com/office/officeart/2008/layout/AlternatingHexagons"/>
    <dgm:cxn modelId="{C1E52145-010D-483B-B641-2667B8DC98A3}" type="presParOf" srcId="{8E887864-BB44-43A3-A7F0-D810A4A522DB}" destId="{FA137F65-C5C9-489D-809B-7C9670F811D7}" srcOrd="2" destOrd="0" presId="urn:microsoft.com/office/officeart/2008/layout/AlternatingHexagons"/>
    <dgm:cxn modelId="{DAFCC453-AE92-45F8-8D77-9AD1F27458D7}" type="presParOf" srcId="{8E887864-BB44-43A3-A7F0-D810A4A522DB}" destId="{306D8267-CBC0-404B-AF01-B272D803C214}" srcOrd="3" destOrd="0" presId="urn:microsoft.com/office/officeart/2008/layout/AlternatingHexagons"/>
    <dgm:cxn modelId="{51165B04-AB0E-4021-B7C7-050C66A63506}" type="presParOf" srcId="{8E887864-BB44-43A3-A7F0-D810A4A522DB}" destId="{D68E6EB3-13E8-4FC3-8F5C-D42D19FBDDA2}" srcOrd="4" destOrd="0" presId="urn:microsoft.com/office/officeart/2008/layout/AlternatingHexagons"/>
    <dgm:cxn modelId="{5240B524-2872-411F-B298-5D3EDAC07DA7}" type="presParOf" srcId="{0CF73371-E09B-47C9-BC70-0A8FA5BCCAAD}" destId="{762A009F-4F95-4E92-87C2-BD8741609FAF}" srcOrd="3" destOrd="0" presId="urn:microsoft.com/office/officeart/2008/layout/AlternatingHexagons"/>
    <dgm:cxn modelId="{CD7AB56B-119E-46B0-AF6F-18FE7BFFC414}" type="presParOf" srcId="{0CF73371-E09B-47C9-BC70-0A8FA5BCCAAD}" destId="{93AC0F1A-84B9-44C7-8AC3-C9DBA1429C00}" srcOrd="4" destOrd="0" presId="urn:microsoft.com/office/officeart/2008/layout/AlternatingHexagons"/>
    <dgm:cxn modelId="{1CC951BC-5251-4DD3-98CA-61EF13EB10D8}" type="presParOf" srcId="{93AC0F1A-84B9-44C7-8AC3-C9DBA1429C00}" destId="{A99F046B-CCB5-47CC-A417-9F2C202376E3}" srcOrd="0" destOrd="0" presId="urn:microsoft.com/office/officeart/2008/layout/AlternatingHexagons"/>
    <dgm:cxn modelId="{0116676F-3C8A-4056-9C55-060426529756}" type="presParOf" srcId="{93AC0F1A-84B9-44C7-8AC3-C9DBA1429C00}" destId="{A1C04AFD-7E76-4F30-B8F3-CD5854F6E7F9}" srcOrd="1" destOrd="0" presId="urn:microsoft.com/office/officeart/2008/layout/AlternatingHexagons"/>
    <dgm:cxn modelId="{ED5EB9BF-312E-47FB-9336-A9C87EEA092D}" type="presParOf" srcId="{93AC0F1A-84B9-44C7-8AC3-C9DBA1429C00}" destId="{62F9B7D1-8DF2-415E-AD80-41ED412D3B24}" srcOrd="2" destOrd="0" presId="urn:microsoft.com/office/officeart/2008/layout/AlternatingHexagons"/>
    <dgm:cxn modelId="{BB76F018-C960-48CE-8C4B-1BE6DC16A6CF}" type="presParOf" srcId="{93AC0F1A-84B9-44C7-8AC3-C9DBA1429C00}" destId="{2BB2C844-3535-4500-8D45-8B0BAF7A2F8C}" srcOrd="3" destOrd="0" presId="urn:microsoft.com/office/officeart/2008/layout/AlternatingHexagons"/>
    <dgm:cxn modelId="{2F08B380-2C8D-43CB-9AFD-20CE1F5B4CDF}" type="presParOf" srcId="{93AC0F1A-84B9-44C7-8AC3-C9DBA1429C00}" destId="{1A2F5BF5-09FD-4784-A84F-32284F802C0D}" srcOrd="4" destOrd="0" presId="urn:microsoft.com/office/officeart/2008/layout/AlternatingHexagons"/>
    <dgm:cxn modelId="{8C191698-481C-481E-AE70-B48DC18FE7D8}" type="presParOf" srcId="{0CF73371-E09B-47C9-BC70-0A8FA5BCCAAD}" destId="{93C4DB78-BB58-4D92-AD70-52793542B8C6}" srcOrd="5" destOrd="0" presId="urn:microsoft.com/office/officeart/2008/layout/AlternatingHexagons"/>
    <dgm:cxn modelId="{2A9902DB-CB94-41D9-AFED-B208E081A368}" type="presParOf" srcId="{0CF73371-E09B-47C9-BC70-0A8FA5BCCAAD}" destId="{244A2E1C-9595-4E8E-8650-8A4689C14ECB}" srcOrd="6" destOrd="0" presId="urn:microsoft.com/office/officeart/2008/layout/AlternatingHexagons"/>
    <dgm:cxn modelId="{DE3E52E6-71D0-4681-A2F2-12B19CC8C93F}" type="presParOf" srcId="{244A2E1C-9595-4E8E-8650-8A4689C14ECB}" destId="{CC2E6CEC-5518-4643-B4DB-515B46FCBE3D}" srcOrd="0" destOrd="0" presId="urn:microsoft.com/office/officeart/2008/layout/AlternatingHexagons"/>
    <dgm:cxn modelId="{0C923710-9466-457D-80C4-49B592274589}" type="presParOf" srcId="{244A2E1C-9595-4E8E-8650-8A4689C14ECB}" destId="{F639AA61-CCD1-4EBE-9445-3FA55A767734}" srcOrd="1" destOrd="0" presId="urn:microsoft.com/office/officeart/2008/layout/AlternatingHexagons"/>
    <dgm:cxn modelId="{A814825E-DB4F-4ADB-9C76-EBA34D2F44E3}" type="presParOf" srcId="{244A2E1C-9595-4E8E-8650-8A4689C14ECB}" destId="{A8BFC4BB-BC64-41EF-B85F-44E585886EFF}" srcOrd="2" destOrd="0" presId="urn:microsoft.com/office/officeart/2008/layout/AlternatingHexagons"/>
    <dgm:cxn modelId="{C9B22825-4880-4E85-A1CB-1C7F5D4C5EA1}" type="presParOf" srcId="{244A2E1C-9595-4E8E-8650-8A4689C14ECB}" destId="{F37D8DB2-ED09-4DD6-B5BF-BD14AA57B150}" srcOrd="3" destOrd="0" presId="urn:microsoft.com/office/officeart/2008/layout/AlternatingHexagons"/>
    <dgm:cxn modelId="{9B76D1BF-4BA6-4D9C-83EF-C7ED5D1136AE}" type="presParOf" srcId="{244A2E1C-9595-4E8E-8650-8A4689C14ECB}" destId="{DC56654B-8EA0-4E1C-AF4B-AE30266EAB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81AA9-93F3-4916-81F9-824C39EFF0AE}">
      <dsp:nvSpPr>
        <dsp:cNvPr id="0" name=""/>
        <dsp:cNvSpPr/>
      </dsp:nvSpPr>
      <dsp:spPr>
        <a:xfrm rot="5400000">
          <a:off x="3640753" y="13610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Control de Gestión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4.337</a:t>
          </a:r>
        </a:p>
      </dsp:txBody>
      <dsp:txXfrm rot="-5400000">
        <a:off x="3946782" y="274693"/>
        <a:ext cx="913704" cy="1050233"/>
      </dsp:txXfrm>
    </dsp:sp>
    <dsp:sp modelId="{23AA9A4F-FABC-4265-9335-CCE8D943E5E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BC9D4-D1D2-4711-A33B-04483A59E482}">
      <dsp:nvSpPr>
        <dsp:cNvPr id="0" name=""/>
        <dsp:cNvSpPr/>
      </dsp:nvSpPr>
      <dsp:spPr>
        <a:xfrm rot="5400000">
          <a:off x="2927573" y="3964411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sp:txBody>
      <dsp:txXfrm rot="-5400000">
        <a:off x="3233602" y="4103002"/>
        <a:ext cx="913704" cy="1050233"/>
      </dsp:txXfrm>
    </dsp:sp>
    <dsp:sp modelId="{B662239B-285E-48A3-B61F-AAECE3E13672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None/>
          </a:pPr>
          <a:r>
            <a:rPr lang="es-PE" sz="1000" kern="1200" dirty="0"/>
            <a:t>TI y Sistemas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227231" y="1536683"/>
        <a:ext cx="913704" cy="1050233"/>
      </dsp:txXfrm>
    </dsp:sp>
    <dsp:sp modelId="{2CBC8FAC-A12B-4D92-A4BD-D73F13D340C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6EB3-13E8-4FC3-8F5C-D42D19FBDDA2}">
      <dsp:nvSpPr>
        <dsp:cNvPr id="0" name=""/>
        <dsp:cNvSpPr/>
      </dsp:nvSpPr>
      <dsp:spPr>
        <a:xfrm rot="5400000">
          <a:off x="4327094" y="139514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</dsp:txBody>
      <dsp:txXfrm rot="-5400000">
        <a:off x="4633123" y="1533738"/>
        <a:ext cx="913704" cy="1050233"/>
      </dsp:txXfrm>
    </dsp:sp>
    <dsp:sp modelId="{A99F046B-CCB5-47CC-A417-9F2C202376E3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sp:txBody>
      <dsp:txXfrm rot="-5400000">
        <a:off x="3946782" y="2831751"/>
        <a:ext cx="913704" cy="1050233"/>
      </dsp:txXfrm>
    </dsp:sp>
    <dsp:sp modelId="{A1C04AFD-7E76-4F30-B8F3-CD5854F6E7F9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5BF5-09FD-4784-A84F-32284F802C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sp:txBody>
      <dsp:txXfrm rot="-5400000">
        <a:off x="2513174" y="2831751"/>
        <a:ext cx="913704" cy="1050233"/>
      </dsp:txXfrm>
    </dsp:sp>
    <dsp:sp modelId="{CC2E6CEC-5518-4643-B4DB-515B46FCBE3D}">
      <dsp:nvSpPr>
        <dsp:cNvPr id="0" name=""/>
        <dsp:cNvSpPr/>
      </dsp:nvSpPr>
      <dsp:spPr>
        <a:xfrm rot="5400000">
          <a:off x="4351863" y="395515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sp:txBody>
      <dsp:txXfrm rot="-5400000">
        <a:off x="4657892" y="4093741"/>
        <a:ext cx="913704" cy="1050233"/>
      </dsp:txXfrm>
    </dsp:sp>
    <dsp:sp modelId="{F639AA61-CCD1-4EBE-9445-3FA55A76773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54B-8EA0-4E1C-AF4B-AE30266EABA0}">
      <dsp:nvSpPr>
        <dsp:cNvPr id="0" name=""/>
        <dsp:cNvSpPr/>
      </dsp:nvSpPr>
      <dsp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sp:txBody>
      <dsp:txXfrm rot="-5400000">
        <a:off x="5349077" y="2800168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Control de Gestión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16689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Respuesta rápida del equipo, Se pediría más tiempo en pedir la información, ya que se están en diferentes actividades, las cuales se dejan de lado.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En la maqueta de costo falta el dato de dólares por tonelada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Aporta mucho su trabajo al control de costos y gastos, ya que se revisa constantemente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Que se otorgue más tiempo en cambios en PB, en algunos casos se solicita de un día para otro y esto puede llevar a errores por apuro en tener información.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Creo que puede mejorar el plan de trabajo para no correr a última hora con la actualización de datos que nos pueden exponer a errores.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Bueno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buena área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Lia con muy buena dirección a su equipo humano, buena apertura a las consultas y soluciones oportunas.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equipo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Ninguna 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equipo!!!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Brindar capacitación de Imputaciones  reservas y ordenes de mantenimiento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Todo conforme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Más capacitaciones 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En mi caso, ayudaría mucho tener acceso a las bases de datos relacionadas a costos y gastos. Capacitación sobre la estructura de costos y gastos. Conocer cómo es el proceso para la elaboración del presupuesto de mano de obra y gastos de gerencia.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Se debe generar el reporte de costo del valor de la $/</a:t>
            </a:r>
            <a:r>
              <a:rPr lang="es-ES" sz="1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Tn</a:t>
            </a:r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según cada equipo turno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Siempre dispuestos a apoyar y resolver dudas</a:t>
            </a:r>
          </a:p>
          <a:p>
            <a:pPr algn="just"/>
            <a:endParaRPr lang="es-ES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31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73666" y="1744134"/>
            <a:ext cx="9279467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Control de Gestión 2024 - 02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868400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973667" y="3761723"/>
            <a:ext cx="9279466" cy="16982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de GFACI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Control de Gestión</a:t>
            </a:r>
            <a:endParaRPr lang="es-PE" sz="180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0C31D6D-B4E1-0298-5C2E-A23A55148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588485"/>
              </p:ext>
            </p:extLst>
          </p:nvPr>
        </p:nvGraphicFramePr>
        <p:xfrm>
          <a:off x="4329530" y="1061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373B956A-F5E6-4F71-D083-FDF61CB94493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A9A41FA-5F4A-341A-4F22-72D608F443D8}"/>
              </a:ext>
            </a:extLst>
          </p:cNvPr>
          <p:cNvSpPr txBox="1">
            <a:spLocks/>
          </p:cNvSpPr>
          <p:nvPr/>
        </p:nvSpPr>
        <p:spPr>
          <a:xfrm>
            <a:off x="722073" y="3947543"/>
            <a:ext cx="4314132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211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164 colaboradores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BD9DF9A-CE48-557D-D48E-0EA672AEC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673129"/>
              </p:ext>
            </p:extLst>
          </p:nvPr>
        </p:nvGraphicFramePr>
        <p:xfrm>
          <a:off x="497983" y="4514524"/>
          <a:ext cx="5070795" cy="19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4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5096BB-4988-80F4-CC9F-076D42F03D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1F7A7-2126-FAF8-91FF-0FA816F397F6}"/>
              </a:ext>
            </a:extLst>
          </p:cNvPr>
          <p:cNvGraphicFramePr>
            <a:graphicFrameLocks/>
          </p:cNvGraphicFramePr>
          <p:nvPr/>
        </p:nvGraphicFramePr>
        <p:xfrm>
          <a:off x="4407244" y="1018929"/>
          <a:ext cx="7208107" cy="306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8D7A0B-53F2-54C8-B1E9-83B3FFF80A50}"/>
              </a:ext>
            </a:extLst>
          </p:cNvPr>
          <p:cNvGraphicFramePr>
            <a:graphicFrameLocks/>
          </p:cNvGraphicFramePr>
          <p:nvPr/>
        </p:nvGraphicFramePr>
        <p:xfrm>
          <a:off x="6763267" y="4476125"/>
          <a:ext cx="4107933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3E024A-FB2F-107A-A36C-3D04D9579516}"/>
              </a:ext>
            </a:extLst>
          </p:cNvPr>
          <p:cNvGraphicFramePr>
            <a:graphicFrameLocks/>
          </p:cNvGraphicFramePr>
          <p:nvPr/>
        </p:nvGraphicFramePr>
        <p:xfrm>
          <a:off x="1157808" y="4476125"/>
          <a:ext cx="4518062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64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Control de Gestión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5" name="Redondear rectángulo de esquina diagonal 10">
            <a:extLst>
              <a:ext uri="{FF2B5EF4-FFF2-40B4-BE49-F238E27FC236}">
                <a16:creationId xmlns:a16="http://schemas.microsoft.com/office/drawing/2014/main" id="{523FCA3A-1BF9-42F4-A559-6038DA97AD06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70686" y="623070"/>
            <a:ext cx="11382453" cy="54483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Control de Gestión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5000304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14AB171-DE44-D8DA-521B-0F7EB862B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66647"/>
              </p:ext>
            </p:extLst>
          </p:nvPr>
        </p:nvGraphicFramePr>
        <p:xfrm>
          <a:off x="370685" y="1149536"/>
          <a:ext cx="5582439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211">
                  <a:extLst>
                    <a:ext uri="{9D8B030D-6E8A-4147-A177-3AD203B41FA5}">
                      <a16:colId xmlns:a16="http://schemas.microsoft.com/office/drawing/2014/main" val="2847423333"/>
                    </a:ext>
                  </a:extLst>
                </a:gridCol>
                <a:gridCol w="2943583">
                  <a:extLst>
                    <a:ext uri="{9D8B030D-6E8A-4147-A177-3AD203B41FA5}">
                      <a16:colId xmlns:a16="http://schemas.microsoft.com/office/drawing/2014/main" val="2706235272"/>
                    </a:ext>
                  </a:extLst>
                </a:gridCol>
                <a:gridCol w="766701">
                  <a:extLst>
                    <a:ext uri="{9D8B030D-6E8A-4147-A177-3AD203B41FA5}">
                      <a16:colId xmlns:a16="http://schemas.microsoft.com/office/drawing/2014/main" val="3060710232"/>
                    </a:ext>
                  </a:extLst>
                </a:gridCol>
                <a:gridCol w="1207944">
                  <a:extLst>
                    <a:ext uri="{9D8B030D-6E8A-4147-A177-3AD203B41FA5}">
                      <a16:colId xmlns:a16="http://schemas.microsoft.com/office/drawing/2014/main" val="17644101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PUESTO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SERVICIO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RESULTADO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AREA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9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Consultas y orientaciones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de gestión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9788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Presupuestos y Proyecciones Mensuales y Anuales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de gestión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42295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y seguimiento de gastos y costos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de gestión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76512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y Control de Inversiones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de gestión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777152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E949397-0C91-4FA6-973A-860A29C0F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9350"/>
              </p:ext>
            </p:extLst>
          </p:nvPr>
        </p:nvGraphicFramePr>
        <p:xfrm>
          <a:off x="784880" y="2892554"/>
          <a:ext cx="4754048" cy="283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763FD12-719C-BD00-6545-0DB66721E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767035"/>
              </p:ext>
            </p:extLst>
          </p:nvPr>
        </p:nvGraphicFramePr>
        <p:xfrm>
          <a:off x="6296266" y="780146"/>
          <a:ext cx="5205790" cy="170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8B9473B-E6FA-4AE0-A733-BDE75F969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011227"/>
              </p:ext>
            </p:extLst>
          </p:nvPr>
        </p:nvGraphicFramePr>
        <p:xfrm>
          <a:off x="6296266" y="2583644"/>
          <a:ext cx="5205789" cy="1607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73A624A6-125A-C6BF-50B9-2A6F5A551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3359"/>
              </p:ext>
            </p:extLst>
          </p:nvPr>
        </p:nvGraphicFramePr>
        <p:xfrm>
          <a:off x="6296266" y="4409169"/>
          <a:ext cx="5205789" cy="200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E681-8BED-4B60-1693-23601690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A1E2A3E-C553-0FC6-F291-7C4D2C387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044573"/>
              </p:ext>
            </p:extLst>
          </p:nvPr>
        </p:nvGraphicFramePr>
        <p:xfrm>
          <a:off x="215467" y="829789"/>
          <a:ext cx="6092444" cy="27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2EB87D-2F42-FB8D-2514-3188999C185C}"/>
              </a:ext>
            </a:extLst>
          </p:cNvPr>
          <p:cNvCxnSpPr>
            <a:cxnSpLocks/>
          </p:cNvCxnSpPr>
          <p:nvPr/>
        </p:nvCxnSpPr>
        <p:spPr>
          <a:xfrm flipV="1">
            <a:off x="370686" y="623070"/>
            <a:ext cx="11382453" cy="54483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FD79B7BA-FE6C-666C-B156-FF5759EED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70A1CC8A-2BC2-17E7-3FBD-1546A240BE17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Control de Gestión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8E8674F-CF93-38B9-9DF4-A0D26E4483BE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43075A-1B5F-BBAB-18A6-31E630E78FF4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BA195B8-4C7F-7C6C-482F-D008B4152718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C4A8558-4587-0149-2264-2FCD52EAA43E}"/>
              </a:ext>
            </a:extLst>
          </p:cNvPr>
          <p:cNvSpPr txBox="1"/>
          <p:nvPr/>
        </p:nvSpPr>
        <p:spPr>
          <a:xfrm>
            <a:off x="5594902" y="924359"/>
            <a:ext cx="598241" cy="307777"/>
          </a:xfrm>
          <a:prstGeom prst="rect">
            <a:avLst/>
          </a:prstGeom>
          <a:solidFill>
            <a:srgbClr val="0B84A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4.337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9A6CCD0-D885-2E2D-E3F6-943A747F5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444023"/>
              </p:ext>
            </p:extLst>
          </p:nvPr>
        </p:nvGraphicFramePr>
        <p:xfrm>
          <a:off x="6390207" y="829789"/>
          <a:ext cx="5586326" cy="27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13BB804-25C6-4BCD-8102-9421D6AA4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592222"/>
              </p:ext>
            </p:extLst>
          </p:nvPr>
        </p:nvGraphicFramePr>
        <p:xfrm>
          <a:off x="3040252" y="3978148"/>
          <a:ext cx="6305781" cy="266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13860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32064</TotalTime>
  <Words>767</Words>
  <Application>Microsoft Office PowerPoint</Application>
  <PresentationFormat>Panorámica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451</cp:revision>
  <dcterms:created xsi:type="dcterms:W3CDTF">2018-06-08T15:13:06Z</dcterms:created>
  <dcterms:modified xsi:type="dcterms:W3CDTF">2025-01-04T02:44:38Z</dcterms:modified>
</cp:coreProperties>
</file>