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39" r:id="rId6"/>
    <p:sldId id="744" r:id="rId7"/>
    <p:sldId id="668" r:id="rId8"/>
    <p:sldId id="729" r:id="rId9"/>
    <p:sldId id="745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C9C9C9"/>
    <a:srgbClr val="009F43"/>
    <a:srgbClr val="009B45"/>
    <a:srgbClr val="DF1D26"/>
    <a:srgbClr val="F29414"/>
    <a:srgbClr val="F2AB62"/>
    <a:srgbClr val="66B763"/>
    <a:srgbClr val="006131"/>
    <a:srgbClr val="009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FinanzasYTesorer&#237;a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FinanzasYTesorer&#237;a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83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34-4363-A1A7-A4108F13D27B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7934-4363-A1A7-A4108F13D27B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7934-4363-A1A7-A4108F13D27B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7934-4363-A1A7-A4108F13D2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34-4363-A1A7-A4108F13D27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Operaciones</c:v>
                </c:pt>
                <c:pt idx="2">
                  <c:v>Administración y Finanzas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4.6349999999999998</c:v>
                </c:pt>
                <c:pt idx="1">
                  <c:v>4.508</c:v>
                </c:pt>
                <c:pt idx="2">
                  <c:v>4.351</c:v>
                </c:pt>
                <c:pt idx="3">
                  <c:v>4.125</c:v>
                </c:pt>
                <c:pt idx="4">
                  <c:v>3.8530000000000002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0-430E-A524-41C1A5143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8797759"/>
        <c:axId val="1498819839"/>
      </c:barChart>
      <c:catAx>
        <c:axId val="14987977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8819839"/>
        <c:crosses val="autoZero"/>
        <c:auto val="1"/>
        <c:lblAlgn val="ctr"/>
        <c:lblOffset val="100"/>
        <c:noMultiLvlLbl val="0"/>
      </c:catAx>
      <c:valAx>
        <c:axId val="14988198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98797759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Solicitud de anticipos y depósito de reembolsos</c:v>
                </c:pt>
                <c:pt idx="1">
                  <c:v>Gestión para aprobación de líneas de crédito a clientes</c:v>
                </c:pt>
                <c:pt idx="2">
                  <c:v>Tesorería y pago a Proveedores</c:v>
                </c:pt>
                <c:pt idx="3">
                  <c:v>Seguros y gestión de siniestros</c:v>
                </c:pt>
                <c:pt idx="4">
                  <c:v>Soporte financiero y evaluación de proyectos</c:v>
                </c:pt>
              </c:strCache>
            </c:strRef>
          </c:cat>
          <c:val>
            <c:numRef>
              <c:f>DataResumen!$B$37:$B$41</c:f>
              <c:numCache>
                <c:formatCode>General</c:formatCode>
                <c:ptCount val="5"/>
                <c:pt idx="2" formatCode="_-* #,##0.000_-;\-* #,##0.000_-;_-* &quot;-&quot;??_-;_-@_-">
                  <c:v>3.7090077410274453</c:v>
                </c:pt>
                <c:pt idx="4" formatCode="_-* #,##0.000_-;\-* #,##0.000_-;_-* &quot;-&quot;??_-;_-@_-">
                  <c:v>3.8807977736549164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C8-4FE3-B53B-8242B971B8C7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Solicitud de anticipos y depósito de reembolsos</c:v>
                </c:pt>
                <c:pt idx="1">
                  <c:v>Gestión para aprobación de líneas de crédito a clientes</c:v>
                </c:pt>
                <c:pt idx="2">
                  <c:v>Tesorería y pago a Proveedores</c:v>
                </c:pt>
                <c:pt idx="3">
                  <c:v>Seguros y gestión de siniestros</c:v>
                </c:pt>
                <c:pt idx="4">
                  <c:v>Soporte financiero y evaluación de proyectos</c:v>
                </c:pt>
              </c:strCache>
            </c:strRef>
          </c:cat>
          <c:val>
            <c:numRef>
              <c:f>DataResumen!$C$37:$C$41</c:f>
              <c:numCache>
                <c:formatCode>General</c:formatCode>
                <c:ptCount val="5"/>
                <c:pt idx="0" formatCode="0.000">
                  <c:v>3.8673076923076923</c:v>
                </c:pt>
                <c:pt idx="2" formatCode="0.000">
                  <c:v>3.5793749999999998</c:v>
                </c:pt>
                <c:pt idx="3" formatCode="0.000">
                  <c:v>3.875</c:v>
                </c:pt>
                <c:pt idx="4" formatCode="0.000">
                  <c:v>3.8450226244343888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C8-4FE3-B53B-8242B971B8C7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Solicitud de anticipos y depósito de reembolsos</c:v>
                </c:pt>
                <c:pt idx="1">
                  <c:v>Gestión para aprobación de líneas de crédito a clientes</c:v>
                </c:pt>
                <c:pt idx="2">
                  <c:v>Tesorería y pago a Proveedores</c:v>
                </c:pt>
                <c:pt idx="3">
                  <c:v>Seguros y gestión de siniestros</c:v>
                </c:pt>
                <c:pt idx="4">
                  <c:v>Soporte financiero y evaluación de proyectos</c:v>
                </c:pt>
              </c:strCache>
            </c:strRef>
          </c:cat>
          <c:val>
            <c:numRef>
              <c:f>DataResumen!$D$37:$D$41</c:f>
              <c:numCache>
                <c:formatCode>General</c:formatCode>
                <c:ptCount val="5"/>
                <c:pt idx="0" formatCode="0.000">
                  <c:v>4.1879999999999997</c:v>
                </c:pt>
                <c:pt idx="2" formatCode="0.000">
                  <c:v>4.3849999999999998</c:v>
                </c:pt>
                <c:pt idx="3" formatCode="0.000">
                  <c:v>4.1589999999999998</c:v>
                </c:pt>
                <c:pt idx="4" formatCode="0.000">
                  <c:v>4.2720000000000002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C8-4FE3-B53B-8242B971B8C7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DataResumen!$A$37:$A$41</c:f>
              <c:strCache>
                <c:ptCount val="5"/>
                <c:pt idx="0">
                  <c:v>Solicitud de anticipos y depósito de reembolsos</c:v>
                </c:pt>
                <c:pt idx="1">
                  <c:v>Gestión para aprobación de líneas de crédito a clientes</c:v>
                </c:pt>
                <c:pt idx="2">
                  <c:v>Tesorería y pago a Proveedores</c:v>
                </c:pt>
                <c:pt idx="3">
                  <c:v>Seguros y gestión de siniestros</c:v>
                </c:pt>
                <c:pt idx="4">
                  <c:v>Soporte financiero y evaluación de proyectos</c:v>
                </c:pt>
              </c:strCache>
            </c:strRef>
          </c:cat>
          <c:val>
            <c:numRef>
              <c:f>DataResumen!$E$37:$E$41</c:f>
              <c:numCache>
                <c:formatCode>0.000</c:formatCode>
                <c:ptCount val="5"/>
                <c:pt idx="0" formatCode="General">
                  <c:v>4.5590000000000002</c:v>
                </c:pt>
                <c:pt idx="1">
                  <c:v>4.5</c:v>
                </c:pt>
                <c:pt idx="2" formatCode="General">
                  <c:v>4.3789999999999996</c:v>
                </c:pt>
                <c:pt idx="3" formatCode="General">
                  <c:v>4.3250000000000002</c:v>
                </c:pt>
                <c:pt idx="4" formatCode="General">
                  <c:v>4.2290000000000001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C8-4FE3-B53B-8242B971B8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70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1.3606530563267593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F26-41B8-B85A-973D48901F5E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F26-41B8-B85A-973D48901F5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65 personas (92.86%)</c:v>
                </c:pt>
                <c:pt idx="1">
                  <c:v>No completaron 5 personas (7.14%)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65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26-41B8-B85A-973D48901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HistoricoAreas!$B$6:$F$6</c:f>
              <c:numCache>
                <c:formatCode>_-* #,##0.000_-;\-* #,##0.000_-;_-* "-"??_-;_-@_-</c:formatCode>
                <c:ptCount val="5"/>
                <c:pt idx="0">
                  <c:v>3.79</c:v>
                </c:pt>
                <c:pt idx="1">
                  <c:v>3.992</c:v>
                </c:pt>
                <c:pt idx="2">
                  <c:v>3.7909999999999999</c:v>
                </c:pt>
                <c:pt idx="3">
                  <c:v>4.0410000000000004</c:v>
                </c:pt>
                <c:pt idx="4" formatCode="General">
                  <c:v>4.399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1-4CF1-8E8A-9D0DD674F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8825599"/>
        <c:axId val="1498815519"/>
      </c:barChart>
      <c:catAx>
        <c:axId val="14988255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8815519"/>
        <c:crosses val="autoZero"/>
        <c:auto val="1"/>
        <c:lblAlgn val="ctr"/>
        <c:lblOffset val="100"/>
        <c:noMultiLvlLbl val="0"/>
      </c:catAx>
      <c:valAx>
        <c:axId val="1498815519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1498825599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>
                <a:solidFill>
                  <a:schemeClr val="tx1"/>
                </a:solidFill>
              </a:rPr>
              <a:t>Satisfacción Histórica Finanzas y tesorería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Graficos!$C$72:$F$72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4.9765800315052781E-2"/>
                  <c:y val="7.2649578761152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30D-4D71-980E-17F45B9CC4AA}"/>
                </c:ext>
              </c:extLst>
            </c:dLbl>
            <c:dLbl>
              <c:idx val="1"/>
              <c:layout>
                <c:manualLayout>
                  <c:x val="-6.9119167104239973E-2"/>
                  <c:y val="-7.26495787611531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0D-4D71-980E-17F45B9CC4AA}"/>
                </c:ext>
              </c:extLst>
            </c:dLbl>
            <c:dLbl>
              <c:idx val="2"/>
              <c:layout>
                <c:manualLayout>
                  <c:x val="-4.4236266946713683E-2"/>
                  <c:y val="5.90277827434367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0D-4D71-980E-17F45B9CC4AA}"/>
                </c:ext>
              </c:extLst>
            </c:dLbl>
            <c:dLbl>
              <c:idx val="3"/>
              <c:layout>
                <c:manualLayout>
                  <c:x val="-2.4882900157526595E-2"/>
                  <c:y val="7.71901774337251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0D-4D71-980E-17F45B9CC4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Graficos!$C$72:$F$72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Graficos!$C$73:$F$73</c:f>
              <c:numCache>
                <c:formatCode>_-* #,##0.000_-;\-* #,##0.000_-;_-* "-"??_-;_-@_-</c:formatCode>
                <c:ptCount val="4"/>
                <c:pt idx="0">
                  <c:v>3.79</c:v>
                </c:pt>
                <c:pt idx="1">
                  <c:v>3.992</c:v>
                </c:pt>
                <c:pt idx="2">
                  <c:v>3.7909999999999999</c:v>
                </c:pt>
                <c:pt idx="3">
                  <c:v>4.2200000000000006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0D-4D71-980E-17F45B9CC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[EncuestaFinanzasYTesorería.xlsm]DataResumen!PivotTablaAutoevaluacion</c:name>
    <c:fmtId val="5"/>
  </c:pivotSource>
  <c:chart>
    <c:title>
      <c:tx>
        <c:rich>
          <a:bodyPr/>
          <a:lstStyle/>
          <a:p>
            <a:pPr>
              <a:defRPr/>
            </a:pPr>
            <a:r>
              <a:rPr lang="es-PE"/>
              <a:t>Autoevaluación por servicios (2</a:t>
            </a:r>
            <a:r>
              <a:rPr lang="es-PE" baseline="0"/>
              <a:t> </a:t>
            </a:r>
            <a:r>
              <a:rPr lang="es-PE"/>
              <a:t>usuarios)</a:t>
            </a:r>
          </a:p>
        </c:rich>
      </c:tx>
      <c:overlay val="0"/>
    </c:title>
    <c:autoTitleDeleted val="0"/>
    <c:pivotFmts>
      <c:pivotFmt>
        <c:idx val="0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B84A5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s-PE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DataResumen!$L$37:$L$42</c:f>
              <c:strCache>
                <c:ptCount val="5"/>
                <c:pt idx="0">
                  <c:v>Gestión para aprobación de líneas de crédito a clientes</c:v>
                </c:pt>
                <c:pt idx="1">
                  <c:v>Seguros y gestión de siniestros</c:v>
                </c:pt>
                <c:pt idx="2">
                  <c:v>Solicitud de anticipos y depósito de reembolsos</c:v>
                </c:pt>
                <c:pt idx="3">
                  <c:v>Soporte financiero y evaluación de proyectos</c:v>
                </c:pt>
                <c:pt idx="4">
                  <c:v>Tesorería y pago a Proveedores</c:v>
                </c:pt>
              </c:strCache>
            </c:strRef>
          </c:cat>
          <c:val>
            <c:numRef>
              <c:f>DataResumen!$M$37:$M$42</c:f>
              <c:numCache>
                <c:formatCode>0.000</c:formatCode>
                <c:ptCount val="5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5C-4A9D-A9C5-EFB2135D80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8805919"/>
        <c:axId val="1498822239"/>
      </c:barChart>
      <c:catAx>
        <c:axId val="14988059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8822239"/>
        <c:crosses val="autoZero"/>
        <c:auto val="1"/>
        <c:lblAlgn val="ctr"/>
        <c:lblOffset val="100"/>
        <c:noMultiLvlLbl val="0"/>
      </c:catAx>
      <c:valAx>
        <c:axId val="1498822239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1498805919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DataResumen!$A$16:$A$20</c:f>
              <c:strCache>
                <c:ptCount val="5"/>
                <c:pt idx="0">
                  <c:v>Solicitud de anticipos y depósito de reembolsos</c:v>
                </c:pt>
                <c:pt idx="1">
                  <c:v>Gestión para aprobación de líneas de crédito a clientes</c:v>
                </c:pt>
                <c:pt idx="2">
                  <c:v>Tesorería y pago a Proveedores</c:v>
                </c:pt>
                <c:pt idx="3">
                  <c:v>Seguros y gestión de siniestros</c:v>
                </c:pt>
                <c:pt idx="4">
                  <c:v>Soporte financiero y evaluación de proyectos</c:v>
                </c:pt>
              </c:strCache>
            </c:strRef>
          </c:cat>
          <c:val>
            <c:numRef>
              <c:f>DataResumen!$B$16:$B$20</c:f>
              <c:numCache>
                <c:formatCode>0.000</c:formatCode>
                <c:ptCount val="5"/>
                <c:pt idx="0" formatCode="General">
                  <c:v>4.5590000000000002</c:v>
                </c:pt>
                <c:pt idx="1">
                  <c:v>4.5</c:v>
                </c:pt>
                <c:pt idx="2" formatCode="General">
                  <c:v>4.3789999999999996</c:v>
                </c:pt>
                <c:pt idx="3" formatCode="General">
                  <c:v>4.3250000000000002</c:v>
                </c:pt>
                <c:pt idx="4" formatCode="General">
                  <c:v>4.2290000000000001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D1-430A-A5E5-2B061E685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8824639"/>
        <c:axId val="1498808319"/>
      </c:barChart>
      <c:catAx>
        <c:axId val="14988246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98808319"/>
        <c:crosses val="autoZero"/>
        <c:auto val="1"/>
        <c:lblAlgn val="ctr"/>
        <c:lblOffset val="100"/>
        <c:noMultiLvlLbl val="0"/>
      </c:catAx>
      <c:valAx>
        <c:axId val="149880831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498824639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4.399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TI y Sistemas</a:t>
          </a: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4.399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TI y Sistemas</a:t>
          </a: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Riesgos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chart" Target="../charts/chart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Finanzas y Tesorería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Tener en cuenta la programación de pagos de los seguros de salud, para evitar retrasos con las siguientes facturaciones. Resto todo bien.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trabajo!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equipo, un agradecimiento a Lyn siempre!!!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Sigamos así la mejora continua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Todo bien, sigan mejorando.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Excelente!!!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Puede mejorar el soporte que nos dan para las aperturas de Cartas de Crédito. 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buen equipo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</a:t>
            </a:r>
          </a:p>
          <a:p>
            <a:pPr algn="just"/>
            <a:endParaRPr lang="es-ES" sz="13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751664" y="1744134"/>
            <a:ext cx="7848605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Finanzas y </a:t>
            </a:r>
          </a:p>
          <a:p>
            <a:pPr algn="r"/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Tesorería 2024 - 02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7477994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>
            <a:off x="3683000" y="3761723"/>
            <a:ext cx="7323667" cy="1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Finanzas y Tesorería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F97E3116-4915-42C8-AC16-5F04E9FB0D36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394860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5A8CE5F0-8A3F-9143-382A-A7DAE322B8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5203613-257F-8B89-9FB7-A8DE08D80014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F8861EC-6DB8-E000-86D1-E971BFF10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003471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/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/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/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</a:t>
            </a:r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Finanzas y Tesorería </a:t>
            </a:r>
            <a:endParaRPr lang="es-ES_tradnl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/>
          <p:cNvCxnSpPr>
            <a:cxnSpLocks/>
          </p:cNvCxnSpPr>
          <p:nvPr/>
        </p:nvCxnSpPr>
        <p:spPr>
          <a:xfrm>
            <a:off x="5841016" y="3637393"/>
            <a:ext cx="525878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851229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5" name="Redondear rectángulo de esquina diagonal 10">
            <a:extLst>
              <a:ext uri="{FF2B5EF4-FFF2-40B4-BE49-F238E27FC236}">
                <a16:creationId xmlns:a16="http://schemas.microsoft.com/office/drawing/2014/main" id="{9E155ACD-FF77-43A9-85DC-2A648B7847F9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11419618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Finanzas y Tesorería 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0685" y="719283"/>
            <a:ext cx="4958697" cy="2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9E032995-CAE2-9FF8-773E-FD0E7820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208137"/>
              </p:ext>
            </p:extLst>
          </p:nvPr>
        </p:nvGraphicFramePr>
        <p:xfrm>
          <a:off x="370687" y="1018777"/>
          <a:ext cx="5475930" cy="182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8118">
                  <a:extLst>
                    <a:ext uri="{9D8B030D-6E8A-4147-A177-3AD203B41FA5}">
                      <a16:colId xmlns:a16="http://schemas.microsoft.com/office/drawing/2014/main" val="409902978"/>
                    </a:ext>
                  </a:extLst>
                </a:gridCol>
                <a:gridCol w="2388489">
                  <a:extLst>
                    <a:ext uri="{9D8B030D-6E8A-4147-A177-3AD203B41FA5}">
                      <a16:colId xmlns:a16="http://schemas.microsoft.com/office/drawing/2014/main" val="2586536476"/>
                    </a:ext>
                  </a:extLst>
                </a:gridCol>
                <a:gridCol w="881291">
                  <a:extLst>
                    <a:ext uri="{9D8B030D-6E8A-4147-A177-3AD203B41FA5}">
                      <a16:colId xmlns:a16="http://schemas.microsoft.com/office/drawing/2014/main" val="3772307930"/>
                    </a:ext>
                  </a:extLst>
                </a:gridCol>
                <a:gridCol w="1388032">
                  <a:extLst>
                    <a:ext uri="{9D8B030D-6E8A-4147-A177-3AD203B41FA5}">
                      <a16:colId xmlns:a16="http://schemas.microsoft.com/office/drawing/2014/main" val="2581495763"/>
                    </a:ext>
                  </a:extLst>
                </a:gridCol>
              </a:tblGrid>
              <a:tr h="147722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599257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Solicitud de anticipos y depósito de reembolsos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Finanzas y tesorería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8662161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para aprobación de líneas de crédito a clientes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Finanzas y tesorería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8049253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Tesorería y pago a Proveedores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Finanzas y tesorería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2580358"/>
                  </a:ext>
                </a:extLst>
              </a:tr>
              <a:tr h="31908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Seguros y gestión de siniestros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Finanzas y tesorería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8976325"/>
                  </a:ext>
                </a:extLst>
              </a:tr>
              <a:tr h="256833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financiero y evaluación de proyectos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Finanzas y tesorería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5046089"/>
                  </a:ext>
                </a:extLst>
              </a:tr>
            </a:tbl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96158FD-4885-4F45-AD35-00796FB50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1191893"/>
              </p:ext>
            </p:extLst>
          </p:nvPr>
        </p:nvGraphicFramePr>
        <p:xfrm>
          <a:off x="747684" y="3584035"/>
          <a:ext cx="4721935" cy="2754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23AAA52-6B6F-FED0-7561-EA59C8730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30952"/>
              </p:ext>
            </p:extLst>
          </p:nvPr>
        </p:nvGraphicFramePr>
        <p:xfrm>
          <a:off x="7021115" y="732037"/>
          <a:ext cx="3792088" cy="142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4B4A1E9-78A7-4E56-A16A-4ED33742A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2184386"/>
              </p:ext>
            </p:extLst>
          </p:nvPr>
        </p:nvGraphicFramePr>
        <p:xfrm>
          <a:off x="7021115" y="2294184"/>
          <a:ext cx="3792088" cy="1653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EF745BE-8F18-0BEE-4CA1-CFACF0AFE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32089"/>
              </p:ext>
            </p:extLst>
          </p:nvPr>
        </p:nvGraphicFramePr>
        <p:xfrm>
          <a:off x="6390002" y="4099557"/>
          <a:ext cx="5054314" cy="223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13BA-6F17-993F-334F-1D53D5685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4BE9A3D-2810-1B82-2D39-250168BF75DA}"/>
              </a:ext>
            </a:extLst>
          </p:cNvPr>
          <p:cNvCxnSpPr>
            <a:cxnSpLocks/>
          </p:cNvCxnSpPr>
          <p:nvPr/>
        </p:nvCxnSpPr>
        <p:spPr>
          <a:xfrm>
            <a:off x="370686" y="677553"/>
            <a:ext cx="11419618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87E7C500-08F5-D44F-A974-3443A2EF6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1B98418-7DC4-1176-2CCD-770A1AB1B1CA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Finanzas y Tesorería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94F317-8B8C-F9BA-9CB5-7E4B94E79C5F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0A80F56-2D09-FD97-7CBE-FFFDAC652476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1510F50-D465-04A8-A14F-7A2566837037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BFC29DF5-B4D4-8E2C-160E-EFA13E0BB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086145"/>
              </p:ext>
            </p:extLst>
          </p:nvPr>
        </p:nvGraphicFramePr>
        <p:xfrm>
          <a:off x="370686" y="1018777"/>
          <a:ext cx="5942565" cy="241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3D1BF774-0E76-17C7-4D3B-417283567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743219"/>
              </p:ext>
            </p:extLst>
          </p:nvPr>
        </p:nvGraphicFramePr>
        <p:xfrm>
          <a:off x="6923393" y="985234"/>
          <a:ext cx="5041627" cy="2443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DF63787-C57C-403C-A540-E9B76B3132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31993"/>
              </p:ext>
            </p:extLst>
          </p:nvPr>
        </p:nvGraphicFramePr>
        <p:xfrm>
          <a:off x="3105231" y="3663214"/>
          <a:ext cx="6416040" cy="3087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CuadroTexto 15">
            <a:extLst>
              <a:ext uri="{FF2B5EF4-FFF2-40B4-BE49-F238E27FC236}">
                <a16:creationId xmlns:a16="http://schemas.microsoft.com/office/drawing/2014/main" id="{E9FBA34E-52B2-8288-5D9F-73DE6DFB7F32}"/>
              </a:ext>
            </a:extLst>
          </p:cNvPr>
          <p:cNvSpPr txBox="1"/>
          <p:nvPr/>
        </p:nvSpPr>
        <p:spPr>
          <a:xfrm>
            <a:off x="5615429" y="1117510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s-PE" sz="1400" b="1" dirty="0">
                <a:solidFill>
                  <a:schemeClr val="bg1"/>
                </a:solidFill>
              </a:rPr>
              <a:t>4.399</a:t>
            </a:r>
          </a:p>
        </p:txBody>
      </p:sp>
    </p:spTree>
    <p:extLst>
      <p:ext uri="{BB962C8B-B14F-4D97-AF65-F5344CB8AC3E}">
        <p14:creationId xmlns:p14="http://schemas.microsoft.com/office/powerpoint/2010/main" val="307628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26566</TotalTime>
  <Words>613</Words>
  <Application>Microsoft Office PowerPoint</Application>
  <PresentationFormat>Panorámica</PresentationFormat>
  <Paragraphs>171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445</cp:revision>
  <dcterms:created xsi:type="dcterms:W3CDTF">2018-06-08T15:13:06Z</dcterms:created>
  <dcterms:modified xsi:type="dcterms:W3CDTF">2025-01-04T04:55:13Z</dcterms:modified>
</cp:coreProperties>
</file>