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70" r:id="rId2"/>
    <p:sldId id="584" r:id="rId3"/>
    <p:sldId id="593" r:id="rId4"/>
    <p:sldId id="256" r:id="rId5"/>
    <p:sldId id="741" r:id="rId6"/>
    <p:sldId id="881" r:id="rId7"/>
    <p:sldId id="668" r:id="rId8"/>
    <p:sldId id="729" r:id="rId9"/>
    <p:sldId id="744" r:id="rId10"/>
    <p:sldId id="717" r:id="rId11"/>
    <p:sldId id="602" r:id="rId12"/>
  </p:sldIdLst>
  <p:sldSz cx="12192000" cy="6858000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thia Pamela Ramirez Suarez" initials="CPRS" lastIdx="19" clrIdx="0">
    <p:extLst>
      <p:ext uri="{19B8F6BF-5375-455C-9EA6-DF929625EA0E}">
        <p15:presenceInfo xmlns:p15="http://schemas.microsoft.com/office/powerpoint/2012/main" userId="S-1-5-21-393103838-4033371443-3849908453-5768" providerId="AD"/>
      </p:ext>
    </p:extLst>
  </p:cmAuthor>
  <p:cmAuthor id="2" name="Arturo Meneses Ruidias" initials="AMR" lastIdx="5" clrIdx="1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  <p:cmAuthor id="3" name="Arturo Meneses Ruidias" initials="AMR [2]" lastIdx="9" clrIdx="2">
    <p:extLst>
      <p:ext uri="{19B8F6BF-5375-455C-9EA6-DF929625EA0E}">
        <p15:presenceInfo xmlns:p15="http://schemas.microsoft.com/office/powerpoint/2012/main" userId="Arturo Meneses Ruid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A5"/>
    <a:srgbClr val="FFFFFF"/>
    <a:srgbClr val="F29414"/>
    <a:srgbClr val="C9C9C9"/>
    <a:srgbClr val="009F43"/>
    <a:srgbClr val="009B45"/>
    <a:srgbClr val="DF1D26"/>
    <a:srgbClr val="F2AB62"/>
    <a:srgbClr val="66B763"/>
    <a:srgbClr val="006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Legal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Legal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Legal.xlsm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EncuestaLegal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Legal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Legal2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Legal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[ConsolidadoFinalEncuestas2024_02.xlsx]Grafico!TablaDinámica3</c:name>
    <c:fmtId val="86"/>
  </c:pivotSource>
  <c:chart>
    <c:autoTitleDeleted val="1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2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3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4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11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2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16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7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1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2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6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7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Grafico!$B$15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 w="25400" cap="flat" cmpd="sng" algn="ctr">
                <a:solidFill>
                  <a:schemeClr val="accent6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93-4BED-BBA9-8896D4FE15CE}"/>
              </c:ext>
            </c:extLst>
          </c:dPt>
          <c:dPt>
            <c:idx val="2"/>
            <c:invertIfNegative val="0"/>
            <c:bubble3D val="0"/>
            <c:spPr>
              <a:noFill/>
              <a:ln w="254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93-4BED-BBA9-8896D4FE15CE}"/>
              </c:ext>
            </c:extLst>
          </c:dPt>
          <c:dPt>
            <c:idx val="3"/>
            <c:invertIfNegative val="0"/>
            <c:bubble3D val="0"/>
            <c:spPr>
              <a:noFill/>
              <a:ln w="12700" cap="flat" cmpd="sng" algn="ctr">
                <a:solidFill>
                  <a:srgbClr val="FFC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93-4BED-BBA9-8896D4FE15CE}"/>
              </c:ext>
            </c:extLst>
          </c:dPt>
          <c:dPt>
            <c:idx val="4"/>
            <c:invertIfNegative val="0"/>
            <c:bubble3D val="0"/>
            <c:spPr>
              <a:noFill/>
              <a:ln w="25400" cap="flat" cmpd="sng" algn="ctr">
                <a:solidFill>
                  <a:srgbClr val="00B0F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EE93-4BED-BBA9-8896D4FE15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Grafico!$A$16:$A$20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Operaciones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Grafico!$B$16:$B$20</c:f>
              <c:numCache>
                <c:formatCode>0.000</c:formatCode>
                <c:ptCount val="5"/>
                <c:pt idx="0">
                  <c:v>4.4198473282442752</c:v>
                </c:pt>
                <c:pt idx="1">
                  <c:v>4.3715670436187395</c:v>
                </c:pt>
                <c:pt idx="2">
                  <c:v>4.2752721617418352</c:v>
                </c:pt>
                <c:pt idx="3">
                  <c:v>4.1115044247787607</c:v>
                </c:pt>
                <c:pt idx="4">
                  <c:v>3.8282208588957056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93-4BED-BBA9-8896D4FE15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963757320"/>
        <c:axId val="963757648"/>
      </c:barChart>
      <c:catAx>
        <c:axId val="96375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648"/>
        <c:crosses val="autoZero"/>
        <c:auto val="1"/>
        <c:lblAlgn val="ctr"/>
        <c:lblOffset val="100"/>
        <c:noMultiLvlLbl val="0"/>
      </c:catAx>
      <c:valAx>
        <c:axId val="96375764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3.9457475249754945E-2"/>
          <c:w val="1"/>
          <c:h val="0.32306040877322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Gerencia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DataResumen!$M$15</c:f>
              <c:strCache>
                <c:ptCount val="1"/>
                <c:pt idx="0">
                  <c:v>Promedios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DataResumen!$L$16:$L$20</c:f>
              <c:strCache>
                <c:ptCount val="5"/>
                <c:pt idx="0">
                  <c:v>Operaciones</c:v>
                </c:pt>
                <c:pt idx="1">
                  <c:v>Gestión Humana y Sostenibilidad</c:v>
                </c:pt>
                <c:pt idx="2">
                  <c:v>Administración y Finanzas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DataResumen!$M$16:$M$20</c:f>
              <c:numCache>
                <c:formatCode>General</c:formatCode>
                <c:ptCount val="5"/>
                <c:pt idx="0">
                  <c:v>4.5880000000000001</c:v>
                </c:pt>
                <c:pt idx="1">
                  <c:v>4.5529999999999999</c:v>
                </c:pt>
                <c:pt idx="2">
                  <c:v>4.3310000000000004</c:v>
                </c:pt>
                <c:pt idx="3">
                  <c:v>4.0309999999999997</c:v>
                </c:pt>
                <c:pt idx="4" formatCode="0.000">
                  <c:v>3.85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3-4333-921F-AAD023428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6940447"/>
        <c:axId val="826940927"/>
      </c:barChart>
      <c:catAx>
        <c:axId val="826940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6940927"/>
        <c:crosses val="autoZero"/>
        <c:auto val="1"/>
        <c:lblAlgn val="ctr"/>
        <c:lblOffset val="100"/>
        <c:noMultiLvlLbl val="0"/>
      </c:catAx>
      <c:valAx>
        <c:axId val="8269409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26940447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1">
          <a:lumMod val="85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2435991872521828E-2"/>
          <c:y val="0.15738722591853557"/>
          <c:w val="0.7875252773166006"/>
          <c:h val="0.57119014925888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DataResumen!$B$36</c:f>
              <c:strCache>
                <c:ptCount val="1"/>
                <c:pt idx="0">
                  <c:v>2022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Redacción de Cartas para entidades públicas</c:v>
                </c:pt>
                <c:pt idx="1">
                  <c:v>Absolución de Consultas</c:v>
                </c:pt>
                <c:pt idx="2">
                  <c:v>Soporte Legal</c:v>
                </c:pt>
                <c:pt idx="3">
                  <c:v>Redacción de Contratos con proveedores y clientes</c:v>
                </c:pt>
                <c:pt idx="4">
                  <c:v>Redacción de reclamos a proveedores</c:v>
                </c:pt>
              </c:strCache>
            </c:strRef>
          </c:cat>
          <c:val>
            <c:numRef>
              <c:f>DataResumen!$B$37:$B$41</c:f>
              <c:numCache>
                <c:formatCode>_-* #,##0.000_-;\-* #,##0.000_-;_-* "-"??_-;_-@_-</c:formatCode>
                <c:ptCount val="5"/>
                <c:pt idx="0">
                  <c:v>4.0238095238095202</c:v>
                </c:pt>
                <c:pt idx="1">
                  <c:v>4.0548885077186965</c:v>
                </c:pt>
                <c:pt idx="2">
                  <c:v>4.0400962309542905</c:v>
                </c:pt>
                <c:pt idx="3">
                  <c:v>3.9591836734693877</c:v>
                </c:pt>
                <c:pt idx="4">
                  <c:v>3.9565217391304346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0F-47AF-B396-056D584F3B8A}"/>
            </c:ext>
          </c:extLst>
        </c:ser>
        <c:ser>
          <c:idx val="1"/>
          <c:order val="1"/>
          <c:tx>
            <c:strRef>
              <c:f>DataResumen!$C$36</c:f>
              <c:strCache>
                <c:ptCount val="1"/>
                <c:pt idx="0">
                  <c:v>2023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Redacción de Cartas para entidades públicas</c:v>
                </c:pt>
                <c:pt idx="1">
                  <c:v>Absolución de Consultas</c:v>
                </c:pt>
                <c:pt idx="2">
                  <c:v>Soporte Legal</c:v>
                </c:pt>
                <c:pt idx="3">
                  <c:v>Redacción de Contratos con proveedores y clientes</c:v>
                </c:pt>
                <c:pt idx="4">
                  <c:v>Redacción de reclamos a proveedores</c:v>
                </c:pt>
              </c:strCache>
            </c:strRef>
          </c:cat>
          <c:val>
            <c:numRef>
              <c:f>DataResumen!$C$37:$C$41</c:f>
              <c:numCache>
                <c:formatCode>0.000</c:formatCode>
                <c:ptCount val="5"/>
                <c:pt idx="0">
                  <c:v>4.2397558849171748</c:v>
                </c:pt>
                <c:pt idx="1">
                  <c:v>4.3040816326530607</c:v>
                </c:pt>
                <c:pt idx="2">
                  <c:v>4.3516057585825028</c:v>
                </c:pt>
                <c:pt idx="3">
                  <c:v>4.3045609548167096</c:v>
                </c:pt>
                <c:pt idx="4">
                  <c:v>4.2905263157894744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0F-47AF-B396-056D584F3B8A}"/>
            </c:ext>
          </c:extLst>
        </c:ser>
        <c:ser>
          <c:idx val="2"/>
          <c:order val="2"/>
          <c:tx>
            <c:strRef>
              <c:f>DataResumen!$D$36</c:f>
              <c:strCache>
                <c:ptCount val="1"/>
                <c:pt idx="0">
                  <c:v>2024-01</c:v>
                </c:pt>
              </c:strCache>
            </c:strRef>
          </c:tx>
          <c:spPr>
            <a:solidFill>
              <a:schemeClr val="accent6">
                <a:lumMod val="75000"/>
                <a:alpha val="93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Redacción de Cartas para entidades públicas</c:v>
                </c:pt>
                <c:pt idx="1">
                  <c:v>Absolución de Consultas</c:v>
                </c:pt>
                <c:pt idx="2">
                  <c:v>Soporte Legal</c:v>
                </c:pt>
                <c:pt idx="3">
                  <c:v>Redacción de Contratos con proveedores y clientes</c:v>
                </c:pt>
                <c:pt idx="4">
                  <c:v>Redacción de reclamos a proveedores</c:v>
                </c:pt>
              </c:strCache>
            </c:strRef>
          </c:cat>
          <c:val>
            <c:numRef>
              <c:f>DataResumen!$D$37:$D$41</c:f>
              <c:numCache>
                <c:formatCode>0.000</c:formatCode>
                <c:ptCount val="5"/>
                <c:pt idx="0">
                  <c:v>4.3570000000000002</c:v>
                </c:pt>
                <c:pt idx="1">
                  <c:v>4.218</c:v>
                </c:pt>
                <c:pt idx="2" formatCode="General">
                  <c:v>4.1829999999999998</c:v>
                </c:pt>
                <c:pt idx="3">
                  <c:v>4.218</c:v>
                </c:pt>
                <c:pt idx="4">
                  <c:v>4.2910000000000004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0F-47AF-B396-056D584F3B8A}"/>
            </c:ext>
          </c:extLst>
        </c:ser>
        <c:ser>
          <c:idx val="3"/>
          <c:order val="3"/>
          <c:tx>
            <c:strRef>
              <c:f>DataResumen!$E$36</c:f>
              <c:strCache>
                <c:ptCount val="1"/>
                <c:pt idx="0">
                  <c:v>2024-02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Redacción de Cartas para entidades públicas</c:v>
                </c:pt>
                <c:pt idx="1">
                  <c:v>Absolución de Consultas</c:v>
                </c:pt>
                <c:pt idx="2">
                  <c:v>Soporte Legal</c:v>
                </c:pt>
                <c:pt idx="3">
                  <c:v>Redacción de Contratos con proveedores y clientes</c:v>
                </c:pt>
                <c:pt idx="4">
                  <c:v>Redacción de reclamos a proveedores</c:v>
                </c:pt>
              </c:strCache>
            </c:strRef>
          </c:cat>
          <c:val>
            <c:numRef>
              <c:f>DataResumen!$E$37:$E$41</c:f>
              <c:numCache>
                <c:formatCode>General</c:formatCode>
                <c:ptCount val="5"/>
                <c:pt idx="0">
                  <c:v>4.4000000000000004</c:v>
                </c:pt>
                <c:pt idx="1">
                  <c:v>4.3849999999999998</c:v>
                </c:pt>
                <c:pt idx="2">
                  <c:v>4.375</c:v>
                </c:pt>
                <c:pt idx="3">
                  <c:v>4.3419999999999996</c:v>
                </c:pt>
                <c:pt idx="4">
                  <c:v>4.1790000000000003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0F-47AF-B396-056D584F3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7"/>
        <c:overlap val="-47"/>
        <c:axId val="278431680"/>
        <c:axId val="278427840"/>
      </c:barChart>
      <c:catAx>
        <c:axId val="27843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s-PE"/>
          </a:p>
        </c:txPr>
        <c:crossAx val="278427840"/>
        <c:crosses val="autoZero"/>
        <c:auto val="1"/>
        <c:lblAlgn val="ctr"/>
        <c:lblOffset val="100"/>
        <c:noMultiLvlLbl val="0"/>
      </c:catAx>
      <c:valAx>
        <c:axId val="278427840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278431680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1">
          <a:lumMod val="85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spc="0" baseline="0" dirty="0">
                <a:solidFill>
                  <a:prstClr val="black"/>
                </a:solidFill>
              </a:rPr>
              <a:t>TOP 10 Servicios GFACI 2024 - 02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USADO5!$A$18:$B$27</c:f>
              <c:multiLvlStrCache>
                <c:ptCount val="10"/>
                <c:lvl>
                  <c:pt idx="0">
                    <c:v>Soporte informático y de sistemas</c:v>
                  </c:pt>
                  <c:pt idx="1">
                    <c:v>Solicitud de anticipos y depósito de reembolsos</c:v>
                  </c:pt>
                  <c:pt idx="2">
                    <c:v>Desarrollo de Software</c:v>
                  </c:pt>
                  <c:pt idx="3">
                    <c:v>Administración de Recursos Informáticos</c:v>
                  </c:pt>
                  <c:pt idx="4">
                    <c:v>Entregas a rendir y reembolsos</c:v>
                  </c:pt>
                  <c:pt idx="5">
                    <c:v>Gestión para aprobación de líneas de crédito a clientes</c:v>
                  </c:pt>
                  <c:pt idx="6">
                    <c:v>Administración de Comunicaciones</c:v>
                  </c:pt>
                  <c:pt idx="7">
                    <c:v>Contabilidad Tributaria</c:v>
                  </c:pt>
                  <c:pt idx="8">
                    <c:v>Consultas y orientaciones</c:v>
                  </c:pt>
                  <c:pt idx="9">
                    <c:v>Contabilidad Financiera</c:v>
                  </c:pt>
                </c:lvl>
                <c:lvl>
                  <c:pt idx="0">
                    <c:v>Sistemas y TI</c:v>
                  </c:pt>
                  <c:pt idx="1">
                    <c:v>Finanzas y tesorería</c:v>
                  </c:pt>
                  <c:pt idx="2">
                    <c:v>Sistemas y TI</c:v>
                  </c:pt>
                  <c:pt idx="3">
                    <c:v>Sistemas y TI</c:v>
                  </c:pt>
                  <c:pt idx="4">
                    <c:v>Contabilidad</c:v>
                  </c:pt>
                  <c:pt idx="5">
                    <c:v>Finanzas y tesorería</c:v>
                  </c:pt>
                  <c:pt idx="6">
                    <c:v>Sistemas y TI</c:v>
                  </c:pt>
                  <c:pt idx="7">
                    <c:v>Contabilidad</c:v>
                  </c:pt>
                  <c:pt idx="8">
                    <c:v>Control de gestión</c:v>
                  </c:pt>
                  <c:pt idx="9">
                    <c:v>Contabilidad</c:v>
                  </c:pt>
                </c:lvl>
              </c:multiLvlStrCache>
            </c:multiLvlStrRef>
          </c:cat>
          <c:val>
            <c:numRef>
              <c:f>USADO5!$C$18:$C$27</c:f>
              <c:numCache>
                <c:formatCode>0.000</c:formatCode>
                <c:ptCount val="10"/>
                <c:pt idx="0" formatCode="General">
                  <c:v>4.5629999999999997</c:v>
                </c:pt>
                <c:pt idx="1">
                  <c:v>4.5590000000000002</c:v>
                </c:pt>
                <c:pt idx="2" formatCode="General">
                  <c:v>4.532</c:v>
                </c:pt>
                <c:pt idx="3" formatCode="General">
                  <c:v>4.5119999999999996</c:v>
                </c:pt>
                <c:pt idx="4" formatCode="General">
                  <c:v>4.508</c:v>
                </c:pt>
                <c:pt idx="5">
                  <c:v>4.5</c:v>
                </c:pt>
                <c:pt idx="6" formatCode="General">
                  <c:v>4.4710000000000001</c:v>
                </c:pt>
                <c:pt idx="7" formatCode="General">
                  <c:v>4.4690000000000003</c:v>
                </c:pt>
                <c:pt idx="8" formatCode="General">
                  <c:v>4.4640000000000004</c:v>
                </c:pt>
                <c:pt idx="9" formatCode="General">
                  <c:v>4.3819999999999997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6-4479-BB9F-24F03A8D4A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0950064"/>
        <c:axId val="2059305760"/>
      </c:barChart>
      <c:catAx>
        <c:axId val="12509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59305760"/>
        <c:crosses val="autoZero"/>
        <c:auto val="1"/>
        <c:lblAlgn val="ctr"/>
        <c:lblOffset val="100"/>
        <c:noMultiLvlLbl val="0"/>
      </c:catAx>
      <c:valAx>
        <c:axId val="205930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5095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usado4!$H$66:$H$69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usado4!$I$66:$I$69</c:f>
              <c:numCache>
                <c:formatCode>0.000</c:formatCode>
                <c:ptCount val="4"/>
                <c:pt idx="0">
                  <c:v>3.508</c:v>
                </c:pt>
                <c:pt idx="1">
                  <c:v>3.496</c:v>
                </c:pt>
                <c:pt idx="2">
                  <c:v>4.0412421586625005</c:v>
                </c:pt>
                <c:pt idx="3">
                  <c:v>4.2228209655211977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3-49AD-A51E-0B719B0DAE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2184080"/>
        <c:axId val="1012192640"/>
      </c:barChart>
      <c:catAx>
        <c:axId val="9218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92640"/>
        <c:crosses val="autoZero"/>
        <c:auto val="1"/>
        <c:lblAlgn val="ctr"/>
        <c:lblOffset val="100"/>
        <c:noMultiLvlLbl val="0"/>
      </c:catAx>
      <c:valAx>
        <c:axId val="101219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21840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usado4!$A$66:$A$70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usado4!$B$66:$B$70</c:f>
              <c:numCache>
                <c:formatCode>0.000</c:formatCode>
                <c:ptCount val="5"/>
                <c:pt idx="0">
                  <c:v>3.508</c:v>
                </c:pt>
                <c:pt idx="1">
                  <c:v>3.496</c:v>
                </c:pt>
                <c:pt idx="2">
                  <c:v>4.0410000000000004</c:v>
                </c:pt>
                <c:pt idx="3">
                  <c:v>4.210641931042395</c:v>
                </c:pt>
                <c:pt idx="4">
                  <c:v>4.2350000000000003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1F-4634-987F-964D6C2DB9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25690816"/>
        <c:axId val="1012178720"/>
      </c:barChart>
      <c:catAx>
        <c:axId val="182569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78720"/>
        <c:crosses val="autoZero"/>
        <c:auto val="1"/>
        <c:lblAlgn val="ctr"/>
        <c:lblOffset val="100"/>
        <c:noMultiLvlLbl val="0"/>
      </c:catAx>
      <c:valAx>
        <c:axId val="101217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256908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Satisfacción Histórica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9DD86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HistoricoAreas!$B$1:$F$1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HistoricoAreas!$B$9:$F$9</c:f>
              <c:numCache>
                <c:formatCode>_-* #,##0.000_-;\-* #,##0.000_-;_-* "-"??_-;_-@_-</c:formatCode>
                <c:ptCount val="5"/>
                <c:pt idx="0">
                  <c:v>4.05</c:v>
                </c:pt>
                <c:pt idx="1">
                  <c:v>4.0069999999999997</c:v>
                </c:pt>
                <c:pt idx="2">
                  <c:v>4.2982698234860868</c:v>
                </c:pt>
                <c:pt idx="3">
                  <c:v>4.5289999999999999</c:v>
                </c:pt>
                <c:pt idx="4" formatCode="General">
                  <c:v>4.3360000000000003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E-4505-A4B8-4E3F74EFD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6921247"/>
        <c:axId val="826923167"/>
      </c:barChart>
      <c:catAx>
        <c:axId val="8269212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6923167"/>
        <c:crosses val="autoZero"/>
        <c:auto val="1"/>
        <c:lblAlgn val="ctr"/>
        <c:lblOffset val="100"/>
        <c:noMultiLvlLbl val="0"/>
      </c:catAx>
      <c:valAx>
        <c:axId val="826923167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826921247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1">
          <a:lumMod val="85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cap="none" spc="0" normalizeH="0" baseline="0" dirty="0">
                <a:solidFill>
                  <a:schemeClr val="tx1"/>
                </a:solidFill>
              </a:rPr>
              <a:t>Satisfacción Histórica Legal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Graficos!$C$72:$F$72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5443270781698729E-2"/>
                  <c:y val="7.78524116819994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BE9-4D12-9878-04C565B79B45}"/>
                </c:ext>
              </c:extLst>
            </c:dLbl>
            <c:dLbl>
              <c:idx val="1"/>
              <c:layout>
                <c:manualLayout>
                  <c:x val="-6.6280278889449193E-2"/>
                  <c:y val="-0.109069740003080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BE9-4D12-9878-04C565B79B45}"/>
                </c:ext>
              </c:extLst>
            </c:dLbl>
            <c:dLbl>
              <c:idx val="2"/>
              <c:layout>
                <c:manualLayout>
                  <c:x val="-4.4236326441566616E-2"/>
                  <c:y val="9.0245117478754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BE9-4D12-9878-04C565B79B45}"/>
                </c:ext>
              </c:extLst>
            </c:dLbl>
            <c:dLbl>
              <c:idx val="3"/>
              <c:layout>
                <c:manualLayout>
                  <c:x val="-2.2347599964705069E-2"/>
                  <c:y val="0.145890313143727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BE9-4D12-9878-04C565B79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Graficos!$C$72:$F$72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Graficos!$C$73:$F$73</c:f>
              <c:numCache>
                <c:formatCode>_-* #,##0.000_-;\-* #,##0.000_-;_-* "-"??_-;_-@_-</c:formatCode>
                <c:ptCount val="4"/>
                <c:pt idx="0">
                  <c:v>4.05</c:v>
                </c:pt>
                <c:pt idx="1">
                  <c:v>4.0069999999999997</c:v>
                </c:pt>
                <c:pt idx="2">
                  <c:v>4.2982698234860868</c:v>
                </c:pt>
                <c:pt idx="3">
                  <c:v>4.4325000000000001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E9-4D12-9878-04C565B79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874864"/>
        <c:axId val="1461838543"/>
      </c:lineChart>
      <c:catAx>
        <c:axId val="1968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461838543"/>
        <c:crosses val="autoZero"/>
        <c:auto val="1"/>
        <c:lblAlgn val="ctr"/>
        <c:lblOffset val="100"/>
        <c:noMultiLvlLbl val="0"/>
      </c:catAx>
      <c:valAx>
        <c:axId val="1461838543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6874864"/>
        <c:crosses val="autoZero"/>
        <c:crossBetween val="between"/>
      </c:valAx>
      <c:spPr>
        <a:pattFill prst="pct5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[EncuestaLegal.xlsm]DataResumen!PivotTablaAutoevaluacion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Autoevaluación por servicios ( 2 usuarios)</a:t>
            </a:r>
          </a:p>
        </c:rich>
      </c:tx>
      <c:overlay val="0"/>
    </c:title>
    <c:autoTitleDeleted val="0"/>
    <c:pivotFmts>
      <c:pivotFmt>
        <c:idx val="0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DataResumen!$L$37:$L$42</c:f>
              <c:strCache>
                <c:ptCount val="5"/>
                <c:pt idx="0">
                  <c:v>Absolución de Consultas</c:v>
                </c:pt>
                <c:pt idx="1">
                  <c:v>Redacción de Cartas para entidades públicas</c:v>
                </c:pt>
                <c:pt idx="2">
                  <c:v>Redacción de Contratos con proveedores y clientes</c:v>
                </c:pt>
                <c:pt idx="3">
                  <c:v>Redacción de reclamos a proveedores</c:v>
                </c:pt>
                <c:pt idx="4">
                  <c:v>Soporte Legal</c:v>
                </c:pt>
              </c:strCache>
            </c:strRef>
          </c:cat>
          <c:val>
            <c:numRef>
              <c:f>DataResumen!$M$37:$M$42</c:f>
              <c:numCache>
                <c:formatCode>0.000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E-4E9C-9C02-0D69BE58F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6947647"/>
        <c:axId val="826949087"/>
      </c:barChart>
      <c:catAx>
        <c:axId val="8269476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6949087"/>
        <c:crosses val="autoZero"/>
        <c:auto val="1"/>
        <c:lblAlgn val="ctr"/>
        <c:lblOffset val="100"/>
        <c:noMultiLvlLbl val="0"/>
      </c:catAx>
      <c:valAx>
        <c:axId val="826949087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826947647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1">
          <a:lumMod val="85000"/>
        </a:schemeClr>
      </a:solidFill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Universo de 54 colaboradores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7.7684278688922234E-2"/>
                  <c:y val="-1.3606530563267593E-2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F2755A-137D-470B-BD88-1A5E58D0EE71}" type="CATEGORYNAME"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C5B-41F0-A443-21A653C8F7C1}"/>
                </c:ext>
              </c:extLst>
            </c:dLbl>
            <c:dLbl>
              <c:idx val="1"/>
              <c:layout>
                <c:manualLayout>
                  <c:x val="7.5005510458269753E-2"/>
                  <c:y val="-2.267755093877926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DD4D88C-8C33-4168-822F-BDCF7403572F}" type="CATEGORYNAME">
                      <a:rPr lang="es-E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>
                  <a:softEdge rad="0"/>
                </a:effectLst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C5B-41F0-A443-21A653C8F7C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DataResumen!$A$3:$A$4</c:f>
              <c:strCache>
                <c:ptCount val="2"/>
                <c:pt idx="0">
                  <c:v>Completaron 44 personas (81.48%)</c:v>
                </c:pt>
                <c:pt idx="1">
                  <c:v>No completaron 10 personas (18.52%)</c:v>
                </c:pt>
              </c:strCache>
            </c:strRef>
          </c:cat>
          <c:val>
            <c:numRef>
              <c:f>DataResumen!$B$3:$B$4</c:f>
              <c:numCache>
                <c:formatCode>General</c:formatCode>
                <c:ptCount val="2"/>
                <c:pt idx="0">
                  <c:v>44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B-41F0-A443-21A653C8F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7"/>
      </c:pieChart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1">
          <a:lumMod val="85000"/>
        </a:schemeClr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DataResumen!$A$16:$A$20</c:f>
              <c:strCache>
                <c:ptCount val="5"/>
                <c:pt idx="0">
                  <c:v>Redacción de Cartas para entidades públicas</c:v>
                </c:pt>
                <c:pt idx="1">
                  <c:v>Absolución de Consultas</c:v>
                </c:pt>
                <c:pt idx="2">
                  <c:v>Soporte Legal</c:v>
                </c:pt>
                <c:pt idx="3">
                  <c:v>Redacción de Contratos con proveedores y clientes</c:v>
                </c:pt>
                <c:pt idx="4">
                  <c:v>Redacción de reclamos a proveedores</c:v>
                </c:pt>
              </c:strCache>
            </c:strRef>
          </c:cat>
          <c:val>
            <c:numRef>
              <c:f>DataResumen!$B$16:$B$20</c:f>
              <c:numCache>
                <c:formatCode>General</c:formatCode>
                <c:ptCount val="5"/>
                <c:pt idx="0" formatCode="0.000">
                  <c:v>4.4000000000000004</c:v>
                </c:pt>
                <c:pt idx="1">
                  <c:v>4.3849999999999998</c:v>
                </c:pt>
                <c:pt idx="2">
                  <c:v>4.375</c:v>
                </c:pt>
                <c:pt idx="3">
                  <c:v>4.3419999999999996</c:v>
                </c:pt>
                <c:pt idx="4">
                  <c:v>4.1790000000000003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8F-4DAE-AC5D-9926C5F61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6936607"/>
        <c:axId val="826927007"/>
      </c:barChart>
      <c:catAx>
        <c:axId val="8269366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6927007"/>
        <c:crosses val="autoZero"/>
        <c:auto val="1"/>
        <c:lblAlgn val="ctr"/>
        <c:lblOffset val="100"/>
        <c:noMultiLvlLbl val="0"/>
      </c:catAx>
      <c:valAx>
        <c:axId val="826927007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826936607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1">
          <a:lumMod val="85000"/>
        </a:schemeClr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84FC5-9266-491D-BA5D-8F5D521BD6B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207A05EB-2D42-4747-9DCB-100516C8921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Legal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4.336</a:t>
          </a:r>
        </a:p>
      </dgm:t>
    </dgm:pt>
    <dgm:pt modelId="{8092D7C6-4E9B-4342-95BE-A54EAE43362C}" type="parTrans" cxnId="{3CD9CD72-AF64-4558-A60B-BCB9FD1AA2FB}">
      <dgm:prSet/>
      <dgm:spPr/>
      <dgm:t>
        <a:bodyPr/>
        <a:lstStyle/>
        <a:p>
          <a:endParaRPr lang="es-PE"/>
        </a:p>
      </dgm:t>
    </dgm:pt>
    <dgm:pt modelId="{55AC09DB-3266-4DFA-99D1-20A8F778D77D}" type="sibTrans" cxnId="{3CD9CD72-AF64-4558-A60B-BCB9FD1AA2FB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gm:t>
    </dgm:pt>
    <dgm:pt modelId="{1186E501-02C9-444E-BA4B-9CA47EE54D20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Char char="•"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TI y Sistemas</a:t>
          </a:r>
        </a:p>
      </dgm:t>
    </dgm:pt>
    <dgm:pt modelId="{042DE3DE-B0B6-4027-8A09-C47EE7BA340F}" type="parTrans" cxnId="{256F3ACE-B847-4418-9355-A5AE238B4ED4}">
      <dgm:prSet/>
      <dgm:spPr/>
      <dgm:t>
        <a:bodyPr/>
        <a:lstStyle/>
        <a:p>
          <a:endParaRPr lang="es-PE"/>
        </a:p>
      </dgm:t>
    </dgm:pt>
    <dgm:pt modelId="{E46C203A-DBC4-45C3-AB6C-297FE1248E6A}" type="sibTrans" cxnId="{256F3ACE-B847-4418-9355-A5AE238B4ED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Finanzas y Tesorería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244433E-21A9-4416-98A6-C4B814646A7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gm:t>
    </dgm:pt>
    <dgm:pt modelId="{87BC3FF8-7065-4B8B-8DF8-07603874DF44}" type="parTrans" cxnId="{A5B6F4B8-2FD2-4BF0-8DDC-0012C470D00F}">
      <dgm:prSet/>
      <dgm:spPr/>
      <dgm:t>
        <a:bodyPr/>
        <a:lstStyle/>
        <a:p>
          <a:endParaRPr lang="es-PE"/>
        </a:p>
      </dgm:t>
    </dgm:pt>
    <dgm:pt modelId="{6D0218F8-6FE6-459A-B543-4428C807BDE6}" type="sibTrans" cxnId="{A5B6F4B8-2FD2-4BF0-8DDC-0012C470D00F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gm:t>
    </dgm:pt>
    <dgm:pt modelId="{A195A626-C6C7-435F-A791-3A732C042508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gm:t>
    </dgm:pt>
    <dgm:pt modelId="{803EFA9C-8EF8-494D-BBE0-176EAC25739B}" type="parTrans" cxnId="{486C4EEC-9410-4715-9330-DE6D15BB5373}">
      <dgm:prSet/>
      <dgm:spPr/>
      <dgm:t>
        <a:bodyPr/>
        <a:lstStyle/>
        <a:p>
          <a:endParaRPr lang="es-PE"/>
        </a:p>
      </dgm:t>
    </dgm:pt>
    <dgm:pt modelId="{69AFFDB5-F698-4963-BAF5-938CA7280B36}" type="sibTrans" cxnId="{486C4EEC-9410-4715-9330-DE6D15BB5373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gm:t>
    </dgm:pt>
    <dgm:pt modelId="{0CF73371-E09B-47C9-BC70-0A8FA5BCCAAD}" type="pres">
      <dgm:prSet presAssocID="{4E284FC5-9266-491D-BA5D-8F5D521BD6B8}" presName="Name0" presStyleCnt="0">
        <dgm:presLayoutVars>
          <dgm:chMax/>
          <dgm:chPref/>
          <dgm:dir/>
          <dgm:animLvl val="lvl"/>
        </dgm:presLayoutVars>
      </dgm:prSet>
      <dgm:spPr/>
    </dgm:pt>
    <dgm:pt modelId="{A340F530-AAA5-4540-A016-5FE7BC382116}" type="pres">
      <dgm:prSet presAssocID="{207A05EB-2D42-4747-9DCB-100516C89216}" presName="composite" presStyleCnt="0"/>
      <dgm:spPr/>
    </dgm:pt>
    <dgm:pt modelId="{00F81AA9-93F3-4916-81F9-824C39EFF0AE}" type="pres">
      <dgm:prSet presAssocID="{207A05EB-2D42-4747-9DCB-100516C89216}" presName="Parent1" presStyleLbl="node1" presStyleIdx="0" presStyleCnt="8" custLinFactNeighborY="2168">
        <dgm:presLayoutVars>
          <dgm:chMax val="1"/>
          <dgm:chPref val="1"/>
          <dgm:bulletEnabled val="1"/>
        </dgm:presLayoutVars>
      </dgm:prSet>
      <dgm:spPr>
        <a:xfrm rot="5400000">
          <a:off x="3640753" y="103023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3AA9A4F-FABC-4265-9335-CCE8D943E5E3}" type="pres">
      <dgm:prSet presAssocID="{207A05EB-2D42-4747-9DCB-100516C8921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BB713E0-BE42-47D1-A694-E8DDF4EE96F2}" type="pres">
      <dgm:prSet presAssocID="{207A05EB-2D42-4747-9DCB-100516C89216}" presName="BalanceSpacing" presStyleCnt="0"/>
      <dgm:spPr/>
    </dgm:pt>
    <dgm:pt modelId="{F82CF5EE-E87F-4C49-89AF-CB7EFB412BF2}" type="pres">
      <dgm:prSet presAssocID="{207A05EB-2D42-4747-9DCB-100516C89216}" presName="BalanceSpacing1" presStyleCnt="0"/>
      <dgm:spPr/>
    </dgm:pt>
    <dgm:pt modelId="{D8FBC9D4-D1D2-4711-A33B-04483A59E482}" type="pres">
      <dgm:prSet presAssocID="{55AC09DB-3266-4DFA-99D1-20A8F778D77D}" presName="Accent1Text" presStyleLbl="node1" presStyleIdx="1" presStyleCnt="8" custLinFactY="100000" custLinFactNeighborX="54273" custLinFactNeighborY="153079"/>
      <dgm:spPr>
        <a:xfrm rot="5400000">
          <a:off x="2918334" y="3936688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5B284707-9158-454A-9048-9DC4528E4E6F}" type="pres">
      <dgm:prSet presAssocID="{55AC09DB-3266-4DFA-99D1-20A8F778D77D}" presName="spaceBetweenRectangles" presStyleCnt="0"/>
      <dgm:spPr/>
    </dgm:pt>
    <dgm:pt modelId="{8E887864-BB44-43A3-A7F0-D810A4A522DB}" type="pres">
      <dgm:prSet presAssocID="{1186E501-02C9-444E-BA4B-9CA47EE54D20}" presName="composite" presStyleCnt="0"/>
      <dgm:spPr/>
    </dgm:pt>
    <dgm:pt modelId="{B662239B-285E-48A3-B61F-AAECE3E13672}" type="pres">
      <dgm:prSet presAssocID="{1186E501-02C9-444E-BA4B-9CA47EE54D20}" presName="Parent1" presStyleLbl="node1" presStyleIdx="2" presStyleCnt="8">
        <dgm:presLayoutVars>
          <dgm:chMax val="1"/>
          <dgm:chPref val="1"/>
          <dgm:bulletEnabled val="1"/>
        </dgm:presLayoutVars>
      </dgm:prSet>
      <dgm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CBC8FAC-A12B-4D92-A4BD-D73F13D340CF}" type="pres">
      <dgm:prSet presAssocID="{1186E501-02C9-444E-BA4B-9CA47EE54D2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A137F65-C5C9-489D-809B-7C9670F811D7}" type="pres">
      <dgm:prSet presAssocID="{1186E501-02C9-444E-BA4B-9CA47EE54D20}" presName="BalanceSpacing" presStyleCnt="0"/>
      <dgm:spPr/>
    </dgm:pt>
    <dgm:pt modelId="{306D8267-CBC0-404B-AF01-B272D803C214}" type="pres">
      <dgm:prSet presAssocID="{1186E501-02C9-444E-BA4B-9CA47EE54D20}" presName="BalanceSpacing1" presStyleCnt="0"/>
      <dgm:spPr/>
    </dgm:pt>
    <dgm:pt modelId="{D68E6EB3-13E8-4FC3-8F5C-D42D19FBDDA2}" type="pres">
      <dgm:prSet presAssocID="{E46C203A-DBC4-45C3-AB6C-297FE1248E6A}" presName="Accent1Text" presStyleLbl="node1" presStyleIdx="3" presStyleCnt="8" custLinFactNeighborX="-2088" custLinFactNeighborY="-193"/>
      <dgm:spPr>
        <a:xfrm rot="5400000">
          <a:off x="4354810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762A009F-4F95-4E92-87C2-BD8741609FAF}" type="pres">
      <dgm:prSet presAssocID="{E46C203A-DBC4-45C3-AB6C-297FE1248E6A}" presName="spaceBetweenRectangles" presStyleCnt="0"/>
      <dgm:spPr/>
    </dgm:pt>
    <dgm:pt modelId="{93AC0F1A-84B9-44C7-8AC3-C9DBA1429C00}" type="pres">
      <dgm:prSet presAssocID="{3244433E-21A9-4416-98A6-C4B814646A76}" presName="composite" presStyleCnt="0"/>
      <dgm:spPr/>
    </dgm:pt>
    <dgm:pt modelId="{A99F046B-CCB5-47CC-A417-9F2C202376E3}" type="pres">
      <dgm:prSet presAssocID="{3244433E-21A9-4416-98A6-C4B814646A76}" presName="Parent1" presStyleLbl="node1" presStyleIdx="4" presStyleCnt="8">
        <dgm:presLayoutVars>
          <dgm:chMax val="1"/>
          <dgm:chPref val="1"/>
          <dgm:bulletEnabled val="1"/>
        </dgm:presLayoutVars>
      </dgm:prSet>
      <dgm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A1C04AFD-7E76-4F30-B8F3-CD5854F6E7F9}" type="pres">
      <dgm:prSet presAssocID="{3244433E-21A9-4416-98A6-C4B814646A7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2F9B7D1-8DF2-415E-AD80-41ED412D3B24}" type="pres">
      <dgm:prSet presAssocID="{3244433E-21A9-4416-98A6-C4B814646A76}" presName="BalanceSpacing" presStyleCnt="0"/>
      <dgm:spPr/>
    </dgm:pt>
    <dgm:pt modelId="{2BB2C844-3535-4500-8D45-8B0BAF7A2F8C}" type="pres">
      <dgm:prSet presAssocID="{3244433E-21A9-4416-98A6-C4B814646A76}" presName="BalanceSpacing1" presStyleCnt="0"/>
      <dgm:spPr/>
    </dgm:pt>
    <dgm:pt modelId="{1A2F5BF5-09FD-4784-A84F-32284F802C0D}" type="pres">
      <dgm:prSet presAssocID="{6D0218F8-6FE6-459A-B543-4428C807BDE6}" presName="Accent1Text" presStyleLbl="node1" presStyleIdx="5" presStyleCnt="8"/>
      <dgm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93C4DB78-BB58-4D92-AD70-52793542B8C6}" type="pres">
      <dgm:prSet presAssocID="{6D0218F8-6FE6-459A-B543-4428C807BDE6}" presName="spaceBetweenRectangles" presStyleCnt="0"/>
      <dgm:spPr/>
    </dgm:pt>
    <dgm:pt modelId="{244A2E1C-9595-4E8E-8650-8A4689C14ECB}" type="pres">
      <dgm:prSet presAssocID="{A195A626-C6C7-435F-A791-3A732C042508}" presName="composite" presStyleCnt="0"/>
      <dgm:spPr/>
    </dgm:pt>
    <dgm:pt modelId="{CC2E6CEC-5518-4643-B4DB-515B46FCBE3D}" type="pres">
      <dgm:prSet presAssocID="{A195A626-C6C7-435F-A791-3A732C042508}" presName="Parent1" presStyleLbl="node1" presStyleIdx="6" presStyleCnt="8" custLinFactX="7778" custLinFactNeighborX="100000" custLinFactNeighborY="-2168">
        <dgm:presLayoutVars>
          <dgm:chMax val="1"/>
          <dgm:chPref val="1"/>
          <dgm:bulletEnabled val="1"/>
        </dgm:presLayoutVars>
      </dgm:prSet>
      <dgm:spPr>
        <a:xfrm rot="5400000">
          <a:off x="4370341" y="392745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F639AA61-CCD1-4EBE-9445-3FA55A767734}" type="pres">
      <dgm:prSet presAssocID="{A195A626-C6C7-435F-A791-3A732C04250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8BFC4BB-BC64-41EF-B85F-44E585886EFF}" type="pres">
      <dgm:prSet presAssocID="{A195A626-C6C7-435F-A791-3A732C042508}" presName="BalanceSpacing" presStyleCnt="0"/>
      <dgm:spPr/>
    </dgm:pt>
    <dgm:pt modelId="{F37D8DB2-ED09-4DD6-B5BF-BD14AA57B150}" type="pres">
      <dgm:prSet presAssocID="{A195A626-C6C7-435F-A791-3A732C042508}" presName="BalanceSpacing1" presStyleCnt="0"/>
      <dgm:spPr/>
    </dgm:pt>
    <dgm:pt modelId="{DC56654B-8EA0-4E1C-AF4B-AE30266EABA0}" type="pres">
      <dgm:prSet presAssocID="{69AFFDB5-F698-4963-BAF5-938CA7280B36}" presName="Accent1Text" presStyleLbl="node1" presStyleIdx="7" presStyleCnt="8" custLinFactNeighborX="51848" custLinFactNeighborY="-86950"/>
      <dgm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43A50802-D188-4179-BCDA-4F731F4F4D4F}" type="presOf" srcId="{55AC09DB-3266-4DFA-99D1-20A8F778D77D}" destId="{D8FBC9D4-D1D2-4711-A33B-04483A59E482}" srcOrd="0" destOrd="0" presId="urn:microsoft.com/office/officeart/2008/layout/AlternatingHexagons"/>
    <dgm:cxn modelId="{FA9F1711-6292-41F4-8AE7-A16FF2C017DC}" type="presOf" srcId="{A195A626-C6C7-435F-A791-3A732C042508}" destId="{CC2E6CEC-5518-4643-B4DB-515B46FCBE3D}" srcOrd="0" destOrd="0" presId="urn:microsoft.com/office/officeart/2008/layout/AlternatingHexagons"/>
    <dgm:cxn modelId="{2CAD1E39-A6C1-4BEF-B5FE-46B0B8E66A51}" type="presOf" srcId="{6D0218F8-6FE6-459A-B543-4428C807BDE6}" destId="{1A2F5BF5-09FD-4784-A84F-32284F802C0D}" srcOrd="0" destOrd="0" presId="urn:microsoft.com/office/officeart/2008/layout/AlternatingHexagons"/>
    <dgm:cxn modelId="{340C703E-0589-4313-A9D9-7C8FD3476051}" type="presOf" srcId="{4E284FC5-9266-491D-BA5D-8F5D521BD6B8}" destId="{0CF73371-E09B-47C9-BC70-0A8FA5BCCAAD}" srcOrd="0" destOrd="0" presId="urn:microsoft.com/office/officeart/2008/layout/AlternatingHexagons"/>
    <dgm:cxn modelId="{49E24E6E-91AB-4471-B825-FE05988373D2}" type="presOf" srcId="{1186E501-02C9-444E-BA4B-9CA47EE54D20}" destId="{B662239B-285E-48A3-B61F-AAECE3E13672}" srcOrd="0" destOrd="0" presId="urn:microsoft.com/office/officeart/2008/layout/AlternatingHexagons"/>
    <dgm:cxn modelId="{3CD9CD72-AF64-4558-A60B-BCB9FD1AA2FB}" srcId="{4E284FC5-9266-491D-BA5D-8F5D521BD6B8}" destId="{207A05EB-2D42-4747-9DCB-100516C89216}" srcOrd="0" destOrd="0" parTransId="{8092D7C6-4E9B-4342-95BE-A54EAE43362C}" sibTransId="{55AC09DB-3266-4DFA-99D1-20A8F778D77D}"/>
    <dgm:cxn modelId="{2E1530B3-A218-4EAE-A022-A8D5330B6DD9}" type="presOf" srcId="{3244433E-21A9-4416-98A6-C4B814646A76}" destId="{A99F046B-CCB5-47CC-A417-9F2C202376E3}" srcOrd="0" destOrd="0" presId="urn:microsoft.com/office/officeart/2008/layout/AlternatingHexagons"/>
    <dgm:cxn modelId="{A5B6F4B8-2FD2-4BF0-8DDC-0012C470D00F}" srcId="{4E284FC5-9266-491D-BA5D-8F5D521BD6B8}" destId="{3244433E-21A9-4416-98A6-C4B814646A76}" srcOrd="2" destOrd="0" parTransId="{87BC3FF8-7065-4B8B-8DF8-07603874DF44}" sibTransId="{6D0218F8-6FE6-459A-B543-4428C807BDE6}"/>
    <dgm:cxn modelId="{CBBA22C6-2B4C-47E1-821A-337F9327F1AC}" type="presOf" srcId="{69AFFDB5-F698-4963-BAF5-938CA7280B36}" destId="{DC56654B-8EA0-4E1C-AF4B-AE30266EABA0}" srcOrd="0" destOrd="0" presId="urn:microsoft.com/office/officeart/2008/layout/AlternatingHexagons"/>
    <dgm:cxn modelId="{256F3ACE-B847-4418-9355-A5AE238B4ED4}" srcId="{4E284FC5-9266-491D-BA5D-8F5D521BD6B8}" destId="{1186E501-02C9-444E-BA4B-9CA47EE54D20}" srcOrd="1" destOrd="0" parTransId="{042DE3DE-B0B6-4027-8A09-C47EE7BA340F}" sibTransId="{E46C203A-DBC4-45C3-AB6C-297FE1248E6A}"/>
    <dgm:cxn modelId="{7A7976E7-48FB-441F-A82E-3F456C339E18}" type="presOf" srcId="{207A05EB-2D42-4747-9DCB-100516C89216}" destId="{00F81AA9-93F3-4916-81F9-824C39EFF0AE}" srcOrd="0" destOrd="0" presId="urn:microsoft.com/office/officeart/2008/layout/AlternatingHexagons"/>
    <dgm:cxn modelId="{486C4EEC-9410-4715-9330-DE6D15BB5373}" srcId="{4E284FC5-9266-491D-BA5D-8F5D521BD6B8}" destId="{A195A626-C6C7-435F-A791-3A732C042508}" srcOrd="3" destOrd="0" parTransId="{803EFA9C-8EF8-494D-BBE0-176EAC25739B}" sibTransId="{69AFFDB5-F698-4963-BAF5-938CA7280B36}"/>
    <dgm:cxn modelId="{F79F10F4-B59E-423E-87FF-7B08DA958DBB}" type="presOf" srcId="{E46C203A-DBC4-45C3-AB6C-297FE1248E6A}" destId="{D68E6EB3-13E8-4FC3-8F5C-D42D19FBDDA2}" srcOrd="0" destOrd="0" presId="urn:microsoft.com/office/officeart/2008/layout/AlternatingHexagons"/>
    <dgm:cxn modelId="{5CE12F95-61DC-4120-B232-771A16127BBD}" type="presParOf" srcId="{0CF73371-E09B-47C9-BC70-0A8FA5BCCAAD}" destId="{A340F530-AAA5-4540-A016-5FE7BC382116}" srcOrd="0" destOrd="0" presId="urn:microsoft.com/office/officeart/2008/layout/AlternatingHexagons"/>
    <dgm:cxn modelId="{813059DC-0238-4D94-B279-B660816C67AA}" type="presParOf" srcId="{A340F530-AAA5-4540-A016-5FE7BC382116}" destId="{00F81AA9-93F3-4916-81F9-824C39EFF0AE}" srcOrd="0" destOrd="0" presId="urn:microsoft.com/office/officeart/2008/layout/AlternatingHexagons"/>
    <dgm:cxn modelId="{B2F859F4-FA88-4A60-9F3B-378198612E9A}" type="presParOf" srcId="{A340F530-AAA5-4540-A016-5FE7BC382116}" destId="{23AA9A4F-FABC-4265-9335-CCE8D943E5E3}" srcOrd="1" destOrd="0" presId="urn:microsoft.com/office/officeart/2008/layout/AlternatingHexagons"/>
    <dgm:cxn modelId="{0E5C2DA2-7AB1-463D-AE3A-007EF2D30172}" type="presParOf" srcId="{A340F530-AAA5-4540-A016-5FE7BC382116}" destId="{6BB713E0-BE42-47D1-A694-E8DDF4EE96F2}" srcOrd="2" destOrd="0" presId="urn:microsoft.com/office/officeart/2008/layout/AlternatingHexagons"/>
    <dgm:cxn modelId="{70DA37CC-5B76-4C47-B0AA-224DA86C2851}" type="presParOf" srcId="{A340F530-AAA5-4540-A016-5FE7BC382116}" destId="{F82CF5EE-E87F-4C49-89AF-CB7EFB412BF2}" srcOrd="3" destOrd="0" presId="urn:microsoft.com/office/officeart/2008/layout/AlternatingHexagons"/>
    <dgm:cxn modelId="{E5AA58D7-99F9-4F2D-9820-5204F99FF63D}" type="presParOf" srcId="{A340F530-AAA5-4540-A016-5FE7BC382116}" destId="{D8FBC9D4-D1D2-4711-A33B-04483A59E482}" srcOrd="4" destOrd="0" presId="urn:microsoft.com/office/officeart/2008/layout/AlternatingHexagons"/>
    <dgm:cxn modelId="{4A044BA1-5BCA-4C33-A435-B8F5B4ED9940}" type="presParOf" srcId="{0CF73371-E09B-47C9-BC70-0A8FA5BCCAAD}" destId="{5B284707-9158-454A-9048-9DC4528E4E6F}" srcOrd="1" destOrd="0" presId="urn:microsoft.com/office/officeart/2008/layout/AlternatingHexagons"/>
    <dgm:cxn modelId="{FAF87A75-3362-4A1F-B165-A79F5B7F58D3}" type="presParOf" srcId="{0CF73371-E09B-47C9-BC70-0A8FA5BCCAAD}" destId="{8E887864-BB44-43A3-A7F0-D810A4A522DB}" srcOrd="2" destOrd="0" presId="urn:microsoft.com/office/officeart/2008/layout/AlternatingHexagons"/>
    <dgm:cxn modelId="{E8460720-F45F-49E8-BE2C-EE25C64620CF}" type="presParOf" srcId="{8E887864-BB44-43A3-A7F0-D810A4A522DB}" destId="{B662239B-285E-48A3-B61F-AAECE3E13672}" srcOrd="0" destOrd="0" presId="urn:microsoft.com/office/officeart/2008/layout/AlternatingHexagons"/>
    <dgm:cxn modelId="{087AFB76-AFA9-4FF0-B274-9BC9F88F8D4D}" type="presParOf" srcId="{8E887864-BB44-43A3-A7F0-D810A4A522DB}" destId="{2CBC8FAC-A12B-4D92-A4BD-D73F13D340CF}" srcOrd="1" destOrd="0" presId="urn:microsoft.com/office/officeart/2008/layout/AlternatingHexagons"/>
    <dgm:cxn modelId="{C1E52145-010D-483B-B641-2667B8DC98A3}" type="presParOf" srcId="{8E887864-BB44-43A3-A7F0-D810A4A522DB}" destId="{FA137F65-C5C9-489D-809B-7C9670F811D7}" srcOrd="2" destOrd="0" presId="urn:microsoft.com/office/officeart/2008/layout/AlternatingHexagons"/>
    <dgm:cxn modelId="{DAFCC453-AE92-45F8-8D77-9AD1F27458D7}" type="presParOf" srcId="{8E887864-BB44-43A3-A7F0-D810A4A522DB}" destId="{306D8267-CBC0-404B-AF01-B272D803C214}" srcOrd="3" destOrd="0" presId="urn:microsoft.com/office/officeart/2008/layout/AlternatingHexagons"/>
    <dgm:cxn modelId="{51165B04-AB0E-4021-B7C7-050C66A63506}" type="presParOf" srcId="{8E887864-BB44-43A3-A7F0-D810A4A522DB}" destId="{D68E6EB3-13E8-4FC3-8F5C-D42D19FBDDA2}" srcOrd="4" destOrd="0" presId="urn:microsoft.com/office/officeart/2008/layout/AlternatingHexagons"/>
    <dgm:cxn modelId="{5240B524-2872-411F-B298-5D3EDAC07DA7}" type="presParOf" srcId="{0CF73371-E09B-47C9-BC70-0A8FA5BCCAAD}" destId="{762A009F-4F95-4E92-87C2-BD8741609FAF}" srcOrd="3" destOrd="0" presId="urn:microsoft.com/office/officeart/2008/layout/AlternatingHexagons"/>
    <dgm:cxn modelId="{CD7AB56B-119E-46B0-AF6F-18FE7BFFC414}" type="presParOf" srcId="{0CF73371-E09B-47C9-BC70-0A8FA5BCCAAD}" destId="{93AC0F1A-84B9-44C7-8AC3-C9DBA1429C00}" srcOrd="4" destOrd="0" presId="urn:microsoft.com/office/officeart/2008/layout/AlternatingHexagons"/>
    <dgm:cxn modelId="{1CC951BC-5251-4DD3-98CA-61EF13EB10D8}" type="presParOf" srcId="{93AC0F1A-84B9-44C7-8AC3-C9DBA1429C00}" destId="{A99F046B-CCB5-47CC-A417-9F2C202376E3}" srcOrd="0" destOrd="0" presId="urn:microsoft.com/office/officeart/2008/layout/AlternatingHexagons"/>
    <dgm:cxn modelId="{0116676F-3C8A-4056-9C55-060426529756}" type="presParOf" srcId="{93AC0F1A-84B9-44C7-8AC3-C9DBA1429C00}" destId="{A1C04AFD-7E76-4F30-B8F3-CD5854F6E7F9}" srcOrd="1" destOrd="0" presId="urn:microsoft.com/office/officeart/2008/layout/AlternatingHexagons"/>
    <dgm:cxn modelId="{ED5EB9BF-312E-47FB-9336-A9C87EEA092D}" type="presParOf" srcId="{93AC0F1A-84B9-44C7-8AC3-C9DBA1429C00}" destId="{62F9B7D1-8DF2-415E-AD80-41ED412D3B24}" srcOrd="2" destOrd="0" presId="urn:microsoft.com/office/officeart/2008/layout/AlternatingHexagons"/>
    <dgm:cxn modelId="{BB76F018-C960-48CE-8C4B-1BE6DC16A6CF}" type="presParOf" srcId="{93AC0F1A-84B9-44C7-8AC3-C9DBA1429C00}" destId="{2BB2C844-3535-4500-8D45-8B0BAF7A2F8C}" srcOrd="3" destOrd="0" presId="urn:microsoft.com/office/officeart/2008/layout/AlternatingHexagons"/>
    <dgm:cxn modelId="{2F08B380-2C8D-43CB-9AFD-20CE1F5B4CDF}" type="presParOf" srcId="{93AC0F1A-84B9-44C7-8AC3-C9DBA1429C00}" destId="{1A2F5BF5-09FD-4784-A84F-32284F802C0D}" srcOrd="4" destOrd="0" presId="urn:microsoft.com/office/officeart/2008/layout/AlternatingHexagons"/>
    <dgm:cxn modelId="{8C191698-481C-481E-AE70-B48DC18FE7D8}" type="presParOf" srcId="{0CF73371-E09B-47C9-BC70-0A8FA5BCCAAD}" destId="{93C4DB78-BB58-4D92-AD70-52793542B8C6}" srcOrd="5" destOrd="0" presId="urn:microsoft.com/office/officeart/2008/layout/AlternatingHexagons"/>
    <dgm:cxn modelId="{2A9902DB-CB94-41D9-AFED-B208E081A368}" type="presParOf" srcId="{0CF73371-E09B-47C9-BC70-0A8FA5BCCAAD}" destId="{244A2E1C-9595-4E8E-8650-8A4689C14ECB}" srcOrd="6" destOrd="0" presId="urn:microsoft.com/office/officeart/2008/layout/AlternatingHexagons"/>
    <dgm:cxn modelId="{DE3E52E6-71D0-4681-A2F2-12B19CC8C93F}" type="presParOf" srcId="{244A2E1C-9595-4E8E-8650-8A4689C14ECB}" destId="{CC2E6CEC-5518-4643-B4DB-515B46FCBE3D}" srcOrd="0" destOrd="0" presId="urn:microsoft.com/office/officeart/2008/layout/AlternatingHexagons"/>
    <dgm:cxn modelId="{0C923710-9466-457D-80C4-49B592274589}" type="presParOf" srcId="{244A2E1C-9595-4E8E-8650-8A4689C14ECB}" destId="{F639AA61-CCD1-4EBE-9445-3FA55A767734}" srcOrd="1" destOrd="0" presId="urn:microsoft.com/office/officeart/2008/layout/AlternatingHexagons"/>
    <dgm:cxn modelId="{A814825E-DB4F-4ADB-9C76-EBA34D2F44E3}" type="presParOf" srcId="{244A2E1C-9595-4E8E-8650-8A4689C14ECB}" destId="{A8BFC4BB-BC64-41EF-B85F-44E585886EFF}" srcOrd="2" destOrd="0" presId="urn:microsoft.com/office/officeart/2008/layout/AlternatingHexagons"/>
    <dgm:cxn modelId="{C9B22825-4880-4E85-A1CB-1C7F5D4C5EA1}" type="presParOf" srcId="{244A2E1C-9595-4E8E-8650-8A4689C14ECB}" destId="{F37D8DB2-ED09-4DD6-B5BF-BD14AA57B150}" srcOrd="3" destOrd="0" presId="urn:microsoft.com/office/officeart/2008/layout/AlternatingHexagons"/>
    <dgm:cxn modelId="{9B76D1BF-4BA6-4D9C-83EF-C7ED5D1136AE}" type="presParOf" srcId="{244A2E1C-9595-4E8E-8650-8A4689C14ECB}" destId="{DC56654B-8EA0-4E1C-AF4B-AE30266EAB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81AA9-93F3-4916-81F9-824C39EFF0AE}">
      <dsp:nvSpPr>
        <dsp:cNvPr id="0" name=""/>
        <dsp:cNvSpPr/>
      </dsp:nvSpPr>
      <dsp:spPr>
        <a:xfrm rot="5400000">
          <a:off x="3640753" y="13610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Legal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4.336</a:t>
          </a:r>
        </a:p>
      </dsp:txBody>
      <dsp:txXfrm rot="-5400000">
        <a:off x="3946782" y="274693"/>
        <a:ext cx="913704" cy="1050233"/>
      </dsp:txXfrm>
    </dsp:sp>
    <dsp:sp modelId="{23AA9A4F-FABC-4265-9335-CCE8D943E5E3}">
      <dsp:nvSpPr>
        <dsp:cNvPr id="0" name=""/>
        <dsp:cNvSpPr/>
      </dsp:nvSpPr>
      <dsp:spPr>
        <a:xfrm>
          <a:off x="5107622" y="309001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BC9D4-D1D2-4711-A33B-04483A59E482}">
      <dsp:nvSpPr>
        <dsp:cNvPr id="0" name=""/>
        <dsp:cNvSpPr/>
      </dsp:nvSpPr>
      <dsp:spPr>
        <a:xfrm rot="5400000">
          <a:off x="2927573" y="3964411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sp:txBody>
      <dsp:txXfrm rot="-5400000">
        <a:off x="3233602" y="4103002"/>
        <a:ext cx="913704" cy="1050233"/>
      </dsp:txXfrm>
    </dsp:sp>
    <dsp:sp modelId="{B662239B-285E-48A3-B61F-AAECE3E13672}">
      <dsp:nvSpPr>
        <dsp:cNvPr id="0" name=""/>
        <dsp:cNvSpPr/>
      </dsp:nvSpPr>
      <dsp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TI y Sistemas</a:t>
          </a:r>
        </a:p>
      </dsp:txBody>
      <dsp:txXfrm rot="-5400000">
        <a:off x="3227231" y="1536683"/>
        <a:ext cx="913704" cy="1050233"/>
      </dsp:txXfrm>
    </dsp:sp>
    <dsp:sp modelId="{2CBC8FAC-A12B-4D92-A4BD-D73F13D340CF}">
      <dsp:nvSpPr>
        <dsp:cNvPr id="0" name=""/>
        <dsp:cNvSpPr/>
      </dsp:nvSpPr>
      <dsp:spPr>
        <a:xfrm>
          <a:off x="1317625" y="1604070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E6EB3-13E8-4FC3-8F5C-D42D19FBDDA2}">
      <dsp:nvSpPr>
        <dsp:cNvPr id="0" name=""/>
        <dsp:cNvSpPr/>
      </dsp:nvSpPr>
      <dsp:spPr>
        <a:xfrm rot="5400000">
          <a:off x="4327094" y="139514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Finanzas y Tesorería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4633123" y="1533738"/>
        <a:ext cx="913704" cy="1050233"/>
      </dsp:txXfrm>
    </dsp:sp>
    <dsp:sp modelId="{A99F046B-CCB5-47CC-A417-9F2C202376E3}">
      <dsp:nvSpPr>
        <dsp:cNvPr id="0" name=""/>
        <dsp:cNvSpPr/>
      </dsp:nvSpPr>
      <dsp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sp:txBody>
      <dsp:txXfrm rot="-5400000">
        <a:off x="3946782" y="2831751"/>
        <a:ext cx="913704" cy="1050233"/>
      </dsp:txXfrm>
    </dsp:sp>
    <dsp:sp modelId="{A1C04AFD-7E76-4F30-B8F3-CD5854F6E7F9}">
      <dsp:nvSpPr>
        <dsp:cNvPr id="0" name=""/>
        <dsp:cNvSpPr/>
      </dsp:nvSpPr>
      <dsp:spPr>
        <a:xfrm>
          <a:off x="5107622" y="2899138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F5BF5-09FD-4784-A84F-32284F802C0D}">
      <dsp:nvSpPr>
        <dsp:cNvPr id="0" name=""/>
        <dsp:cNvSpPr/>
      </dsp:nvSpPr>
      <dsp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sp:txBody>
      <dsp:txXfrm rot="-5400000">
        <a:off x="2513174" y="2831751"/>
        <a:ext cx="913704" cy="1050233"/>
      </dsp:txXfrm>
    </dsp:sp>
    <dsp:sp modelId="{CC2E6CEC-5518-4643-B4DB-515B46FCBE3D}">
      <dsp:nvSpPr>
        <dsp:cNvPr id="0" name=""/>
        <dsp:cNvSpPr/>
      </dsp:nvSpPr>
      <dsp:spPr>
        <a:xfrm rot="5400000">
          <a:off x="4351863" y="395515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sp:txBody>
      <dsp:txXfrm rot="-5400000">
        <a:off x="4657892" y="4093741"/>
        <a:ext cx="913704" cy="1050233"/>
      </dsp:txXfrm>
    </dsp:sp>
    <dsp:sp modelId="{F639AA61-CCD1-4EBE-9445-3FA55A767734}">
      <dsp:nvSpPr>
        <dsp:cNvPr id="0" name=""/>
        <dsp:cNvSpPr/>
      </dsp:nvSpPr>
      <dsp:spPr>
        <a:xfrm>
          <a:off x="1317625" y="4194206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6654B-8EA0-4E1C-AF4B-AE30266EABA0}">
      <dsp:nvSpPr>
        <dsp:cNvPr id="0" name=""/>
        <dsp:cNvSpPr/>
      </dsp:nvSpPr>
      <dsp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sp:txBody>
      <dsp:txXfrm rot="-5400000">
        <a:off x="5349077" y="2800168"/>
        <a:ext cx="913704" cy="105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B0547-FCB6-A249-8ECF-15FA698D7B3A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4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chart" Target="../charts/chart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Legal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Comentarios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0686" y="1061519"/>
            <a:ext cx="1058281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*He calificado de forma regular el tiempo de redacción de reclamos ya que suelen demorar más de 1 semana. En todo caso, explicar el tiempo máximo según procedimiento, para tenerlo en cuenta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*Mejoraría el seguimiento a las coordinaciones realizadas con área de bienes y servicios para que se materialicen los reclamos a proveedores.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*Buen equipo 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*ok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*Excelente servicio!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*Excelente equipo! 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*Excelente equipo, las quiero mucho!!!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*Bueno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*Realizar capacitaciones en temas de multas por incumplimiento en normativas legales y de seguridad para jefaturas y supervisores.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*Todo ok.</a:t>
            </a:r>
          </a:p>
          <a:p>
            <a:pPr algn="just"/>
            <a:r>
              <a:rPr lang="es-ES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*Seguir reforzando al equipo de área legal para lograr los objetivos.</a:t>
            </a:r>
          </a:p>
          <a:p>
            <a:pPr algn="just"/>
            <a:endParaRPr lang="es-ES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3" name="Botón de acción: Inicio 12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7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72067" y="1744134"/>
            <a:ext cx="10727266" cy="201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Encuestas de Satisfacción Legal 2024-02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097930" y="3823232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Enero 2025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973667" y="3761723"/>
            <a:ext cx="8339434" cy="16982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17753" y="154468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agenda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17753" y="1262639"/>
            <a:ext cx="9178138" cy="48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1: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Satisfacción a nivel de GFACI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2: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4" action="ppaction://hlinksldjump"/>
              </a:rPr>
              <a:t>Satisfacción Legal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ES_tradnl" sz="1800" dirty="0">
              <a:solidFill>
                <a:schemeClr val="tx1">
                  <a:lumMod val="75000"/>
                  <a:lumOff val="2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917753" y="1135005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“Agenda”: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</p:spTree>
    <p:extLst>
      <p:ext uri="{BB962C8B-B14F-4D97-AF65-F5344CB8AC3E}">
        <p14:creationId xmlns:p14="http://schemas.microsoft.com/office/powerpoint/2010/main" val="15048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2" name="Botón de acción: Inicio 11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0C31D6D-B4E1-0298-5C2E-A23A55148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120238"/>
              </p:ext>
            </p:extLst>
          </p:nvPr>
        </p:nvGraphicFramePr>
        <p:xfrm>
          <a:off x="4329530" y="10615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B4B48CF8-B846-A3D9-4D7D-CE6C57A0F196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041F11-D7BF-EFF5-CD2F-5D9FF11959B3}"/>
              </a:ext>
            </a:extLst>
          </p:cNvPr>
          <p:cNvSpPr txBox="1">
            <a:spLocks/>
          </p:cNvSpPr>
          <p:nvPr/>
        </p:nvSpPr>
        <p:spPr>
          <a:xfrm>
            <a:off x="722073" y="3947543"/>
            <a:ext cx="4314132" cy="405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Tamaño de muestra: </a:t>
            </a:r>
            <a:r>
              <a:rPr lang="es-MX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211 colaboradores</a:t>
            </a:r>
          </a:p>
          <a:p>
            <a:pPr algn="ctr"/>
            <a:r>
              <a:rPr lang="es-ES_tradnl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Respuestas: </a:t>
            </a:r>
            <a:r>
              <a:rPr lang="es-ES_tradnl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164 colaboradores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669934C-928C-5A14-88E2-A24D8A63F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964415"/>
              </p:ext>
            </p:extLst>
          </p:nvPr>
        </p:nvGraphicFramePr>
        <p:xfrm>
          <a:off x="497983" y="4514524"/>
          <a:ext cx="5070795" cy="193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544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5096BB-4988-80F4-CC9F-076D42F03DFE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2C1F7A7-2126-FAF8-91FF-0FA816F397F6}"/>
              </a:ext>
            </a:extLst>
          </p:cNvPr>
          <p:cNvGraphicFramePr>
            <a:graphicFrameLocks/>
          </p:cNvGraphicFramePr>
          <p:nvPr/>
        </p:nvGraphicFramePr>
        <p:xfrm>
          <a:off x="4407244" y="1018929"/>
          <a:ext cx="7208107" cy="306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58D7A0B-53F2-54C8-B1E9-83B3FFF80A50}"/>
              </a:ext>
            </a:extLst>
          </p:cNvPr>
          <p:cNvGraphicFramePr>
            <a:graphicFrameLocks/>
          </p:cNvGraphicFramePr>
          <p:nvPr/>
        </p:nvGraphicFramePr>
        <p:xfrm>
          <a:off x="6763267" y="4476125"/>
          <a:ext cx="4107933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53E024A-FB2F-107A-A36C-3D04D9579516}"/>
              </a:ext>
            </a:extLst>
          </p:cNvPr>
          <p:cNvGraphicFramePr>
            <a:graphicFrameLocks/>
          </p:cNvGraphicFramePr>
          <p:nvPr/>
        </p:nvGraphicFramePr>
        <p:xfrm>
          <a:off x="1157808" y="4476125"/>
          <a:ext cx="4518062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5641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6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Legal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0" name="Botón de acción: Inicio 9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5" name="Redondear rectángulo de esquina diagonal 10">
            <a:extLst>
              <a:ext uri="{FF2B5EF4-FFF2-40B4-BE49-F238E27FC236}">
                <a16:creationId xmlns:a16="http://schemas.microsoft.com/office/drawing/2014/main" id="{F25D3030-4B51-4BAA-9B09-7BE1A6994A36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4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1145062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Legal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69086" y="797037"/>
            <a:ext cx="4958696" cy="247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Ubicación dentro de universo de </a:t>
            </a:r>
            <a:r>
              <a:rPr lang="es-ES_tradnl" sz="15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63 servicios </a:t>
            </a:r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7E68FAD-B163-3A04-6B93-9E833386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09423"/>
              </p:ext>
            </p:extLst>
          </p:nvPr>
        </p:nvGraphicFramePr>
        <p:xfrm>
          <a:off x="370686" y="1098770"/>
          <a:ext cx="5559059" cy="1111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966">
                  <a:extLst>
                    <a:ext uri="{9D8B030D-6E8A-4147-A177-3AD203B41FA5}">
                      <a16:colId xmlns:a16="http://schemas.microsoft.com/office/drawing/2014/main" val="483668638"/>
                    </a:ext>
                  </a:extLst>
                </a:gridCol>
                <a:gridCol w="3212356">
                  <a:extLst>
                    <a:ext uri="{9D8B030D-6E8A-4147-A177-3AD203B41FA5}">
                      <a16:colId xmlns:a16="http://schemas.microsoft.com/office/drawing/2014/main" val="2401698196"/>
                    </a:ext>
                  </a:extLst>
                </a:gridCol>
                <a:gridCol w="846200">
                  <a:extLst>
                    <a:ext uri="{9D8B030D-6E8A-4147-A177-3AD203B41FA5}">
                      <a16:colId xmlns:a16="http://schemas.microsoft.com/office/drawing/2014/main" val="3761028938"/>
                    </a:ext>
                  </a:extLst>
                </a:gridCol>
                <a:gridCol w="830537">
                  <a:extLst>
                    <a:ext uri="{9D8B030D-6E8A-4147-A177-3AD203B41FA5}">
                      <a16:colId xmlns:a16="http://schemas.microsoft.com/office/drawing/2014/main" val="39934710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PUESTO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SERVICIO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RESULTADO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AREA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477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Redacción de Cartas para entidades públicas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0992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Absolución de Consultas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56101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Legal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87898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Redacción de Contratos con proveedores y clientes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4360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Redacción de reclamos a proveedores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9060518"/>
                  </a:ext>
                </a:extLst>
              </a:tr>
            </a:tbl>
          </a:graphicData>
        </a:graphic>
      </p:graphicFrame>
      <p:graphicFrame>
        <p:nvGraphicFramePr>
          <p:cNvPr id="29" name="Gráfico 28">
            <a:extLst>
              <a:ext uri="{FF2B5EF4-FFF2-40B4-BE49-F238E27FC236}">
                <a16:creationId xmlns:a16="http://schemas.microsoft.com/office/drawing/2014/main" id="{C0B66F25-474B-981C-A7DF-872F378C7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87197"/>
              </p:ext>
            </p:extLst>
          </p:nvPr>
        </p:nvGraphicFramePr>
        <p:xfrm>
          <a:off x="6812093" y="797038"/>
          <a:ext cx="5009219" cy="1572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310283D4-787B-4D65-86DC-19E52DFA2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298234"/>
              </p:ext>
            </p:extLst>
          </p:nvPr>
        </p:nvGraphicFramePr>
        <p:xfrm>
          <a:off x="6812094" y="2498551"/>
          <a:ext cx="5009218" cy="1848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A455EAB4-0006-3ECA-4963-B1C190E22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794862"/>
              </p:ext>
            </p:extLst>
          </p:nvPr>
        </p:nvGraphicFramePr>
        <p:xfrm>
          <a:off x="6440826" y="4488432"/>
          <a:ext cx="5597294" cy="1985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69911AF-8B78-4829-84CA-1158F2C6C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754772"/>
              </p:ext>
            </p:extLst>
          </p:nvPr>
        </p:nvGraphicFramePr>
        <p:xfrm>
          <a:off x="840588" y="3016735"/>
          <a:ext cx="4729555" cy="278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357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5EF1D-59BA-4DD0-F3CC-C23FC077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388B6AB-F54A-F879-C564-1493C12EB5F5}"/>
              </a:ext>
            </a:extLst>
          </p:cNvPr>
          <p:cNvCxnSpPr>
            <a:cxnSpLocks/>
          </p:cNvCxnSpPr>
          <p:nvPr/>
        </p:nvCxnSpPr>
        <p:spPr>
          <a:xfrm>
            <a:off x="370686" y="677553"/>
            <a:ext cx="1145062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>
            <a:extLst>
              <a:ext uri="{FF2B5EF4-FFF2-40B4-BE49-F238E27FC236}">
                <a16:creationId xmlns:a16="http://schemas.microsoft.com/office/drawing/2014/main" id="{C1EB1E27-8C60-F640-1956-B40672C53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A046F228-50F0-42C7-5B1D-09FE3F4F2D89}"/>
              </a:ext>
            </a:extLst>
          </p:cNvPr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Legal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4F86516-1CBB-2236-AA47-B07E81863DC1}"/>
              </a:ext>
            </a:extLst>
          </p:cNvPr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0869EB-136F-3B89-31E4-A4E74C23A35E}"/>
              </a:ext>
            </a:extLst>
          </p:cNvPr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F81B0C9-F3A3-4F99-60A2-5A8BAEFCC1D2}"/>
              </a:ext>
            </a:extLst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5A88E88-71DE-ED49-95CD-2403B9CE2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499283"/>
              </p:ext>
            </p:extLst>
          </p:nvPr>
        </p:nvGraphicFramePr>
        <p:xfrm>
          <a:off x="185511" y="956368"/>
          <a:ext cx="5584581" cy="2472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D69C0741-EF67-3A2B-C001-723B1057D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156702"/>
              </p:ext>
            </p:extLst>
          </p:nvPr>
        </p:nvGraphicFramePr>
        <p:xfrm>
          <a:off x="6095999" y="956367"/>
          <a:ext cx="5791201" cy="247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76FC4330-5F6B-47D6-89F9-C9218E030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698241"/>
              </p:ext>
            </p:extLst>
          </p:nvPr>
        </p:nvGraphicFramePr>
        <p:xfrm>
          <a:off x="2879747" y="3583725"/>
          <a:ext cx="6608692" cy="3072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4D603F83-01AA-BD96-DF26-FBC3D6A9D9A7}"/>
              </a:ext>
            </a:extLst>
          </p:cNvPr>
          <p:cNvSpPr txBox="1"/>
          <p:nvPr/>
        </p:nvSpPr>
        <p:spPr>
          <a:xfrm>
            <a:off x="5151440" y="1052053"/>
            <a:ext cx="551269" cy="276999"/>
          </a:xfrm>
          <a:prstGeom prst="rect">
            <a:avLst/>
          </a:prstGeom>
          <a:solidFill>
            <a:srgbClr val="0B84A5"/>
          </a:solidFill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chemeClr val="bg1"/>
                </a:solidFill>
              </a:rPr>
              <a:t>4.336</a:t>
            </a:r>
          </a:p>
        </p:txBody>
      </p:sp>
    </p:spTree>
    <p:extLst>
      <p:ext uri="{BB962C8B-B14F-4D97-AF65-F5344CB8AC3E}">
        <p14:creationId xmlns:p14="http://schemas.microsoft.com/office/powerpoint/2010/main" val="3378378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26652</TotalTime>
  <Words>619</Words>
  <Application>Microsoft Office PowerPoint</Application>
  <PresentationFormat>Panorámica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439</cp:revision>
  <dcterms:created xsi:type="dcterms:W3CDTF">2018-06-08T15:13:06Z</dcterms:created>
  <dcterms:modified xsi:type="dcterms:W3CDTF">2025-01-04T04:54:54Z</dcterms:modified>
</cp:coreProperties>
</file>