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3"/>
  </p:notesMasterIdLst>
  <p:sldIdLst>
    <p:sldId id="270" r:id="rId2"/>
    <p:sldId id="584" r:id="rId3"/>
    <p:sldId id="593" r:id="rId4"/>
    <p:sldId id="256" r:id="rId5"/>
    <p:sldId id="741" r:id="rId6"/>
    <p:sldId id="881" r:id="rId7"/>
    <p:sldId id="668" r:id="rId8"/>
    <p:sldId id="729" r:id="rId9"/>
    <p:sldId id="745" r:id="rId10"/>
    <p:sldId id="717" r:id="rId11"/>
    <p:sldId id="602" r:id="rId12"/>
  </p:sldIdLst>
  <p:sldSz cx="12192000" cy="6858000"/>
  <p:notesSz cx="7315200" cy="96012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nthia Pamela Ramirez Suarez" initials="CPRS" lastIdx="19" clrIdx="0">
    <p:extLst>
      <p:ext uri="{19B8F6BF-5375-455C-9EA6-DF929625EA0E}">
        <p15:presenceInfo xmlns:p15="http://schemas.microsoft.com/office/powerpoint/2012/main" userId="S-1-5-21-393103838-4033371443-3849908453-5768" providerId="AD"/>
      </p:ext>
    </p:extLst>
  </p:cmAuthor>
  <p:cmAuthor id="2" name="Arturo Meneses Ruidias" initials="AMR" lastIdx="5" clrIdx="1">
    <p:extLst>
      <p:ext uri="{19B8F6BF-5375-455C-9EA6-DF929625EA0E}">
        <p15:presenceInfo xmlns:p15="http://schemas.microsoft.com/office/powerpoint/2012/main" userId="S-1-5-21-393103838-4033371443-3849908453-3253" providerId="AD"/>
      </p:ext>
    </p:extLst>
  </p:cmAuthor>
  <p:cmAuthor id="3" name="Arturo Meneses Ruidias" initials="AMR [2]" lastIdx="9" clrIdx="2">
    <p:extLst>
      <p:ext uri="{19B8F6BF-5375-455C-9EA6-DF929625EA0E}">
        <p15:presenceInfo xmlns:p15="http://schemas.microsoft.com/office/powerpoint/2012/main" userId="Arturo Meneses Ruidi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4A5"/>
    <a:srgbClr val="009F43"/>
    <a:srgbClr val="009B45"/>
    <a:srgbClr val="C9C9C9"/>
    <a:srgbClr val="DF1D26"/>
    <a:srgbClr val="F29414"/>
    <a:srgbClr val="F2AB62"/>
    <a:srgbClr val="66B763"/>
    <a:srgbClr val="006131"/>
    <a:srgbClr val="009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31" autoAdjust="0"/>
    <p:restoredTop sz="94668"/>
  </p:normalViewPr>
  <p:slideViewPr>
    <p:cSldViewPr snapToGrid="0" snapToObjects="1">
      <p:cViewPr varScale="1">
        <p:scale>
          <a:sx n="93" d="100"/>
          <a:sy n="93" d="100"/>
        </p:scale>
        <p:origin x="50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RiesgosYCumplimiento.xlsm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RiesgosYCumplimiento.xlsm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RiesgosYCumplimiento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RiesgosYCumplimiento.xlsm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RiesgosYCumplimiento.xlsm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EncuestaRiesgosYCumplimiento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RiesgosYCumplimiento.xlsm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RiesgosYCumplimiento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[ConsolidadoFinalEncuestas2024_02.xlsx]Grafico!TablaDinámica3</c:name>
    <c:fmtId val="98"/>
  </c:pivotSource>
  <c:chart>
    <c:autoTitleDeleted val="1"/>
    <c:pivotFmts>
      <c:pivotFmt>
        <c:idx val="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5400" cap="flat" cmpd="sng" algn="ctr">
            <a:solidFill>
              <a:srgbClr val="00B050"/>
            </a:solidFill>
            <a:miter lim="800000"/>
          </a:ln>
          <a:effectLst/>
        </c:spPr>
      </c:pivotFmt>
      <c:pivotFmt>
        <c:idx val="2"/>
        <c:spPr>
          <a:noFill/>
          <a:ln w="254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3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4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5400" cap="flat" cmpd="sng" algn="ctr">
            <a:solidFill>
              <a:srgbClr val="00B050"/>
            </a:solidFill>
            <a:miter lim="800000"/>
          </a:ln>
          <a:effectLst/>
        </c:spPr>
      </c:pivotFmt>
      <c:pivotFmt>
        <c:idx val="11"/>
        <c:spPr>
          <a:noFill/>
          <a:ln w="254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12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13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1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16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17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18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1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21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22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23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2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noFill/>
          <a:ln w="25400" cap="flat" cmpd="sng" algn="ctr">
            <a:solidFill>
              <a:schemeClr val="accent6"/>
            </a:solidFill>
            <a:miter lim="800000"/>
          </a:ln>
          <a:effectLst/>
        </c:spPr>
      </c:pivotFmt>
      <c:pivotFmt>
        <c:idx val="26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27"/>
        <c:spPr>
          <a:noFill/>
          <a:ln w="127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28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Grafico!$B$15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 w="25400" cap="flat" cmpd="sng" algn="ctr">
                <a:solidFill>
                  <a:schemeClr val="accent6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B91B-457B-9640-92DB5526DC5A}"/>
              </c:ext>
            </c:extLst>
          </c:dPt>
          <c:dPt>
            <c:idx val="2"/>
            <c:invertIfNegative val="0"/>
            <c:bubble3D val="0"/>
            <c:spPr>
              <a:noFill/>
              <a:ln w="25400" cap="flat" cmpd="sng" algn="ctr">
                <a:solidFill>
                  <a:srgbClr val="FF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B91B-457B-9640-92DB5526DC5A}"/>
              </c:ext>
            </c:extLst>
          </c:dPt>
          <c:dPt>
            <c:idx val="3"/>
            <c:invertIfNegative val="0"/>
            <c:bubble3D val="0"/>
            <c:spPr>
              <a:noFill/>
              <a:ln w="12700" cap="flat" cmpd="sng" algn="ctr">
                <a:solidFill>
                  <a:srgbClr val="FFC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B91B-457B-9640-92DB5526DC5A}"/>
              </c:ext>
            </c:extLst>
          </c:dPt>
          <c:dPt>
            <c:idx val="4"/>
            <c:invertIfNegative val="0"/>
            <c:bubble3D val="0"/>
            <c:spPr>
              <a:noFill/>
              <a:ln w="25400" cap="flat" cmpd="sng" algn="ctr">
                <a:solidFill>
                  <a:srgbClr val="00B0F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B91B-457B-9640-92DB5526DC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Grafico!$A$16:$A$20</c:f>
              <c:strCache>
                <c:ptCount val="5"/>
                <c:pt idx="0">
                  <c:v>Gestión Humana y Sostenibilidad</c:v>
                </c:pt>
                <c:pt idx="1">
                  <c:v>Administración y Finanzas</c:v>
                </c:pt>
                <c:pt idx="2">
                  <c:v>Operaciones</c:v>
                </c:pt>
                <c:pt idx="3">
                  <c:v>Agrícola</c:v>
                </c:pt>
                <c:pt idx="4">
                  <c:v>Industrial y de Mantenimiento</c:v>
                </c:pt>
              </c:strCache>
            </c:strRef>
          </c:cat>
          <c:val>
            <c:numRef>
              <c:f>Grafico!$B$16:$B$20</c:f>
              <c:numCache>
                <c:formatCode>0.000</c:formatCode>
                <c:ptCount val="5"/>
                <c:pt idx="0">
                  <c:v>4.4198473282442752</c:v>
                </c:pt>
                <c:pt idx="1">
                  <c:v>4.3715670436187395</c:v>
                </c:pt>
                <c:pt idx="2">
                  <c:v>4.2752721617418352</c:v>
                </c:pt>
                <c:pt idx="3">
                  <c:v>4.1115044247787607</c:v>
                </c:pt>
                <c:pt idx="4">
                  <c:v>3.8282208588957056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91B-457B-9640-92DB5526DC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963757320"/>
        <c:axId val="963757648"/>
      </c:barChart>
      <c:catAx>
        <c:axId val="96375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63757648"/>
        <c:crosses val="autoZero"/>
        <c:auto val="1"/>
        <c:lblAlgn val="ctr"/>
        <c:lblOffset val="100"/>
        <c:noMultiLvlLbl val="0"/>
      </c:catAx>
      <c:valAx>
        <c:axId val="963757648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63757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3.9457475249754945E-2"/>
          <c:w val="1"/>
          <c:h val="0.323060408773229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Servicios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DataResumen!$B$15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DataResumen!$A$16:$A$18</c:f>
              <c:strCache>
                <c:ptCount val="3"/>
                <c:pt idx="0">
                  <c:v>Absolución de consultas de riesgos y éticas y emisión de reportes</c:v>
                </c:pt>
                <c:pt idx="1">
                  <c:v>Gestión de cursos y capacitaciones</c:v>
                </c:pt>
                <c:pt idx="2">
                  <c:v>Generación de reportes sentintel, de LAFT y antecedentes</c:v>
                </c:pt>
              </c:strCache>
            </c:strRef>
          </c:cat>
          <c:val>
            <c:numRef>
              <c:f>DataResumen!$B$16:$B$18</c:f>
              <c:numCache>
                <c:formatCode>General</c:formatCode>
                <c:ptCount val="3"/>
                <c:pt idx="0">
                  <c:v>4.2619999999999996</c:v>
                </c:pt>
                <c:pt idx="1">
                  <c:v>4.2569999999999997</c:v>
                </c:pt>
                <c:pt idx="2">
                  <c:v>4.2220000000000004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57-4E9F-9F7D-483CE7FB1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1497775"/>
        <c:axId val="1071484815"/>
      </c:barChart>
      <c:catAx>
        <c:axId val="10714977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71484815"/>
        <c:crosses val="autoZero"/>
        <c:auto val="1"/>
        <c:lblAlgn val="ctr"/>
        <c:lblOffset val="100"/>
        <c:noMultiLvlLbl val="0"/>
      </c:catAx>
      <c:valAx>
        <c:axId val="107148481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071497775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Gerencia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DataResumen!$M$15</c:f>
              <c:strCache>
                <c:ptCount val="1"/>
                <c:pt idx="0">
                  <c:v>Promedios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DataResumen!$L$16:$L$20</c:f>
              <c:strCache>
                <c:ptCount val="5"/>
                <c:pt idx="0">
                  <c:v>Gestión Humana y Sostenibilidad</c:v>
                </c:pt>
                <c:pt idx="1">
                  <c:v>Administración y Finanzas</c:v>
                </c:pt>
                <c:pt idx="2">
                  <c:v>Agrícola</c:v>
                </c:pt>
                <c:pt idx="3">
                  <c:v>Operaciones</c:v>
                </c:pt>
                <c:pt idx="4">
                  <c:v>Industrial y de Mantenimiento</c:v>
                </c:pt>
              </c:strCache>
            </c:strRef>
          </c:cat>
          <c:val>
            <c:numRef>
              <c:f>DataResumen!$M$16:$M$20</c:f>
              <c:numCache>
                <c:formatCode>General</c:formatCode>
                <c:ptCount val="5"/>
                <c:pt idx="0">
                  <c:v>4.3979999999999997</c:v>
                </c:pt>
                <c:pt idx="1">
                  <c:v>4.3220000000000001</c:v>
                </c:pt>
                <c:pt idx="2">
                  <c:v>4.3159999999999998</c:v>
                </c:pt>
                <c:pt idx="3">
                  <c:v>4.0599999999999996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CB-4598-9A79-CAEE32366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5159167"/>
        <c:axId val="1452010367"/>
      </c:barChart>
      <c:catAx>
        <c:axId val="15851591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52010367"/>
        <c:crosses val="autoZero"/>
        <c:auto val="1"/>
        <c:lblAlgn val="ctr"/>
        <c:lblOffset val="100"/>
        <c:noMultiLvlLbl val="0"/>
      </c:catAx>
      <c:valAx>
        <c:axId val="145201036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585159167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Servicios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DataResumen!$B$36</c:f>
              <c:strCache>
                <c:ptCount val="1"/>
                <c:pt idx="0">
                  <c:v>2023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DataResumen!$A$37:$A$39</c:f>
              <c:strCache>
                <c:ptCount val="3"/>
                <c:pt idx="0">
                  <c:v>Absolución de consultas de riesgos y éticas y emisión de reportes</c:v>
                </c:pt>
                <c:pt idx="1">
                  <c:v>Gestión de cursos y capacitaciones</c:v>
                </c:pt>
                <c:pt idx="2">
                  <c:v>Generación de reportes sentintel, de LAFT y antecedentes</c:v>
                </c:pt>
              </c:strCache>
            </c:strRef>
          </c:cat>
          <c:val>
            <c:numRef>
              <c:f>DataResumen!$B$37:$B$39</c:f>
              <c:numCache>
                <c:formatCode>0.000</c:formatCode>
                <c:ptCount val="3"/>
                <c:pt idx="0">
                  <c:v>4.2166666666666668</c:v>
                </c:pt>
                <c:pt idx="1">
                  <c:v>4.2857142857142856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09-4A34-BAE4-54905D481D89}"/>
            </c:ext>
          </c:extLst>
        </c:ser>
        <c:ser>
          <c:idx val="1"/>
          <c:order val="1"/>
          <c:tx>
            <c:strRef>
              <c:f>DataResumen!$C$36</c:f>
              <c:strCache>
                <c:ptCount val="1"/>
                <c:pt idx="0">
                  <c:v>2024-01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DataResumen!$A$37:$A$39</c:f>
              <c:strCache>
                <c:ptCount val="3"/>
                <c:pt idx="0">
                  <c:v>Absolución de consultas de riesgos y éticas y emisión de reportes</c:v>
                </c:pt>
                <c:pt idx="1">
                  <c:v>Gestión de cursos y capacitaciones</c:v>
                </c:pt>
                <c:pt idx="2">
                  <c:v>Generación de reportes sentintel, de LAFT y antecedentes</c:v>
                </c:pt>
              </c:strCache>
            </c:strRef>
          </c:cat>
          <c:val>
            <c:numRef>
              <c:f>DataResumen!$C$37:$C$39</c:f>
              <c:numCache>
                <c:formatCode>0.000</c:formatCode>
                <c:ptCount val="3"/>
                <c:pt idx="0">
                  <c:v>4.4042553191489358</c:v>
                </c:pt>
                <c:pt idx="1">
                  <c:v>4.3493975903614457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09-4A34-BAE4-54905D481D89}"/>
            </c:ext>
          </c:extLst>
        </c:ser>
        <c:ser>
          <c:idx val="2"/>
          <c:order val="2"/>
          <c:tx>
            <c:strRef>
              <c:f>DataResumen!$D$36</c:f>
              <c:strCache>
                <c:ptCount val="1"/>
                <c:pt idx="0">
                  <c:v>2024-02</c:v>
                </c:pt>
              </c:strCache>
            </c:strRef>
          </c:tx>
          <c:spPr>
            <a:solidFill>
              <a:schemeClr val="accent6">
                <a:lumMod val="75000"/>
                <a:alpha val="93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DataResumen!$A$37:$A$39</c:f>
              <c:strCache>
                <c:ptCount val="3"/>
                <c:pt idx="0">
                  <c:v>Absolución de consultas de riesgos y éticas y emisión de reportes</c:v>
                </c:pt>
                <c:pt idx="1">
                  <c:v>Gestión de cursos y capacitaciones</c:v>
                </c:pt>
                <c:pt idx="2">
                  <c:v>Generación de reportes sentintel, de LAFT y antecedentes</c:v>
                </c:pt>
              </c:strCache>
            </c:strRef>
          </c:cat>
          <c:val>
            <c:numRef>
              <c:f>DataResumen!$D$37:$D$39</c:f>
              <c:numCache>
                <c:formatCode>General</c:formatCode>
                <c:ptCount val="3"/>
                <c:pt idx="0">
                  <c:v>4.2619999999999996</c:v>
                </c:pt>
                <c:pt idx="1">
                  <c:v>4.2569999999999997</c:v>
                </c:pt>
                <c:pt idx="2">
                  <c:v>4.2220000000000004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09-4A34-BAE4-54905D481D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278431680"/>
        <c:axId val="278427840"/>
      </c:barChart>
      <c:catAx>
        <c:axId val="278431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78427840"/>
        <c:crosses val="autoZero"/>
        <c:auto val="1"/>
        <c:lblAlgn val="ctr"/>
        <c:lblOffset val="100"/>
        <c:noMultiLvlLbl val="0"/>
      </c:catAx>
      <c:valAx>
        <c:axId val="278427840"/>
        <c:scaling>
          <c:orientation val="minMax"/>
        </c:scaling>
        <c:delete val="0"/>
        <c:axPos val="l"/>
        <c:numFmt formatCode="0.000" sourceLinked="1"/>
        <c:majorTickMark val="out"/>
        <c:minorTickMark val="none"/>
        <c:tickLblPos val="nextTo"/>
        <c:crossAx val="278431680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400" b="1" i="0" u="none" strike="noStrike" kern="1200" spc="0" baseline="0" dirty="0">
                <a:solidFill>
                  <a:prstClr val="black"/>
                </a:solidFill>
              </a:rPr>
              <a:t>TOP 10 Servicios GFACI 2024 - 02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USADO5!$A$18:$B$27</c:f>
              <c:multiLvlStrCache>
                <c:ptCount val="10"/>
                <c:lvl>
                  <c:pt idx="0">
                    <c:v>Soporte informático y de sistemas</c:v>
                  </c:pt>
                  <c:pt idx="1">
                    <c:v>Solicitud de anticipos y depósito de reembolsos</c:v>
                  </c:pt>
                  <c:pt idx="2">
                    <c:v>Desarrollo de Software</c:v>
                  </c:pt>
                  <c:pt idx="3">
                    <c:v>Administración de Recursos Informáticos</c:v>
                  </c:pt>
                  <c:pt idx="4">
                    <c:v>Entregas a rendir y reembolsos</c:v>
                  </c:pt>
                  <c:pt idx="5">
                    <c:v>Gestión para aprobación de líneas de crédito a clientes</c:v>
                  </c:pt>
                  <c:pt idx="6">
                    <c:v>Administración de Comunicaciones</c:v>
                  </c:pt>
                  <c:pt idx="7">
                    <c:v>Contabilidad Tributaria</c:v>
                  </c:pt>
                  <c:pt idx="8">
                    <c:v>Consultas y orientaciones</c:v>
                  </c:pt>
                  <c:pt idx="9">
                    <c:v>Contabilidad Financiera</c:v>
                  </c:pt>
                </c:lvl>
                <c:lvl>
                  <c:pt idx="0">
                    <c:v>Sistemas y TI</c:v>
                  </c:pt>
                  <c:pt idx="1">
                    <c:v>Finanzas y tesorería</c:v>
                  </c:pt>
                  <c:pt idx="2">
                    <c:v>Sistemas y TI</c:v>
                  </c:pt>
                  <c:pt idx="3">
                    <c:v>Sistemas y TI</c:v>
                  </c:pt>
                  <c:pt idx="4">
                    <c:v>Contabilidad</c:v>
                  </c:pt>
                  <c:pt idx="5">
                    <c:v>Finanzas y tesorería</c:v>
                  </c:pt>
                  <c:pt idx="6">
                    <c:v>Sistemas y TI</c:v>
                  </c:pt>
                  <c:pt idx="7">
                    <c:v>Contabilidad</c:v>
                  </c:pt>
                  <c:pt idx="8">
                    <c:v>Control de gestión</c:v>
                  </c:pt>
                  <c:pt idx="9">
                    <c:v>Contabilidad</c:v>
                  </c:pt>
                </c:lvl>
              </c:multiLvlStrCache>
            </c:multiLvlStrRef>
          </c:cat>
          <c:val>
            <c:numRef>
              <c:f>USADO5!$C$18:$C$27</c:f>
              <c:numCache>
                <c:formatCode>0.000</c:formatCode>
                <c:ptCount val="10"/>
                <c:pt idx="0" formatCode="General">
                  <c:v>4.5629999999999997</c:v>
                </c:pt>
                <c:pt idx="1">
                  <c:v>4.5590000000000002</c:v>
                </c:pt>
                <c:pt idx="2" formatCode="General">
                  <c:v>4.532</c:v>
                </c:pt>
                <c:pt idx="3" formatCode="General">
                  <c:v>4.5119999999999996</c:v>
                </c:pt>
                <c:pt idx="4" formatCode="General">
                  <c:v>4.508</c:v>
                </c:pt>
                <c:pt idx="5">
                  <c:v>4.5</c:v>
                </c:pt>
                <c:pt idx="6" formatCode="General">
                  <c:v>4.4710000000000001</c:v>
                </c:pt>
                <c:pt idx="7" formatCode="General">
                  <c:v>4.4690000000000003</c:v>
                </c:pt>
                <c:pt idx="8" formatCode="General">
                  <c:v>4.4640000000000004</c:v>
                </c:pt>
                <c:pt idx="9" formatCode="General">
                  <c:v>4.3819999999999997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C6-4479-BB9F-24F03A8D4AF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50950064"/>
        <c:axId val="2059305760"/>
      </c:barChart>
      <c:catAx>
        <c:axId val="1250950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059305760"/>
        <c:crosses val="autoZero"/>
        <c:auto val="1"/>
        <c:lblAlgn val="ctr"/>
        <c:lblOffset val="100"/>
        <c:noMultiLvlLbl val="0"/>
      </c:catAx>
      <c:valAx>
        <c:axId val="205930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250950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s-PE" sz="1400">
                <a:latin typeface="+mn-lt"/>
              </a:rPr>
              <a:t>Satisfacción Histórica a nivel GFACI (Acumulado)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usado4!$H$66:$H$69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cat>
          <c:val>
            <c:numRef>
              <c:f>usado4!$I$66:$I$69</c:f>
              <c:numCache>
                <c:formatCode>0.000</c:formatCode>
                <c:ptCount val="4"/>
                <c:pt idx="0">
                  <c:v>3.508</c:v>
                </c:pt>
                <c:pt idx="1">
                  <c:v>3.496</c:v>
                </c:pt>
                <c:pt idx="2">
                  <c:v>4.0412421586625005</c:v>
                </c:pt>
                <c:pt idx="3">
                  <c:v>4.2228209655211977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A3-49AD-A51E-0B719B0DAE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2184080"/>
        <c:axId val="1012192640"/>
      </c:barChart>
      <c:catAx>
        <c:axId val="92184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12192640"/>
        <c:crosses val="autoZero"/>
        <c:auto val="1"/>
        <c:lblAlgn val="ctr"/>
        <c:lblOffset val="100"/>
        <c:noMultiLvlLbl val="0"/>
      </c:catAx>
      <c:valAx>
        <c:axId val="101219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21840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s-PE" sz="1400">
                <a:latin typeface="+mn-lt"/>
              </a:rPr>
              <a:t>Satisfacción Histórica a nivel GFACI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usado4!$A$66:$A$70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2024-01</c:v>
                </c:pt>
                <c:pt idx="4">
                  <c:v>2024-02</c:v>
                </c:pt>
              </c:strCache>
            </c:strRef>
          </c:cat>
          <c:val>
            <c:numRef>
              <c:f>usado4!$B$66:$B$70</c:f>
              <c:numCache>
                <c:formatCode>0.000</c:formatCode>
                <c:ptCount val="5"/>
                <c:pt idx="0">
                  <c:v>3.508</c:v>
                </c:pt>
                <c:pt idx="1">
                  <c:v>3.496</c:v>
                </c:pt>
                <c:pt idx="2">
                  <c:v>4.0410000000000004</c:v>
                </c:pt>
                <c:pt idx="3">
                  <c:v>4.210641931042395</c:v>
                </c:pt>
                <c:pt idx="4">
                  <c:v>4.2350000000000003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1F-4634-987F-964D6C2DB96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825690816"/>
        <c:axId val="1012178720"/>
      </c:barChart>
      <c:catAx>
        <c:axId val="1825690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12178720"/>
        <c:crosses val="autoZero"/>
        <c:auto val="1"/>
        <c:lblAlgn val="ctr"/>
        <c:lblOffset val="100"/>
        <c:noMultiLvlLbl val="0"/>
      </c:catAx>
      <c:valAx>
        <c:axId val="101217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82569081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Servicios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DataResumen!$B$15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DataResumen!$A$16:$A$18</c:f>
              <c:strCache>
                <c:ptCount val="3"/>
                <c:pt idx="0">
                  <c:v>Absolución de consultas de riesgos y éticas y emisión de reportes</c:v>
                </c:pt>
                <c:pt idx="1">
                  <c:v>Gestión de cursos y capacitaciones</c:v>
                </c:pt>
                <c:pt idx="2">
                  <c:v>Generación de reportes sentintel, de LAFT y antecedentes</c:v>
                </c:pt>
              </c:strCache>
            </c:strRef>
          </c:cat>
          <c:val>
            <c:numRef>
              <c:f>DataResumen!$B$16:$B$18</c:f>
              <c:numCache>
                <c:formatCode>General</c:formatCode>
                <c:ptCount val="3"/>
                <c:pt idx="0">
                  <c:v>4.2619999999999996</c:v>
                </c:pt>
                <c:pt idx="1">
                  <c:v>4.2569999999999997</c:v>
                </c:pt>
                <c:pt idx="2">
                  <c:v>4.2220000000000004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57-4E9F-9F7D-483CE7FB1F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71497775"/>
        <c:axId val="1071484815"/>
      </c:barChart>
      <c:catAx>
        <c:axId val="10714977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71484815"/>
        <c:crosses val="autoZero"/>
        <c:auto val="1"/>
        <c:lblAlgn val="ctr"/>
        <c:lblOffset val="100"/>
        <c:noMultiLvlLbl val="0"/>
      </c:catAx>
      <c:valAx>
        <c:axId val="107148481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071497775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 sz="1400" dirty="0"/>
              <a:t>Satisfacción Histórica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9DD866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HistoricoAreas!$D$1:$F$1</c:f>
              <c:strCache>
                <c:ptCount val="3"/>
                <c:pt idx="0">
                  <c:v>2023</c:v>
                </c:pt>
                <c:pt idx="1">
                  <c:v>2024-01</c:v>
                </c:pt>
                <c:pt idx="2">
                  <c:v>2024-02</c:v>
                </c:pt>
              </c:strCache>
            </c:strRef>
          </c:cat>
          <c:val>
            <c:numRef>
              <c:f>HistoricoAreas!$D$7:$F$7</c:f>
              <c:numCache>
                <c:formatCode>_-* #,##0.000_-;\-* #,##0.000_-;_-* "-"??_-;_-@_-</c:formatCode>
                <c:ptCount val="3"/>
                <c:pt idx="0">
                  <c:v>4.1672365050659206</c:v>
                </c:pt>
                <c:pt idx="1">
                  <c:v>4.2439999999999998</c:v>
                </c:pt>
                <c:pt idx="2" formatCode="General">
                  <c:v>4.2469999999999999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95-45B3-9C27-7C7B09C981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2411039"/>
        <c:axId val="1665015647"/>
      </c:barChart>
      <c:catAx>
        <c:axId val="165241103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665015647"/>
        <c:crosses val="autoZero"/>
        <c:auto val="1"/>
        <c:lblAlgn val="ctr"/>
        <c:lblOffset val="100"/>
        <c:noMultiLvlLbl val="0"/>
      </c:catAx>
      <c:valAx>
        <c:axId val="1665015647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out"/>
        <c:minorTickMark val="none"/>
        <c:tickLblPos val="nextTo"/>
        <c:crossAx val="1652411039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400" b="1" i="0" u="none" strike="noStrike" kern="1200" cap="none" spc="0" normalizeH="0" baseline="0">
                <a:solidFill>
                  <a:schemeClr val="tx1"/>
                </a:solidFill>
              </a:rPr>
              <a:t>Satisfacción Histórica Riesgos y Cumplimiento (Acumulado)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Graficos!$C$70:$D$70</c:f>
              <c:strCache>
                <c:ptCount val="2"/>
                <c:pt idx="0">
                  <c:v>2023</c:v>
                </c:pt>
                <c:pt idx="1">
                  <c:v>2024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6E-4A4D-BDF6-38D0FB6876AE}"/>
              </c:ext>
            </c:extLst>
          </c:dPt>
          <c:dLbls>
            <c:dLbl>
              <c:idx val="0"/>
              <c:layout>
                <c:manualLayout>
                  <c:x val="-0.12673973382402468"/>
                  <c:y val="-0.110791120571490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06E-4A4D-BDF6-38D0FB6876AE}"/>
                </c:ext>
              </c:extLst>
            </c:dLbl>
            <c:dLbl>
              <c:idx val="1"/>
              <c:layout>
                <c:manualLayout>
                  <c:x val="-2.8618649573166847E-2"/>
                  <c:y val="0.117715565607208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06E-4A4D-BDF6-38D0FB6876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7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Graficos!$C$70:$D$70</c:f>
              <c:numCache>
                <c:formatCode>General</c:formatCode>
                <c:ptCount val="2"/>
                <c:pt idx="0">
                  <c:v>2023</c:v>
                </c:pt>
                <c:pt idx="1">
                  <c:v>2024</c:v>
                </c:pt>
              </c:numCache>
            </c:numRef>
          </c:cat>
          <c:val>
            <c:numRef>
              <c:f>Graficos!$C$71:$D$71</c:f>
              <c:numCache>
                <c:formatCode>_-* #,##0.000_-;\-* #,##0.000_-;_-* "-"??_-;_-@_-</c:formatCode>
                <c:ptCount val="2"/>
                <c:pt idx="0">
                  <c:v>4.1672365050659206</c:v>
                </c:pt>
                <c:pt idx="1">
                  <c:v>4.2454999999999998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6E-4A4D-BDF6-38D0FB687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874864"/>
        <c:axId val="1461838543"/>
      </c:lineChart>
      <c:catAx>
        <c:axId val="19687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461838543"/>
        <c:crosses val="autoZero"/>
        <c:auto val="1"/>
        <c:lblAlgn val="ctr"/>
        <c:lblOffset val="100"/>
        <c:noMultiLvlLbl val="0"/>
      </c:catAx>
      <c:valAx>
        <c:axId val="1461838543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6874864"/>
        <c:crosses val="autoZero"/>
        <c:crossBetween val="between"/>
      </c:valAx>
      <c:spPr>
        <a:pattFill prst="pct5">
          <a:fgClr>
            <a:schemeClr val="tx1">
              <a:lumMod val="65000"/>
              <a:lumOff val="35000"/>
            </a:schemeClr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90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Universo de 78 colaboradores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7.7684278688922234E-2"/>
                  <c:y val="-1.3606530563267593E-2"/>
                </c:manualLayout>
              </c:layout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EF2755A-137D-470B-BD88-1A5E58D0EE71}" type="CATEGORYNAME"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[NOMBRE DE CATEGORÍA]</a:t>
                    </a:fld>
                    <a:endParaRPr lang="es-PE"/>
                  </a:p>
                </c:rich>
              </c:tx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DA5-46AB-B1C3-BCC3F9327990}"/>
                </c:ext>
              </c:extLst>
            </c:dLbl>
            <c:dLbl>
              <c:idx val="1"/>
              <c:layout>
                <c:manualLayout>
                  <c:x val="7.5005510458269753E-2"/>
                  <c:y val="-2.2677550938779267E-2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8DD4D88C-8C33-4168-822F-BDCF7403572F}" type="CATEGORYNAME">
                      <a:rPr lang="es-ES" sz="1000" b="0" i="0" u="none" strike="noStrike" kern="1200" baseline="0">
                        <a:solidFill>
                          <a:sysClr val="windowText" lastClr="000000"/>
                        </a:solidFill>
                      </a:rPr>
                      <a:pPr>
                        <a:defRPr/>
                      </a:pPr>
                      <a:t>[NOMBRE DE CATEGORÍA]</a:t>
                    </a:fld>
                    <a:endParaRPr lang="es-PE"/>
                  </a:p>
                </c:rich>
              </c:tx>
              <c:spPr>
                <a:solidFill>
                  <a:sysClr val="window" lastClr="FFFFFF"/>
                </a:solidFill>
                <a:ln>
                  <a:noFill/>
                </a:ln>
                <a:effectLst>
                  <a:softEdge rad="0"/>
                </a:effectLst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DA5-46AB-B1C3-BCC3F9327990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DataResumen!$A$3:$A$4</c:f>
              <c:strCache>
                <c:ptCount val="2"/>
                <c:pt idx="0">
                  <c:v>Completaron 73 personas (93.59%)</c:v>
                </c:pt>
                <c:pt idx="1">
                  <c:v>No completaron 5 personas (6.41%)</c:v>
                </c:pt>
              </c:strCache>
            </c:strRef>
          </c:cat>
          <c:val>
            <c:numRef>
              <c:f>DataResumen!$B$3:$B$4</c:f>
              <c:numCache>
                <c:formatCode>General</c:formatCode>
                <c:ptCount val="2"/>
                <c:pt idx="0">
                  <c:v>73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A5-46AB-B1C3-BCC3F9327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7"/>
      </c:pieChart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Gerencia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DataResumen!$M$15</c:f>
              <c:strCache>
                <c:ptCount val="1"/>
                <c:pt idx="0">
                  <c:v>Promedios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DataResumen!$L$16:$L$20</c:f>
              <c:strCache>
                <c:ptCount val="5"/>
                <c:pt idx="0">
                  <c:v>Gestión Humana y Sostenibilidad</c:v>
                </c:pt>
                <c:pt idx="1">
                  <c:v>Administración y Finanzas</c:v>
                </c:pt>
                <c:pt idx="2">
                  <c:v>Agrícola</c:v>
                </c:pt>
                <c:pt idx="3">
                  <c:v>Operaciones</c:v>
                </c:pt>
                <c:pt idx="4">
                  <c:v>Industrial y de Mantenimiento</c:v>
                </c:pt>
              </c:strCache>
            </c:strRef>
          </c:cat>
          <c:val>
            <c:numRef>
              <c:f>DataResumen!$M$16:$M$20</c:f>
              <c:numCache>
                <c:formatCode>General</c:formatCode>
                <c:ptCount val="5"/>
                <c:pt idx="0">
                  <c:v>4.3979999999999997</c:v>
                </c:pt>
                <c:pt idx="1">
                  <c:v>4.3220000000000001</c:v>
                </c:pt>
                <c:pt idx="2">
                  <c:v>4.3159999999999998</c:v>
                </c:pt>
                <c:pt idx="3">
                  <c:v>4.0599999999999996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CB-4598-9A79-CAEE32366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85159167"/>
        <c:axId val="1452010367"/>
      </c:barChart>
      <c:catAx>
        <c:axId val="158515916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452010367"/>
        <c:crosses val="autoZero"/>
        <c:auto val="1"/>
        <c:lblAlgn val="ctr"/>
        <c:lblOffset val="100"/>
        <c:noMultiLvlLbl val="0"/>
      </c:catAx>
      <c:valAx>
        <c:axId val="145201036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585159167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2">
          <a:lumMod val="90000"/>
        </a:schemeClr>
      </a:solidFill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84FC5-9266-491D-BA5D-8F5D521BD6B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207A05EB-2D42-4747-9DCB-100516C89216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Riesgos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4.247</a:t>
          </a:r>
        </a:p>
      </dgm:t>
    </dgm:pt>
    <dgm:pt modelId="{8092D7C6-4E9B-4342-95BE-A54EAE43362C}" type="parTrans" cxnId="{3CD9CD72-AF64-4558-A60B-BCB9FD1AA2FB}">
      <dgm:prSet/>
      <dgm:spPr/>
      <dgm:t>
        <a:bodyPr/>
        <a:lstStyle/>
        <a:p>
          <a:endParaRPr lang="es-PE"/>
        </a:p>
      </dgm:t>
    </dgm:pt>
    <dgm:pt modelId="{55AC09DB-3266-4DFA-99D1-20A8F778D77D}" type="sibTrans" cxnId="{3CD9CD72-AF64-4558-A60B-BCB9FD1AA2FB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Control de Gestión</a:t>
          </a:r>
        </a:p>
      </dgm:t>
    </dgm:pt>
    <dgm:pt modelId="{1186E501-02C9-444E-BA4B-9CA47EE54D20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1000"/>
            <a:buFont typeface="Arial" panose="020B0604020202020204" pitchFamily="34" charset="0"/>
            <a:buChar char="•"/>
          </a:pPr>
          <a:r>
            <a:rPr lang="es-PE" sz="1000" kern="1200" dirty="0"/>
            <a:t>TI y Sistemas</a:t>
          </a:r>
          <a:endParaRPr lang="es-PE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042DE3DE-B0B6-4027-8A09-C47EE7BA340F}" type="parTrans" cxnId="{256F3ACE-B847-4418-9355-A5AE238B4ED4}">
      <dgm:prSet/>
      <dgm:spPr/>
      <dgm:t>
        <a:bodyPr/>
        <a:lstStyle/>
        <a:p>
          <a:endParaRPr lang="es-PE"/>
        </a:p>
      </dgm:t>
    </dgm:pt>
    <dgm:pt modelId="{E46C203A-DBC4-45C3-AB6C-297FE1248E6A}" type="sibTrans" cxnId="{256F3ACE-B847-4418-9355-A5AE238B4ED4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Finanzas y Tesorería</a:t>
          </a:r>
        </a:p>
      </dgm:t>
    </dgm:pt>
    <dgm:pt modelId="{3244433E-21A9-4416-98A6-C4B814646A76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</a:t>
          </a:r>
        </a:p>
      </dgm:t>
    </dgm:pt>
    <dgm:pt modelId="{87BC3FF8-7065-4B8B-8DF8-07603874DF44}" type="parTrans" cxnId="{A5B6F4B8-2FD2-4BF0-8DDC-0012C470D00F}">
      <dgm:prSet/>
      <dgm:spPr/>
      <dgm:t>
        <a:bodyPr/>
        <a:lstStyle/>
        <a:p>
          <a:endParaRPr lang="es-PE"/>
        </a:p>
      </dgm:t>
    </dgm:pt>
    <dgm:pt modelId="{6D0218F8-6FE6-459A-B543-4428C807BDE6}" type="sibTrans" cxnId="{A5B6F4B8-2FD2-4BF0-8DDC-0012C470D00F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Legal</a:t>
          </a:r>
        </a:p>
      </dgm:t>
    </dgm:pt>
    <dgm:pt modelId="{A195A626-C6C7-435F-A791-3A732C042508}">
      <dgm:prSet phldrT="[Texto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Compras</a:t>
          </a:r>
        </a:p>
      </dgm:t>
    </dgm:pt>
    <dgm:pt modelId="{803EFA9C-8EF8-494D-BBE0-176EAC25739B}" type="parTrans" cxnId="{486C4EEC-9410-4715-9330-DE6D15BB5373}">
      <dgm:prSet/>
      <dgm:spPr/>
      <dgm:t>
        <a:bodyPr/>
        <a:lstStyle/>
        <a:p>
          <a:endParaRPr lang="es-PE"/>
        </a:p>
      </dgm:t>
    </dgm:pt>
    <dgm:pt modelId="{69AFFDB5-F698-4963-BAF5-938CA7280B36}" type="sibTrans" cxnId="{486C4EEC-9410-4715-9330-DE6D15BB5373}">
      <dgm:prSet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Contabilidad</a:t>
          </a:r>
        </a:p>
      </dgm:t>
    </dgm:pt>
    <dgm:pt modelId="{0CF73371-E09B-47C9-BC70-0A8FA5BCCAAD}" type="pres">
      <dgm:prSet presAssocID="{4E284FC5-9266-491D-BA5D-8F5D521BD6B8}" presName="Name0" presStyleCnt="0">
        <dgm:presLayoutVars>
          <dgm:chMax/>
          <dgm:chPref/>
          <dgm:dir/>
          <dgm:animLvl val="lvl"/>
        </dgm:presLayoutVars>
      </dgm:prSet>
      <dgm:spPr/>
    </dgm:pt>
    <dgm:pt modelId="{A340F530-AAA5-4540-A016-5FE7BC382116}" type="pres">
      <dgm:prSet presAssocID="{207A05EB-2D42-4747-9DCB-100516C89216}" presName="composite" presStyleCnt="0"/>
      <dgm:spPr/>
    </dgm:pt>
    <dgm:pt modelId="{00F81AA9-93F3-4916-81F9-824C39EFF0AE}" type="pres">
      <dgm:prSet presAssocID="{207A05EB-2D42-4747-9DCB-100516C89216}" presName="Parent1" presStyleLbl="node1" presStyleIdx="0" presStyleCnt="8" custLinFactNeighborY="2168">
        <dgm:presLayoutVars>
          <dgm:chMax val="1"/>
          <dgm:chPref val="1"/>
          <dgm:bulletEnabled val="1"/>
        </dgm:presLayoutVars>
      </dgm:prSet>
      <dgm:spPr>
        <a:xfrm rot="5400000">
          <a:off x="3640753" y="103023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23AA9A4F-FABC-4265-9335-CCE8D943E5E3}" type="pres">
      <dgm:prSet presAssocID="{207A05EB-2D42-4747-9DCB-100516C89216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6BB713E0-BE42-47D1-A694-E8DDF4EE96F2}" type="pres">
      <dgm:prSet presAssocID="{207A05EB-2D42-4747-9DCB-100516C89216}" presName="BalanceSpacing" presStyleCnt="0"/>
      <dgm:spPr/>
    </dgm:pt>
    <dgm:pt modelId="{F82CF5EE-E87F-4C49-89AF-CB7EFB412BF2}" type="pres">
      <dgm:prSet presAssocID="{207A05EB-2D42-4747-9DCB-100516C89216}" presName="BalanceSpacing1" presStyleCnt="0"/>
      <dgm:spPr/>
    </dgm:pt>
    <dgm:pt modelId="{D8FBC9D4-D1D2-4711-A33B-04483A59E482}" type="pres">
      <dgm:prSet presAssocID="{55AC09DB-3266-4DFA-99D1-20A8F778D77D}" presName="Accent1Text" presStyleLbl="node1" presStyleIdx="1" presStyleCnt="8" custLinFactY="100000" custLinFactNeighborX="54273" custLinFactNeighborY="153079"/>
      <dgm:spPr>
        <a:xfrm rot="5400000">
          <a:off x="2918334" y="3936688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5B284707-9158-454A-9048-9DC4528E4E6F}" type="pres">
      <dgm:prSet presAssocID="{55AC09DB-3266-4DFA-99D1-20A8F778D77D}" presName="spaceBetweenRectangles" presStyleCnt="0"/>
      <dgm:spPr/>
    </dgm:pt>
    <dgm:pt modelId="{8E887864-BB44-43A3-A7F0-D810A4A522DB}" type="pres">
      <dgm:prSet presAssocID="{1186E501-02C9-444E-BA4B-9CA47EE54D20}" presName="composite" presStyleCnt="0"/>
      <dgm:spPr/>
    </dgm:pt>
    <dgm:pt modelId="{B662239B-285E-48A3-B61F-AAECE3E13672}" type="pres">
      <dgm:prSet presAssocID="{1186E501-02C9-444E-BA4B-9CA47EE54D20}" presName="Parent1" presStyleLbl="node1" presStyleIdx="2" presStyleCnt="8">
        <dgm:presLayoutVars>
          <dgm:chMax val="1"/>
          <dgm:chPref val="1"/>
          <dgm:bulletEnabled val="1"/>
        </dgm:presLayoutVars>
      </dgm:prSet>
      <dgm:spPr>
        <a:xfrm rot="5400000">
          <a:off x="2921202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2CBC8FAC-A12B-4D92-A4BD-D73F13D340CF}" type="pres">
      <dgm:prSet presAssocID="{1186E501-02C9-444E-BA4B-9CA47EE54D20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A137F65-C5C9-489D-809B-7C9670F811D7}" type="pres">
      <dgm:prSet presAssocID="{1186E501-02C9-444E-BA4B-9CA47EE54D20}" presName="BalanceSpacing" presStyleCnt="0"/>
      <dgm:spPr/>
    </dgm:pt>
    <dgm:pt modelId="{306D8267-CBC0-404B-AF01-B272D803C214}" type="pres">
      <dgm:prSet presAssocID="{1186E501-02C9-444E-BA4B-9CA47EE54D20}" presName="BalanceSpacing1" presStyleCnt="0"/>
      <dgm:spPr/>
    </dgm:pt>
    <dgm:pt modelId="{D68E6EB3-13E8-4FC3-8F5C-D42D19FBDDA2}" type="pres">
      <dgm:prSet presAssocID="{E46C203A-DBC4-45C3-AB6C-297FE1248E6A}" presName="Accent1Text" presStyleLbl="node1" presStyleIdx="3" presStyleCnt="8" custLinFactNeighborX="-2088" custLinFactNeighborY="-193"/>
      <dgm:spPr>
        <a:xfrm rot="5400000">
          <a:off x="4354810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762A009F-4F95-4E92-87C2-BD8741609FAF}" type="pres">
      <dgm:prSet presAssocID="{E46C203A-DBC4-45C3-AB6C-297FE1248E6A}" presName="spaceBetweenRectangles" presStyleCnt="0"/>
      <dgm:spPr/>
    </dgm:pt>
    <dgm:pt modelId="{93AC0F1A-84B9-44C7-8AC3-C9DBA1429C00}" type="pres">
      <dgm:prSet presAssocID="{3244433E-21A9-4416-98A6-C4B814646A76}" presName="composite" presStyleCnt="0"/>
      <dgm:spPr/>
    </dgm:pt>
    <dgm:pt modelId="{A99F046B-CCB5-47CC-A417-9F2C202376E3}" type="pres">
      <dgm:prSet presAssocID="{3244433E-21A9-4416-98A6-C4B814646A76}" presName="Parent1" presStyleLbl="node1" presStyleIdx="4" presStyleCnt="8">
        <dgm:presLayoutVars>
          <dgm:chMax val="1"/>
          <dgm:chPref val="1"/>
          <dgm:bulletEnabled val="1"/>
        </dgm:presLayoutVars>
      </dgm:prSet>
      <dgm:spPr>
        <a:xfrm rot="5400000">
          <a:off x="3640753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A1C04AFD-7E76-4F30-B8F3-CD5854F6E7F9}" type="pres">
      <dgm:prSet presAssocID="{3244433E-21A9-4416-98A6-C4B814646A76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2F9B7D1-8DF2-415E-AD80-41ED412D3B24}" type="pres">
      <dgm:prSet presAssocID="{3244433E-21A9-4416-98A6-C4B814646A76}" presName="BalanceSpacing" presStyleCnt="0"/>
      <dgm:spPr/>
    </dgm:pt>
    <dgm:pt modelId="{2BB2C844-3535-4500-8D45-8B0BAF7A2F8C}" type="pres">
      <dgm:prSet presAssocID="{3244433E-21A9-4416-98A6-C4B814646A76}" presName="BalanceSpacing1" presStyleCnt="0"/>
      <dgm:spPr/>
    </dgm:pt>
    <dgm:pt modelId="{1A2F5BF5-09FD-4784-A84F-32284F802C0D}" type="pres">
      <dgm:prSet presAssocID="{6D0218F8-6FE6-459A-B543-4428C807BDE6}" presName="Accent1Text" presStyleLbl="node1" presStyleIdx="5" presStyleCnt="8"/>
      <dgm:spPr>
        <a:xfrm rot="5400000">
          <a:off x="2207145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93C4DB78-BB58-4D92-AD70-52793542B8C6}" type="pres">
      <dgm:prSet presAssocID="{6D0218F8-6FE6-459A-B543-4428C807BDE6}" presName="spaceBetweenRectangles" presStyleCnt="0"/>
      <dgm:spPr/>
    </dgm:pt>
    <dgm:pt modelId="{244A2E1C-9595-4E8E-8650-8A4689C14ECB}" type="pres">
      <dgm:prSet presAssocID="{A195A626-C6C7-435F-A791-3A732C042508}" presName="composite" presStyleCnt="0"/>
      <dgm:spPr/>
    </dgm:pt>
    <dgm:pt modelId="{CC2E6CEC-5518-4643-B4DB-515B46FCBE3D}" type="pres">
      <dgm:prSet presAssocID="{A195A626-C6C7-435F-A791-3A732C042508}" presName="Parent1" presStyleLbl="node1" presStyleIdx="6" presStyleCnt="8" custLinFactX="7778" custLinFactNeighborX="100000" custLinFactNeighborY="-2168">
        <dgm:presLayoutVars>
          <dgm:chMax val="1"/>
          <dgm:chPref val="1"/>
          <dgm:bulletEnabled val="1"/>
        </dgm:presLayoutVars>
      </dgm:prSet>
      <dgm:spPr>
        <a:xfrm rot="5400000">
          <a:off x="4370341" y="3927457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  <dgm:pt modelId="{F639AA61-CCD1-4EBE-9445-3FA55A767734}" type="pres">
      <dgm:prSet presAssocID="{A195A626-C6C7-435F-A791-3A732C042508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A8BFC4BB-BC64-41EF-B85F-44E585886EFF}" type="pres">
      <dgm:prSet presAssocID="{A195A626-C6C7-435F-A791-3A732C042508}" presName="BalanceSpacing" presStyleCnt="0"/>
      <dgm:spPr/>
    </dgm:pt>
    <dgm:pt modelId="{F37D8DB2-ED09-4DD6-B5BF-BD14AA57B150}" type="pres">
      <dgm:prSet presAssocID="{A195A626-C6C7-435F-A791-3A732C042508}" presName="BalanceSpacing1" presStyleCnt="0"/>
      <dgm:spPr/>
    </dgm:pt>
    <dgm:pt modelId="{DC56654B-8EA0-4E1C-AF4B-AE30266EABA0}" type="pres">
      <dgm:prSet presAssocID="{69AFFDB5-F698-4963-BAF5-938CA7280B36}" presName="Accent1Text" presStyleLbl="node1" presStyleIdx="7" presStyleCnt="8" custLinFactNeighborX="51848" custLinFactNeighborY="-86950"/>
      <dgm:spPr>
        <a:xfrm rot="5400000">
          <a:off x="5043048" y="2661577"/>
          <a:ext cx="1525763" cy="1327414"/>
        </a:xfrm>
        <a:prstGeom prst="hexagon">
          <a:avLst>
            <a:gd name="adj" fmla="val 25000"/>
            <a:gd name="vf" fmla="val 115470"/>
          </a:avLst>
        </a:prstGeom>
      </dgm:spPr>
    </dgm:pt>
  </dgm:ptLst>
  <dgm:cxnLst>
    <dgm:cxn modelId="{43A50802-D188-4179-BCDA-4F731F4F4D4F}" type="presOf" srcId="{55AC09DB-3266-4DFA-99D1-20A8F778D77D}" destId="{D8FBC9D4-D1D2-4711-A33B-04483A59E482}" srcOrd="0" destOrd="0" presId="urn:microsoft.com/office/officeart/2008/layout/AlternatingHexagons"/>
    <dgm:cxn modelId="{FA9F1711-6292-41F4-8AE7-A16FF2C017DC}" type="presOf" srcId="{A195A626-C6C7-435F-A791-3A732C042508}" destId="{CC2E6CEC-5518-4643-B4DB-515B46FCBE3D}" srcOrd="0" destOrd="0" presId="urn:microsoft.com/office/officeart/2008/layout/AlternatingHexagons"/>
    <dgm:cxn modelId="{2CAD1E39-A6C1-4BEF-B5FE-46B0B8E66A51}" type="presOf" srcId="{6D0218F8-6FE6-459A-B543-4428C807BDE6}" destId="{1A2F5BF5-09FD-4784-A84F-32284F802C0D}" srcOrd="0" destOrd="0" presId="urn:microsoft.com/office/officeart/2008/layout/AlternatingHexagons"/>
    <dgm:cxn modelId="{340C703E-0589-4313-A9D9-7C8FD3476051}" type="presOf" srcId="{4E284FC5-9266-491D-BA5D-8F5D521BD6B8}" destId="{0CF73371-E09B-47C9-BC70-0A8FA5BCCAAD}" srcOrd="0" destOrd="0" presId="urn:microsoft.com/office/officeart/2008/layout/AlternatingHexagons"/>
    <dgm:cxn modelId="{49E24E6E-91AB-4471-B825-FE05988373D2}" type="presOf" srcId="{1186E501-02C9-444E-BA4B-9CA47EE54D20}" destId="{B662239B-285E-48A3-B61F-AAECE3E13672}" srcOrd="0" destOrd="0" presId="urn:microsoft.com/office/officeart/2008/layout/AlternatingHexagons"/>
    <dgm:cxn modelId="{3CD9CD72-AF64-4558-A60B-BCB9FD1AA2FB}" srcId="{4E284FC5-9266-491D-BA5D-8F5D521BD6B8}" destId="{207A05EB-2D42-4747-9DCB-100516C89216}" srcOrd="0" destOrd="0" parTransId="{8092D7C6-4E9B-4342-95BE-A54EAE43362C}" sibTransId="{55AC09DB-3266-4DFA-99D1-20A8F778D77D}"/>
    <dgm:cxn modelId="{2E1530B3-A218-4EAE-A022-A8D5330B6DD9}" type="presOf" srcId="{3244433E-21A9-4416-98A6-C4B814646A76}" destId="{A99F046B-CCB5-47CC-A417-9F2C202376E3}" srcOrd="0" destOrd="0" presId="urn:microsoft.com/office/officeart/2008/layout/AlternatingHexagons"/>
    <dgm:cxn modelId="{A5B6F4B8-2FD2-4BF0-8DDC-0012C470D00F}" srcId="{4E284FC5-9266-491D-BA5D-8F5D521BD6B8}" destId="{3244433E-21A9-4416-98A6-C4B814646A76}" srcOrd="2" destOrd="0" parTransId="{87BC3FF8-7065-4B8B-8DF8-07603874DF44}" sibTransId="{6D0218F8-6FE6-459A-B543-4428C807BDE6}"/>
    <dgm:cxn modelId="{CBBA22C6-2B4C-47E1-821A-337F9327F1AC}" type="presOf" srcId="{69AFFDB5-F698-4963-BAF5-938CA7280B36}" destId="{DC56654B-8EA0-4E1C-AF4B-AE30266EABA0}" srcOrd="0" destOrd="0" presId="urn:microsoft.com/office/officeart/2008/layout/AlternatingHexagons"/>
    <dgm:cxn modelId="{256F3ACE-B847-4418-9355-A5AE238B4ED4}" srcId="{4E284FC5-9266-491D-BA5D-8F5D521BD6B8}" destId="{1186E501-02C9-444E-BA4B-9CA47EE54D20}" srcOrd="1" destOrd="0" parTransId="{042DE3DE-B0B6-4027-8A09-C47EE7BA340F}" sibTransId="{E46C203A-DBC4-45C3-AB6C-297FE1248E6A}"/>
    <dgm:cxn modelId="{7A7976E7-48FB-441F-A82E-3F456C339E18}" type="presOf" srcId="{207A05EB-2D42-4747-9DCB-100516C89216}" destId="{00F81AA9-93F3-4916-81F9-824C39EFF0AE}" srcOrd="0" destOrd="0" presId="urn:microsoft.com/office/officeart/2008/layout/AlternatingHexagons"/>
    <dgm:cxn modelId="{486C4EEC-9410-4715-9330-DE6D15BB5373}" srcId="{4E284FC5-9266-491D-BA5D-8F5D521BD6B8}" destId="{A195A626-C6C7-435F-A791-3A732C042508}" srcOrd="3" destOrd="0" parTransId="{803EFA9C-8EF8-494D-BBE0-176EAC25739B}" sibTransId="{69AFFDB5-F698-4963-BAF5-938CA7280B36}"/>
    <dgm:cxn modelId="{F79F10F4-B59E-423E-87FF-7B08DA958DBB}" type="presOf" srcId="{E46C203A-DBC4-45C3-AB6C-297FE1248E6A}" destId="{D68E6EB3-13E8-4FC3-8F5C-D42D19FBDDA2}" srcOrd="0" destOrd="0" presId="urn:microsoft.com/office/officeart/2008/layout/AlternatingHexagons"/>
    <dgm:cxn modelId="{5CE12F95-61DC-4120-B232-771A16127BBD}" type="presParOf" srcId="{0CF73371-E09B-47C9-BC70-0A8FA5BCCAAD}" destId="{A340F530-AAA5-4540-A016-5FE7BC382116}" srcOrd="0" destOrd="0" presId="urn:microsoft.com/office/officeart/2008/layout/AlternatingHexagons"/>
    <dgm:cxn modelId="{813059DC-0238-4D94-B279-B660816C67AA}" type="presParOf" srcId="{A340F530-AAA5-4540-A016-5FE7BC382116}" destId="{00F81AA9-93F3-4916-81F9-824C39EFF0AE}" srcOrd="0" destOrd="0" presId="urn:microsoft.com/office/officeart/2008/layout/AlternatingHexagons"/>
    <dgm:cxn modelId="{B2F859F4-FA88-4A60-9F3B-378198612E9A}" type="presParOf" srcId="{A340F530-AAA5-4540-A016-5FE7BC382116}" destId="{23AA9A4F-FABC-4265-9335-CCE8D943E5E3}" srcOrd="1" destOrd="0" presId="urn:microsoft.com/office/officeart/2008/layout/AlternatingHexagons"/>
    <dgm:cxn modelId="{0E5C2DA2-7AB1-463D-AE3A-007EF2D30172}" type="presParOf" srcId="{A340F530-AAA5-4540-A016-5FE7BC382116}" destId="{6BB713E0-BE42-47D1-A694-E8DDF4EE96F2}" srcOrd="2" destOrd="0" presId="urn:microsoft.com/office/officeart/2008/layout/AlternatingHexagons"/>
    <dgm:cxn modelId="{70DA37CC-5B76-4C47-B0AA-224DA86C2851}" type="presParOf" srcId="{A340F530-AAA5-4540-A016-5FE7BC382116}" destId="{F82CF5EE-E87F-4C49-89AF-CB7EFB412BF2}" srcOrd="3" destOrd="0" presId="urn:microsoft.com/office/officeart/2008/layout/AlternatingHexagons"/>
    <dgm:cxn modelId="{E5AA58D7-99F9-4F2D-9820-5204F99FF63D}" type="presParOf" srcId="{A340F530-AAA5-4540-A016-5FE7BC382116}" destId="{D8FBC9D4-D1D2-4711-A33B-04483A59E482}" srcOrd="4" destOrd="0" presId="urn:microsoft.com/office/officeart/2008/layout/AlternatingHexagons"/>
    <dgm:cxn modelId="{4A044BA1-5BCA-4C33-A435-B8F5B4ED9940}" type="presParOf" srcId="{0CF73371-E09B-47C9-BC70-0A8FA5BCCAAD}" destId="{5B284707-9158-454A-9048-9DC4528E4E6F}" srcOrd="1" destOrd="0" presId="urn:microsoft.com/office/officeart/2008/layout/AlternatingHexagons"/>
    <dgm:cxn modelId="{FAF87A75-3362-4A1F-B165-A79F5B7F58D3}" type="presParOf" srcId="{0CF73371-E09B-47C9-BC70-0A8FA5BCCAAD}" destId="{8E887864-BB44-43A3-A7F0-D810A4A522DB}" srcOrd="2" destOrd="0" presId="urn:microsoft.com/office/officeart/2008/layout/AlternatingHexagons"/>
    <dgm:cxn modelId="{E8460720-F45F-49E8-BE2C-EE25C64620CF}" type="presParOf" srcId="{8E887864-BB44-43A3-A7F0-D810A4A522DB}" destId="{B662239B-285E-48A3-B61F-AAECE3E13672}" srcOrd="0" destOrd="0" presId="urn:microsoft.com/office/officeart/2008/layout/AlternatingHexagons"/>
    <dgm:cxn modelId="{087AFB76-AFA9-4FF0-B274-9BC9F88F8D4D}" type="presParOf" srcId="{8E887864-BB44-43A3-A7F0-D810A4A522DB}" destId="{2CBC8FAC-A12B-4D92-A4BD-D73F13D340CF}" srcOrd="1" destOrd="0" presId="urn:microsoft.com/office/officeart/2008/layout/AlternatingHexagons"/>
    <dgm:cxn modelId="{C1E52145-010D-483B-B641-2667B8DC98A3}" type="presParOf" srcId="{8E887864-BB44-43A3-A7F0-D810A4A522DB}" destId="{FA137F65-C5C9-489D-809B-7C9670F811D7}" srcOrd="2" destOrd="0" presId="urn:microsoft.com/office/officeart/2008/layout/AlternatingHexagons"/>
    <dgm:cxn modelId="{DAFCC453-AE92-45F8-8D77-9AD1F27458D7}" type="presParOf" srcId="{8E887864-BB44-43A3-A7F0-D810A4A522DB}" destId="{306D8267-CBC0-404B-AF01-B272D803C214}" srcOrd="3" destOrd="0" presId="urn:microsoft.com/office/officeart/2008/layout/AlternatingHexagons"/>
    <dgm:cxn modelId="{51165B04-AB0E-4021-B7C7-050C66A63506}" type="presParOf" srcId="{8E887864-BB44-43A3-A7F0-D810A4A522DB}" destId="{D68E6EB3-13E8-4FC3-8F5C-D42D19FBDDA2}" srcOrd="4" destOrd="0" presId="urn:microsoft.com/office/officeart/2008/layout/AlternatingHexagons"/>
    <dgm:cxn modelId="{5240B524-2872-411F-B298-5D3EDAC07DA7}" type="presParOf" srcId="{0CF73371-E09B-47C9-BC70-0A8FA5BCCAAD}" destId="{762A009F-4F95-4E92-87C2-BD8741609FAF}" srcOrd="3" destOrd="0" presId="urn:microsoft.com/office/officeart/2008/layout/AlternatingHexagons"/>
    <dgm:cxn modelId="{CD7AB56B-119E-46B0-AF6F-18FE7BFFC414}" type="presParOf" srcId="{0CF73371-E09B-47C9-BC70-0A8FA5BCCAAD}" destId="{93AC0F1A-84B9-44C7-8AC3-C9DBA1429C00}" srcOrd="4" destOrd="0" presId="urn:microsoft.com/office/officeart/2008/layout/AlternatingHexagons"/>
    <dgm:cxn modelId="{1CC951BC-5251-4DD3-98CA-61EF13EB10D8}" type="presParOf" srcId="{93AC0F1A-84B9-44C7-8AC3-C9DBA1429C00}" destId="{A99F046B-CCB5-47CC-A417-9F2C202376E3}" srcOrd="0" destOrd="0" presId="urn:microsoft.com/office/officeart/2008/layout/AlternatingHexagons"/>
    <dgm:cxn modelId="{0116676F-3C8A-4056-9C55-060426529756}" type="presParOf" srcId="{93AC0F1A-84B9-44C7-8AC3-C9DBA1429C00}" destId="{A1C04AFD-7E76-4F30-B8F3-CD5854F6E7F9}" srcOrd="1" destOrd="0" presId="urn:microsoft.com/office/officeart/2008/layout/AlternatingHexagons"/>
    <dgm:cxn modelId="{ED5EB9BF-312E-47FB-9336-A9C87EEA092D}" type="presParOf" srcId="{93AC0F1A-84B9-44C7-8AC3-C9DBA1429C00}" destId="{62F9B7D1-8DF2-415E-AD80-41ED412D3B24}" srcOrd="2" destOrd="0" presId="urn:microsoft.com/office/officeart/2008/layout/AlternatingHexagons"/>
    <dgm:cxn modelId="{BB76F018-C960-48CE-8C4B-1BE6DC16A6CF}" type="presParOf" srcId="{93AC0F1A-84B9-44C7-8AC3-C9DBA1429C00}" destId="{2BB2C844-3535-4500-8D45-8B0BAF7A2F8C}" srcOrd="3" destOrd="0" presId="urn:microsoft.com/office/officeart/2008/layout/AlternatingHexagons"/>
    <dgm:cxn modelId="{2F08B380-2C8D-43CB-9AFD-20CE1F5B4CDF}" type="presParOf" srcId="{93AC0F1A-84B9-44C7-8AC3-C9DBA1429C00}" destId="{1A2F5BF5-09FD-4784-A84F-32284F802C0D}" srcOrd="4" destOrd="0" presId="urn:microsoft.com/office/officeart/2008/layout/AlternatingHexagons"/>
    <dgm:cxn modelId="{8C191698-481C-481E-AE70-B48DC18FE7D8}" type="presParOf" srcId="{0CF73371-E09B-47C9-BC70-0A8FA5BCCAAD}" destId="{93C4DB78-BB58-4D92-AD70-52793542B8C6}" srcOrd="5" destOrd="0" presId="urn:microsoft.com/office/officeart/2008/layout/AlternatingHexagons"/>
    <dgm:cxn modelId="{2A9902DB-CB94-41D9-AFED-B208E081A368}" type="presParOf" srcId="{0CF73371-E09B-47C9-BC70-0A8FA5BCCAAD}" destId="{244A2E1C-9595-4E8E-8650-8A4689C14ECB}" srcOrd="6" destOrd="0" presId="urn:microsoft.com/office/officeart/2008/layout/AlternatingHexagons"/>
    <dgm:cxn modelId="{DE3E52E6-71D0-4681-A2F2-12B19CC8C93F}" type="presParOf" srcId="{244A2E1C-9595-4E8E-8650-8A4689C14ECB}" destId="{CC2E6CEC-5518-4643-B4DB-515B46FCBE3D}" srcOrd="0" destOrd="0" presId="urn:microsoft.com/office/officeart/2008/layout/AlternatingHexagons"/>
    <dgm:cxn modelId="{0C923710-9466-457D-80C4-49B592274589}" type="presParOf" srcId="{244A2E1C-9595-4E8E-8650-8A4689C14ECB}" destId="{F639AA61-CCD1-4EBE-9445-3FA55A767734}" srcOrd="1" destOrd="0" presId="urn:microsoft.com/office/officeart/2008/layout/AlternatingHexagons"/>
    <dgm:cxn modelId="{A814825E-DB4F-4ADB-9C76-EBA34D2F44E3}" type="presParOf" srcId="{244A2E1C-9595-4E8E-8650-8A4689C14ECB}" destId="{A8BFC4BB-BC64-41EF-B85F-44E585886EFF}" srcOrd="2" destOrd="0" presId="urn:microsoft.com/office/officeart/2008/layout/AlternatingHexagons"/>
    <dgm:cxn modelId="{C9B22825-4880-4E85-A1CB-1C7F5D4C5EA1}" type="presParOf" srcId="{244A2E1C-9595-4E8E-8650-8A4689C14ECB}" destId="{F37D8DB2-ED09-4DD6-B5BF-BD14AA57B150}" srcOrd="3" destOrd="0" presId="urn:microsoft.com/office/officeart/2008/layout/AlternatingHexagons"/>
    <dgm:cxn modelId="{9B76D1BF-4BA6-4D9C-83EF-C7ED5D1136AE}" type="presParOf" srcId="{244A2E1C-9595-4E8E-8650-8A4689C14ECB}" destId="{DC56654B-8EA0-4E1C-AF4B-AE30266EABA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81AA9-93F3-4916-81F9-824C39EFF0AE}">
      <dsp:nvSpPr>
        <dsp:cNvPr id="0" name=""/>
        <dsp:cNvSpPr/>
      </dsp:nvSpPr>
      <dsp:spPr>
        <a:xfrm rot="5400000">
          <a:off x="3640753" y="136102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Riesgos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4.247</a:t>
          </a:r>
        </a:p>
      </dsp:txBody>
      <dsp:txXfrm rot="-5400000">
        <a:off x="3946782" y="274693"/>
        <a:ext cx="913704" cy="1050233"/>
      </dsp:txXfrm>
    </dsp:sp>
    <dsp:sp modelId="{23AA9A4F-FABC-4265-9335-CCE8D943E5E3}">
      <dsp:nvSpPr>
        <dsp:cNvPr id="0" name=""/>
        <dsp:cNvSpPr/>
      </dsp:nvSpPr>
      <dsp:spPr>
        <a:xfrm>
          <a:off x="5107622" y="309001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BC9D4-D1D2-4711-A33B-04483A59E482}">
      <dsp:nvSpPr>
        <dsp:cNvPr id="0" name=""/>
        <dsp:cNvSpPr/>
      </dsp:nvSpPr>
      <dsp:spPr>
        <a:xfrm rot="5400000">
          <a:off x="2927573" y="3964411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Control de Gestión</a:t>
          </a:r>
        </a:p>
      </dsp:txBody>
      <dsp:txXfrm rot="-5400000">
        <a:off x="3233602" y="4103002"/>
        <a:ext cx="913704" cy="1050233"/>
      </dsp:txXfrm>
    </dsp:sp>
    <dsp:sp modelId="{B662239B-285E-48A3-B61F-AAECE3E13672}">
      <dsp:nvSpPr>
        <dsp:cNvPr id="0" name=""/>
        <dsp:cNvSpPr/>
      </dsp:nvSpPr>
      <dsp:spPr>
        <a:xfrm rot="5400000">
          <a:off x="2921202" y="1398092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1000"/>
            <a:buFont typeface="Arial" panose="020B0604020202020204" pitchFamily="34" charset="0"/>
            <a:buNone/>
          </a:pPr>
          <a:r>
            <a:rPr lang="es-PE" sz="1000" kern="1200" dirty="0"/>
            <a:t>TI y Sistemas</a:t>
          </a:r>
          <a:endParaRPr lang="es-PE" sz="1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3227231" y="1536683"/>
        <a:ext cx="913704" cy="1050233"/>
      </dsp:txXfrm>
    </dsp:sp>
    <dsp:sp modelId="{2CBC8FAC-A12B-4D92-A4BD-D73F13D340CF}">
      <dsp:nvSpPr>
        <dsp:cNvPr id="0" name=""/>
        <dsp:cNvSpPr/>
      </dsp:nvSpPr>
      <dsp:spPr>
        <a:xfrm>
          <a:off x="1317625" y="1604070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E6EB3-13E8-4FC3-8F5C-D42D19FBDDA2}">
      <dsp:nvSpPr>
        <dsp:cNvPr id="0" name=""/>
        <dsp:cNvSpPr/>
      </dsp:nvSpPr>
      <dsp:spPr>
        <a:xfrm rot="5400000">
          <a:off x="4327094" y="1395147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Finanzas y Tesorería</a:t>
          </a:r>
        </a:p>
      </dsp:txBody>
      <dsp:txXfrm rot="-5400000">
        <a:off x="4633123" y="1533738"/>
        <a:ext cx="913704" cy="1050233"/>
      </dsp:txXfrm>
    </dsp:sp>
    <dsp:sp modelId="{A99F046B-CCB5-47CC-A417-9F2C202376E3}">
      <dsp:nvSpPr>
        <dsp:cNvPr id="0" name=""/>
        <dsp:cNvSpPr/>
      </dsp:nvSpPr>
      <dsp:spPr>
        <a:xfrm rot="5400000">
          <a:off x="3640753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</a:t>
          </a:r>
        </a:p>
      </dsp:txBody>
      <dsp:txXfrm rot="-5400000">
        <a:off x="3946782" y="2831751"/>
        <a:ext cx="913704" cy="1050233"/>
      </dsp:txXfrm>
    </dsp:sp>
    <dsp:sp modelId="{A1C04AFD-7E76-4F30-B8F3-CD5854F6E7F9}">
      <dsp:nvSpPr>
        <dsp:cNvPr id="0" name=""/>
        <dsp:cNvSpPr/>
      </dsp:nvSpPr>
      <dsp:spPr>
        <a:xfrm>
          <a:off x="5107622" y="2899138"/>
          <a:ext cx="1702752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F5BF5-09FD-4784-A84F-32284F802C0D}">
      <dsp:nvSpPr>
        <dsp:cNvPr id="0" name=""/>
        <dsp:cNvSpPr/>
      </dsp:nvSpPr>
      <dsp:spPr>
        <a:xfrm rot="5400000">
          <a:off x="2207145" y="269316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Legal</a:t>
          </a:r>
        </a:p>
      </dsp:txBody>
      <dsp:txXfrm rot="-5400000">
        <a:off x="2513174" y="2831751"/>
        <a:ext cx="913704" cy="1050233"/>
      </dsp:txXfrm>
    </dsp:sp>
    <dsp:sp modelId="{CC2E6CEC-5518-4643-B4DB-515B46FCBE3D}">
      <dsp:nvSpPr>
        <dsp:cNvPr id="0" name=""/>
        <dsp:cNvSpPr/>
      </dsp:nvSpPr>
      <dsp:spPr>
        <a:xfrm rot="5400000">
          <a:off x="4351863" y="3955150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Compras</a:t>
          </a:r>
        </a:p>
      </dsp:txBody>
      <dsp:txXfrm rot="-5400000">
        <a:off x="4657892" y="4093741"/>
        <a:ext cx="913704" cy="1050233"/>
      </dsp:txXfrm>
    </dsp:sp>
    <dsp:sp modelId="{F639AA61-CCD1-4EBE-9445-3FA55A767734}">
      <dsp:nvSpPr>
        <dsp:cNvPr id="0" name=""/>
        <dsp:cNvSpPr/>
      </dsp:nvSpPr>
      <dsp:spPr>
        <a:xfrm>
          <a:off x="1317625" y="4194206"/>
          <a:ext cx="1647825" cy="915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6654B-8EA0-4E1C-AF4B-AE30266EABA0}">
      <dsp:nvSpPr>
        <dsp:cNvPr id="0" name=""/>
        <dsp:cNvSpPr/>
      </dsp:nvSpPr>
      <dsp:spPr>
        <a:xfrm rot="5400000">
          <a:off x="5043048" y="2661577"/>
          <a:ext cx="1525763" cy="1327414"/>
        </a:xfrm>
        <a:prstGeom prst="hexagon">
          <a:avLst>
            <a:gd name="adj" fmla="val 25000"/>
            <a:gd name="vf" fmla="val 11547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9050" cap="flat" cmpd="sng" algn="ctr">
          <a:solidFill>
            <a:srgbClr val="70AD47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Contabilidad</a:t>
          </a:r>
        </a:p>
      </dsp:txBody>
      <dsp:txXfrm rot="-5400000">
        <a:off x="5349077" y="2800168"/>
        <a:ext cx="913704" cy="10502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B0547-FCB6-A249-8ECF-15FA698D7B3A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DE2EC9-87F0-BC43-82D4-950CAEFCB2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37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64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5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" Target="slide4.xml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2.jpeg"/><Relationship Id="rId7" Type="http://schemas.openxmlformats.org/officeDocument/2006/relationships/chart" Target="../charts/chart8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de inicio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Riesgos</a:t>
            </a:r>
            <a:endParaRPr lang="es-MX" sz="25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Comentarios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70686" y="1061519"/>
            <a:ext cx="105828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Excelente Equipo, todos hacen buen trabajo!!!!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Buen trabajo 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Excelente Hugo, buen trabajo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Bueno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Realizar mayores capacitaciones y cursos sobre Gestión de Riesgos.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bien Hugo!!!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Todo excelente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Muy buen servicio 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Seguir fomentando los temas relacionados al área de riesgos y ética aplicado al fundo.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muy buenos aportes a la gestión en general de la empresa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Muy bien Hugo, felicitaciones por el buen trabajo que vienes realizando, se te nota muy involucrando en tu trabajo y con la empresa.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No se tienen reportes antecedentes penales confiables de clientes o potenciales clientes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ok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A pesar de que no se cuenta con un sistema adecuado para filtrar a nuestros clientes. el área de riesgos siempre nos ha tratado de filtrar a los clientes y nos ha dado comentarios sobre los mismos que nos han permitido tomar decisiones.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Asociar la participación con los procesos de auditorias de la compañía. </a:t>
            </a:r>
          </a:p>
          <a:p>
            <a:pPr algn="just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Buen soporte técnico.</a:t>
            </a:r>
          </a:p>
          <a:p>
            <a:pPr algn="just"/>
            <a:endParaRPr lang="es-E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3" name="Botón de acción: Inicio 12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677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final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título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Antetítulo y fecha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72066" y="1744134"/>
            <a:ext cx="9929283" cy="2017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pPr algn="r"/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pPr algn="r"/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pPr algn="r"/>
            <a:r>
              <a:rPr lang="es-MX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Encuestas de Satisfacción Riesgos 2024-02</a:t>
            </a: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7418730" y="3823232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Enero 2025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>
            <a:cxnSpLocks/>
          </p:cNvCxnSpPr>
          <p:nvPr/>
        </p:nvCxnSpPr>
        <p:spPr>
          <a:xfrm>
            <a:off x="965200" y="3761724"/>
            <a:ext cx="9906000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6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17753" y="154468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agenda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17753" y="1262639"/>
            <a:ext cx="9178138" cy="4864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Punto 1: </a:t>
            </a:r>
            <a:r>
              <a:rPr lang="es-P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3" action="ppaction://hlinksldjump"/>
              </a:rPr>
              <a:t>Satisfacción a nivel de GFACI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r>
              <a:rPr lang="es-ES_tradnl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Punto 2: </a:t>
            </a:r>
            <a:r>
              <a:rPr lang="es-P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4" action="ppaction://hlinksldjump"/>
              </a:rPr>
              <a:t>Satisfacción Riesgos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ES_tradnl" sz="1800" dirty="0">
              <a:solidFill>
                <a:schemeClr val="tx1">
                  <a:lumMod val="75000"/>
                  <a:lumOff val="2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917753" y="1135005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“Agenda”: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</p:spTree>
    <p:extLst>
      <p:ext uri="{BB962C8B-B14F-4D97-AF65-F5344CB8AC3E}">
        <p14:creationId xmlns:p14="http://schemas.microsoft.com/office/powerpoint/2010/main" val="150483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68E45BB1-0D41-CF45-B1EE-0F63AC9AB321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1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7995163" y="3733023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2" name="Botón de acción: Inicio 11">
            <a:hlinkClick r:id="rId4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66" name="Botón de acción: Inicio 65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0C31D6D-B4E1-0298-5C2E-A23A55148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5138238"/>
              </p:ext>
            </p:extLst>
          </p:nvPr>
        </p:nvGraphicFramePr>
        <p:xfrm>
          <a:off x="4329530" y="106151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Elipse 3">
            <a:extLst>
              <a:ext uri="{FF2B5EF4-FFF2-40B4-BE49-F238E27FC236}">
                <a16:creationId xmlns:a16="http://schemas.microsoft.com/office/drawing/2014/main" id="{AB195C79-9C25-0BAB-F0A9-89C2E0581B59}"/>
              </a:ext>
            </a:extLst>
          </p:cNvPr>
          <p:cNvSpPr/>
          <p:nvPr/>
        </p:nvSpPr>
        <p:spPr>
          <a:xfrm>
            <a:off x="1511044" y="1162763"/>
            <a:ext cx="2736190" cy="2623789"/>
          </a:xfrm>
          <a:prstGeom prst="ellipse">
            <a:avLst/>
          </a:prstGeom>
          <a:solidFill>
            <a:srgbClr val="459F43"/>
          </a:solidFill>
          <a:ln>
            <a:solidFill>
              <a:srgbClr val="459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>
                <a:solidFill>
                  <a:schemeClr val="bg1"/>
                </a:solidFill>
              </a:rPr>
              <a:t>GFACI 4.235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4CD8636-5045-6126-9EC8-30081EE57E30}"/>
              </a:ext>
            </a:extLst>
          </p:cNvPr>
          <p:cNvSpPr txBox="1">
            <a:spLocks/>
          </p:cNvSpPr>
          <p:nvPr/>
        </p:nvSpPr>
        <p:spPr>
          <a:xfrm>
            <a:off x="722073" y="3947543"/>
            <a:ext cx="4314132" cy="405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00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Tamaño de muestra: </a:t>
            </a:r>
            <a:r>
              <a:rPr lang="es-MX" sz="1500" b="1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211 colaboradores</a:t>
            </a:r>
          </a:p>
          <a:p>
            <a:pPr algn="ctr"/>
            <a:r>
              <a:rPr lang="es-ES_tradnl" sz="1500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Respuestas: </a:t>
            </a:r>
            <a:r>
              <a:rPr lang="es-ES_tradnl" sz="1500" b="1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164 colaboradores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B5967DD0-A9AF-4CAE-636E-7D36E88D5D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166118"/>
              </p:ext>
            </p:extLst>
          </p:nvPr>
        </p:nvGraphicFramePr>
        <p:xfrm>
          <a:off x="497983" y="4514524"/>
          <a:ext cx="5070795" cy="1931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5441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de GFACI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66" name="Botón de acción: Inicio 65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D5096BB-4988-80F4-CC9F-076D42F03DFE}"/>
              </a:ext>
            </a:extLst>
          </p:cNvPr>
          <p:cNvSpPr/>
          <p:nvPr/>
        </p:nvSpPr>
        <p:spPr>
          <a:xfrm>
            <a:off x="1511044" y="1162763"/>
            <a:ext cx="2736190" cy="2623789"/>
          </a:xfrm>
          <a:prstGeom prst="ellipse">
            <a:avLst/>
          </a:prstGeom>
          <a:solidFill>
            <a:srgbClr val="459F43"/>
          </a:solidFill>
          <a:ln>
            <a:solidFill>
              <a:srgbClr val="459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600" dirty="0">
                <a:solidFill>
                  <a:schemeClr val="bg1"/>
                </a:solidFill>
              </a:rPr>
              <a:t>GFACI 4.235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D2C1F7A7-2126-FAF8-91FF-0FA816F397F6}"/>
              </a:ext>
            </a:extLst>
          </p:cNvPr>
          <p:cNvGraphicFramePr>
            <a:graphicFrameLocks/>
          </p:cNvGraphicFramePr>
          <p:nvPr/>
        </p:nvGraphicFramePr>
        <p:xfrm>
          <a:off x="4407244" y="1018929"/>
          <a:ext cx="7208107" cy="3061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458D7A0B-53F2-54C8-B1E9-83B3FFF80A50}"/>
              </a:ext>
            </a:extLst>
          </p:cNvPr>
          <p:cNvGraphicFramePr>
            <a:graphicFrameLocks/>
          </p:cNvGraphicFramePr>
          <p:nvPr/>
        </p:nvGraphicFramePr>
        <p:xfrm>
          <a:off x="6763267" y="4476125"/>
          <a:ext cx="4107933" cy="183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153E024A-FB2F-107A-A36C-3D04D9579516}"/>
              </a:ext>
            </a:extLst>
          </p:cNvPr>
          <p:cNvGraphicFramePr>
            <a:graphicFrameLocks/>
          </p:cNvGraphicFramePr>
          <p:nvPr/>
        </p:nvGraphicFramePr>
        <p:xfrm>
          <a:off x="1157808" y="4476125"/>
          <a:ext cx="4518062" cy="183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85641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68E45BB1-0D41-CF45-B1EE-0F63AC9AB321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6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6007475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Riesgos</a:t>
            </a: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0" name="Botón de acción: Inicio 9">
            <a:hlinkClick r:id="rId4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7995163" y="3733023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33DCF8FE-C69D-8DA9-55B6-38E552F99B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200254"/>
              </p:ext>
            </p:extLst>
          </p:nvPr>
        </p:nvGraphicFramePr>
        <p:xfrm>
          <a:off x="6076084" y="898438"/>
          <a:ext cx="5698848" cy="2680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Riesgos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370685" y="797037"/>
            <a:ext cx="4977169" cy="2189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Ubicación dentro de universo de </a:t>
            </a:r>
            <a:r>
              <a:rPr lang="es-ES_tradnl" sz="1500" b="1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63 servicios </a:t>
            </a:r>
            <a:r>
              <a:rPr lang="es-ES_tradnl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Multiarea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1" name="Botón de acción: Inicio 20">
            <a:hlinkClick r:id="rId4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94AAF1D1-B73C-D6AB-7393-C0467538E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358953"/>
              </p:ext>
            </p:extLst>
          </p:nvPr>
        </p:nvGraphicFramePr>
        <p:xfrm>
          <a:off x="401241" y="1061519"/>
          <a:ext cx="5519268" cy="894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2293">
                  <a:extLst>
                    <a:ext uri="{9D8B030D-6E8A-4147-A177-3AD203B41FA5}">
                      <a16:colId xmlns:a16="http://schemas.microsoft.com/office/drawing/2014/main" val="3902627192"/>
                    </a:ext>
                  </a:extLst>
                </a:gridCol>
                <a:gridCol w="3412717">
                  <a:extLst>
                    <a:ext uri="{9D8B030D-6E8A-4147-A177-3AD203B41FA5}">
                      <a16:colId xmlns:a16="http://schemas.microsoft.com/office/drawing/2014/main" val="772756360"/>
                    </a:ext>
                  </a:extLst>
                </a:gridCol>
                <a:gridCol w="886859">
                  <a:extLst>
                    <a:ext uri="{9D8B030D-6E8A-4147-A177-3AD203B41FA5}">
                      <a16:colId xmlns:a16="http://schemas.microsoft.com/office/drawing/2014/main" val="2850687990"/>
                    </a:ext>
                  </a:extLst>
                </a:gridCol>
                <a:gridCol w="597399">
                  <a:extLst>
                    <a:ext uri="{9D8B030D-6E8A-4147-A177-3AD203B41FA5}">
                      <a16:colId xmlns:a16="http://schemas.microsoft.com/office/drawing/2014/main" val="29666768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PUESTO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SERVICIO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RESULTADO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000" b="1" u="none" strike="noStrike" dirty="0">
                          <a:effectLst/>
                        </a:rPr>
                        <a:t>AREA</a:t>
                      </a:r>
                      <a:endParaRPr lang="es-PE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1932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Absolución de consultas de riesgos y éticas y emisión de reportes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Riesgos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633543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cursos y capacitaciones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4.257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Riesgos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49378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Generación de reportes sentintel, de LAFT y antecedentes</a:t>
                      </a:r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Riesgos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34752187"/>
                  </a:ext>
                </a:extLst>
              </a:tr>
            </a:tbl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045D98E1-6247-496D-8CCE-EC2FD11FC44C}"/>
              </a:ext>
            </a:extLst>
          </p:cNvPr>
          <p:cNvSpPr txBox="1"/>
          <p:nvPr/>
        </p:nvSpPr>
        <p:spPr>
          <a:xfrm>
            <a:off x="11093229" y="991637"/>
            <a:ext cx="598241" cy="307777"/>
          </a:xfrm>
          <a:prstGeom prst="rect">
            <a:avLst/>
          </a:prstGeom>
          <a:solidFill>
            <a:srgbClr val="0B84A5"/>
          </a:solidFill>
        </p:spPr>
        <p:txBody>
          <a:bodyPr wrap="none" rtlCol="0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4.247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38F4657D-4AE1-76A6-5159-0BD8AA5B49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994987"/>
              </p:ext>
            </p:extLst>
          </p:nvPr>
        </p:nvGraphicFramePr>
        <p:xfrm>
          <a:off x="370686" y="2292913"/>
          <a:ext cx="2256615" cy="1834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960A689-5D30-DBBD-CEA6-740FF40CA8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9532119"/>
              </p:ext>
            </p:extLst>
          </p:nvPr>
        </p:nvGraphicFramePr>
        <p:xfrm>
          <a:off x="2859269" y="2292913"/>
          <a:ext cx="3106366" cy="1834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B6E1ABB7-37AF-13C5-F9C8-DD851B6785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6932102"/>
              </p:ext>
            </p:extLst>
          </p:nvPr>
        </p:nvGraphicFramePr>
        <p:xfrm>
          <a:off x="1099273" y="4325353"/>
          <a:ext cx="4123204" cy="2075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D1CEB390-BD68-BFE5-D4A4-461637F8E2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076250"/>
              </p:ext>
            </p:extLst>
          </p:nvPr>
        </p:nvGraphicFramePr>
        <p:xfrm>
          <a:off x="6076085" y="3854103"/>
          <a:ext cx="5698848" cy="2546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1357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DE857-229B-A3EE-A115-A9EDEB3E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5FA9E2CE-DAEE-56C7-5214-0B45538082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072715"/>
              </p:ext>
            </p:extLst>
          </p:nvPr>
        </p:nvGraphicFramePr>
        <p:xfrm>
          <a:off x="370686" y="924654"/>
          <a:ext cx="5698848" cy="2680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538C4C99-C913-495E-49A1-072880519298}"/>
              </a:ext>
            </a:extLst>
          </p:cNvPr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Resultado de imagen para post it">
            <a:extLst>
              <a:ext uri="{FF2B5EF4-FFF2-40B4-BE49-F238E27FC236}">
                <a16:creationId xmlns:a16="http://schemas.microsoft.com/office/drawing/2014/main" id="{FD5CE206-949F-432E-0B0D-06FE443E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B9CDC50-ACDF-864C-5E57-7BA3A8CA441D}"/>
              </a:ext>
            </a:extLst>
          </p:cNvPr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Riesgos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B8CD499-8E02-FBB9-A13D-9E2CB3DFA2AC}"/>
              </a:ext>
            </a:extLst>
          </p:cNvPr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74D17EC-FA3B-94E1-D004-E72D52756AB3}"/>
              </a:ext>
            </a:extLst>
          </p:cNvPr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1" name="Botón de acción: Inicio 20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67F15A3-6C52-B87F-EF9E-2EA17DE4537C}"/>
              </a:ext>
            </a:extLst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FA7D6A2-CF6C-5B54-8886-B8A5B21537BF}"/>
              </a:ext>
            </a:extLst>
          </p:cNvPr>
          <p:cNvSpPr txBox="1"/>
          <p:nvPr/>
        </p:nvSpPr>
        <p:spPr>
          <a:xfrm>
            <a:off x="5398905" y="1002534"/>
            <a:ext cx="598241" cy="307777"/>
          </a:xfrm>
          <a:prstGeom prst="rect">
            <a:avLst/>
          </a:prstGeom>
          <a:solidFill>
            <a:srgbClr val="0B84A5"/>
          </a:solidFill>
        </p:spPr>
        <p:txBody>
          <a:bodyPr wrap="none" rtlCol="0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4.247</a:t>
            </a:r>
          </a:p>
        </p:txBody>
      </p:sp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9AA7BCFA-A544-9612-6EED-6CF8EFFAF3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189551"/>
              </p:ext>
            </p:extLst>
          </p:nvPr>
        </p:nvGraphicFramePr>
        <p:xfrm>
          <a:off x="6160052" y="924654"/>
          <a:ext cx="5850715" cy="2680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C1A36279-FC03-9FC4-881D-04BA40CEED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513687"/>
              </p:ext>
            </p:extLst>
          </p:nvPr>
        </p:nvGraphicFramePr>
        <p:xfrm>
          <a:off x="2891368" y="3787496"/>
          <a:ext cx="6211556" cy="2846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179977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26297</TotalTime>
  <Words>680</Words>
  <Application>Microsoft Office PowerPoint</Application>
  <PresentationFormat>Panorámica</PresentationFormat>
  <Paragraphs>173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 2018</dc:title>
  <dc:creator>Usuario de Microsoft Office</dc:creator>
  <cp:lastModifiedBy>Cristhian Martin Valladolid Chero</cp:lastModifiedBy>
  <cp:revision>445</cp:revision>
  <dcterms:created xsi:type="dcterms:W3CDTF">2018-06-08T15:13:06Z</dcterms:created>
  <dcterms:modified xsi:type="dcterms:W3CDTF">2025-01-04T02:52:40Z</dcterms:modified>
</cp:coreProperties>
</file>