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3"/>
  </p:notesMasterIdLst>
  <p:sldIdLst>
    <p:sldId id="270" r:id="rId2"/>
    <p:sldId id="584" r:id="rId3"/>
    <p:sldId id="593" r:id="rId4"/>
    <p:sldId id="256" r:id="rId5"/>
    <p:sldId id="631" r:id="rId6"/>
    <p:sldId id="742" r:id="rId7"/>
    <p:sldId id="668" r:id="rId8"/>
    <p:sldId id="744" r:id="rId9"/>
    <p:sldId id="729" r:id="rId10"/>
    <p:sldId id="739" r:id="rId11"/>
    <p:sldId id="602" r:id="rId12"/>
  </p:sldIdLst>
  <p:sldSz cx="12192000" cy="6858000"/>
  <p:notesSz cx="7315200" cy="96012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thia Pamela Ramirez Suarez" initials="CPRS" lastIdx="19" clrIdx="0">
    <p:extLst>
      <p:ext uri="{19B8F6BF-5375-455C-9EA6-DF929625EA0E}">
        <p15:presenceInfo xmlns:p15="http://schemas.microsoft.com/office/powerpoint/2012/main" userId="S-1-5-21-393103838-4033371443-3849908453-5768" providerId="AD"/>
      </p:ext>
    </p:extLst>
  </p:cmAuthor>
  <p:cmAuthor id="2" name="Arturo Meneses Ruidias" initials="AMR" lastIdx="5" clrIdx="1">
    <p:extLst>
      <p:ext uri="{19B8F6BF-5375-455C-9EA6-DF929625EA0E}">
        <p15:presenceInfo xmlns:p15="http://schemas.microsoft.com/office/powerpoint/2012/main" userId="S-1-5-21-393103838-4033371443-3849908453-3253" providerId="AD"/>
      </p:ext>
    </p:extLst>
  </p:cmAuthor>
  <p:cmAuthor id="3" name="Arturo Meneses Ruidias" initials="AMR [2]" lastIdx="9" clrIdx="2">
    <p:extLst>
      <p:ext uri="{19B8F6BF-5375-455C-9EA6-DF929625EA0E}">
        <p15:presenceInfo xmlns:p15="http://schemas.microsoft.com/office/powerpoint/2012/main" userId="Arturo Meneses Ruidi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84A5"/>
    <a:srgbClr val="F29414"/>
    <a:srgbClr val="009F43"/>
    <a:srgbClr val="009B45"/>
    <a:srgbClr val="C9C9C9"/>
    <a:srgbClr val="DF1D26"/>
    <a:srgbClr val="F2AB62"/>
    <a:srgbClr val="66B763"/>
    <a:srgbClr val="006131"/>
    <a:srgbClr val="009C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31" autoAdjust="0"/>
    <p:restoredTop sz="94668"/>
  </p:normalViewPr>
  <p:slideViewPr>
    <p:cSldViewPr snapToGrid="0" snapToObjects="1">
      <p:cViewPr varScale="1">
        <p:scale>
          <a:sx n="79" d="100"/>
          <a:sy n="79" d="100"/>
        </p:scale>
        <p:origin x="149"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Sistema%20integrado%20de%20gesti&#243;n.xlsm"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ConsolidadoFinalEncuestas2024_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Sistema%20integrado%20de%20gesti&#243;n.xlsm"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Sistema%20integrado%20de%20gesti&#243;n.xlsm" TargetMode="External"/></Relationships>
</file>

<file path=ppt/charts/_rels/chart7.xml.rels><?xml version="1.0" encoding="UTF-8" standalone="yes"?>
<Relationships xmlns="http://schemas.openxmlformats.org/package/2006/relationships"><Relationship Id="rId3" Type="http://schemas.openxmlformats.org/officeDocument/2006/relationships/oleObject" Target="file:///D:\Encuestas\ResultadosEncuestas2024_02\ResultadosTabuleadosConMacro\Validados\EncuestaSistema%20integrado%20de%20gesti&#243;n.xlsm"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Sistema%20integrado%20de%20gesti&#243;n.xlsm"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Encuestas\ResultadosEncuestas2024_02\ResultadosTabuleadosConMacro\Validados\EncuestaSistema%20integrado%20de%20gesti&#243;n.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pivotSource>
    <c:name>[ConsolidadoFinalEncuestas2024_02.xlsx]Grafico!TablaDinámica2</c:name>
    <c:fmtId val="63"/>
  </c:pivotSource>
  <c:chart>
    <c:autoTitleDeleted val="1"/>
    <c:pivotFmts>
      <c:pivotFmt>
        <c:idx val="0"/>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noFill/>
          <a:ln w="25400" cap="flat" cmpd="sng" algn="ctr">
            <a:solidFill>
              <a:srgbClr val="00B050"/>
            </a:solidFill>
            <a:miter lim="800000"/>
          </a:ln>
          <a:effectLst/>
        </c:spPr>
      </c:pivotFmt>
      <c:pivotFmt>
        <c:idx val="2"/>
        <c:spPr>
          <a:noFill/>
          <a:ln w="25400" cap="flat" cmpd="sng" algn="ctr">
            <a:solidFill>
              <a:srgbClr val="FFC000"/>
            </a:solidFill>
            <a:miter lim="800000"/>
          </a:ln>
          <a:effectLst/>
        </c:spPr>
      </c:pivotFmt>
      <c:pivotFmt>
        <c:idx val="3"/>
        <c:spPr>
          <a:noFill/>
          <a:ln w="25400" cap="flat" cmpd="sng" algn="ctr">
            <a:solidFill>
              <a:srgbClr val="FF0000"/>
            </a:solidFill>
            <a:miter lim="800000"/>
          </a:ln>
          <a:effectLst/>
        </c:spPr>
      </c:pivotFmt>
      <c:pivotFmt>
        <c:idx val="4"/>
        <c:spPr>
          <a:noFill/>
          <a:ln w="25400" cap="flat" cmpd="sng" algn="ctr">
            <a:solidFill>
              <a:srgbClr val="00B0F0"/>
            </a:solidFill>
            <a:miter lim="800000"/>
          </a:ln>
          <a:effectLst/>
        </c:spPr>
      </c:pivotFmt>
      <c:pivotFmt>
        <c:idx val="5"/>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noFill/>
          <a:ln w="25400" cap="flat" cmpd="sng" algn="ctr">
            <a:solidFill>
              <a:schemeClr val="accent1"/>
            </a:solidFill>
            <a:miter lim="800000"/>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25400" cap="flat" cmpd="sng" algn="ctr">
            <a:solidFill>
              <a:srgbClr val="00B050"/>
            </a:solidFill>
            <a:miter lim="800000"/>
          </a:ln>
          <a:effectLst/>
        </c:spPr>
      </c:pivotFmt>
      <c:pivotFmt>
        <c:idx val="11"/>
        <c:spPr>
          <a:noFill/>
          <a:ln w="25400" cap="flat" cmpd="sng" algn="ctr">
            <a:solidFill>
              <a:srgbClr val="FFC000"/>
            </a:solidFill>
            <a:miter lim="800000"/>
          </a:ln>
          <a:effectLst/>
        </c:spPr>
      </c:pivotFmt>
      <c:pivotFmt>
        <c:idx val="12"/>
        <c:spPr>
          <a:noFill/>
          <a:ln w="25400" cap="flat" cmpd="sng" algn="ctr">
            <a:solidFill>
              <a:srgbClr val="FF0000"/>
            </a:solidFill>
            <a:miter lim="800000"/>
          </a:ln>
          <a:effectLst/>
        </c:spPr>
      </c:pivotFmt>
      <c:pivotFmt>
        <c:idx val="13"/>
        <c:spPr>
          <a:noFill/>
          <a:ln w="25400" cap="flat" cmpd="sng" algn="ctr">
            <a:solidFill>
              <a:srgbClr val="00B0F0"/>
            </a:solidFill>
            <a:miter lim="800000"/>
          </a:ln>
          <a:effectLst/>
        </c:spPr>
      </c:pivotFmt>
      <c:pivotFmt>
        <c:idx val="1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25400" cap="flat" cmpd="sng" algn="ctr">
            <a:solidFill>
              <a:schemeClr val="accent6"/>
            </a:solidFill>
            <a:miter lim="800000"/>
          </a:ln>
          <a:effectLst>
            <a:outerShdw blurRad="50800" dist="50800" dir="5400000" sx="2000" sy="2000" algn="ctr" rotWithShape="0">
              <a:srgbClr val="000000">
                <a:alpha val="43137"/>
              </a:srgbClr>
            </a:outerShdw>
          </a:effectLst>
        </c:spPr>
      </c:pivotFmt>
      <c:pivotFmt>
        <c:idx val="16"/>
        <c:spPr>
          <a:noFill/>
          <a:ln w="25400" cap="flat" cmpd="sng" algn="ctr">
            <a:solidFill>
              <a:schemeClr val="accent4"/>
            </a:solidFill>
            <a:miter lim="800000"/>
          </a:ln>
          <a:effectLst/>
        </c:spPr>
      </c:pivotFmt>
      <c:pivotFmt>
        <c:idx val="17"/>
        <c:spPr>
          <a:noFill/>
          <a:ln w="25400" cap="flat" cmpd="sng" algn="ctr">
            <a:solidFill>
              <a:srgbClr val="FF0000"/>
            </a:solidFill>
            <a:miter lim="800000"/>
          </a:ln>
          <a:effectLst/>
        </c:spPr>
      </c:pivotFmt>
      <c:pivotFmt>
        <c:idx val="18"/>
        <c:spPr>
          <a:noFill/>
          <a:ln w="25400" cap="flat" cmpd="sng" algn="ctr">
            <a:solidFill>
              <a:srgbClr val="00B0F0"/>
            </a:solidFill>
            <a:miter lim="800000"/>
          </a:ln>
          <a:effectLst/>
        </c:spPr>
      </c:pivotFmt>
      <c:pivotFmt>
        <c:idx val="19"/>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25400" cap="flat" cmpd="sng" algn="ctr">
            <a:solidFill>
              <a:schemeClr val="accent6"/>
            </a:solidFill>
            <a:miter lim="800000"/>
          </a:ln>
          <a:effectLst>
            <a:outerShdw blurRad="50800" dist="50800" dir="5400000" sx="2000" sy="2000" algn="ctr" rotWithShape="0">
              <a:srgbClr val="000000">
                <a:alpha val="43137"/>
              </a:srgbClr>
            </a:outerShdw>
          </a:effectLst>
        </c:spPr>
      </c:pivotFmt>
      <c:pivotFmt>
        <c:idx val="21"/>
        <c:spPr>
          <a:noFill/>
          <a:ln w="25400" cap="flat" cmpd="sng" algn="ctr">
            <a:solidFill>
              <a:srgbClr val="FF0000"/>
            </a:solidFill>
            <a:miter lim="800000"/>
          </a:ln>
          <a:effectLst/>
        </c:spPr>
      </c:pivotFmt>
      <c:pivotFmt>
        <c:idx val="22"/>
        <c:spPr>
          <a:noFill/>
          <a:ln w="25400" cap="flat" cmpd="sng" algn="ctr">
            <a:solidFill>
              <a:schemeClr val="accent4"/>
            </a:solidFill>
            <a:miter lim="800000"/>
          </a:ln>
          <a:effectLst/>
        </c:spPr>
      </c:pivotFmt>
      <c:pivotFmt>
        <c:idx val="23"/>
        <c:spPr>
          <a:noFill/>
          <a:ln w="25400" cap="flat" cmpd="sng" algn="ctr">
            <a:solidFill>
              <a:srgbClr val="00B0F0"/>
            </a:solidFill>
            <a:miter lim="800000"/>
          </a:ln>
          <a:effectLst/>
        </c:spPr>
      </c:pivotFmt>
      <c:pivotFmt>
        <c:idx val="24"/>
        <c:spPr>
          <a:noFill/>
          <a:ln w="25400" cap="flat" cmpd="sng" algn="ctr">
            <a:solidFill>
              <a:schemeClr val="accent1"/>
            </a:solid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25400" cap="flat" cmpd="sng" algn="ctr">
            <a:solidFill>
              <a:schemeClr val="accent6"/>
            </a:solidFill>
            <a:miter lim="800000"/>
          </a:ln>
          <a:effectLst>
            <a:outerShdw blurRad="50800" dist="50800" dir="5400000" sx="2000" sy="2000" algn="ctr" rotWithShape="0">
              <a:srgbClr val="000000">
                <a:alpha val="43137"/>
              </a:srgbClr>
            </a:outerShdw>
          </a:effectLst>
        </c:spPr>
      </c:pivotFmt>
      <c:pivotFmt>
        <c:idx val="26"/>
        <c:spPr>
          <a:noFill/>
          <a:ln w="25400" cap="flat" cmpd="sng" algn="ctr">
            <a:solidFill>
              <a:srgbClr val="FF0000"/>
            </a:solidFill>
            <a:miter lim="800000"/>
          </a:ln>
          <a:effectLst/>
        </c:spPr>
      </c:pivotFmt>
      <c:pivotFmt>
        <c:idx val="27"/>
        <c:spPr>
          <a:noFill/>
          <a:ln w="25400" cap="flat" cmpd="sng" algn="ctr">
            <a:solidFill>
              <a:schemeClr val="accent4"/>
            </a:solidFill>
            <a:miter lim="800000"/>
          </a:ln>
          <a:effectLst/>
        </c:spPr>
      </c:pivotFmt>
      <c:pivotFmt>
        <c:idx val="28"/>
        <c:spPr>
          <a:noFill/>
          <a:ln w="25400" cap="flat" cmpd="sng" algn="ctr">
            <a:solidFill>
              <a:srgbClr val="00B0F0"/>
            </a:solidFill>
            <a:miter lim="800000"/>
          </a:ln>
          <a:effectLst/>
        </c:spPr>
      </c:pivotFmt>
    </c:pivotFmts>
    <c:plotArea>
      <c:layout/>
      <c:barChart>
        <c:barDir val="col"/>
        <c:grouping val="clustered"/>
        <c:varyColors val="0"/>
        <c:ser>
          <c:idx val="0"/>
          <c:order val="0"/>
          <c:tx>
            <c:strRef>
              <c:f>Grafico!$B$4</c:f>
              <c:strCache>
                <c:ptCount val="1"/>
                <c:pt idx="0">
                  <c:v>Total</c:v>
                </c:pt>
              </c:strCache>
            </c:strRef>
          </c:tx>
          <c:spPr>
            <a:noFill/>
            <a:ln w="25400" cap="flat" cmpd="sng" algn="ctr">
              <a:solidFill>
                <a:schemeClr val="accent1"/>
              </a:solidFill>
              <a:miter lim="800000"/>
            </a:ln>
            <a:effectLst/>
          </c:spPr>
          <c:invertIfNegative val="0"/>
          <c:dPt>
            <c:idx val="1"/>
            <c:invertIfNegative val="0"/>
            <c:bubble3D val="0"/>
            <c:spPr>
              <a:noFill/>
              <a:ln w="25400" cap="flat" cmpd="sng" algn="ctr">
                <a:solidFill>
                  <a:schemeClr val="accent6"/>
                </a:solidFill>
                <a:miter lim="800000"/>
              </a:ln>
              <a:effectLst>
                <a:outerShdw blurRad="50800" dist="50800" dir="5400000" sx="2000" sy="2000" algn="ctr" rotWithShape="0">
                  <a:srgbClr val="000000">
                    <a:alpha val="43137"/>
                  </a:srgbClr>
                </a:outerShdw>
              </a:effectLst>
            </c:spPr>
            <c:extLst>
              <c:ext xmlns:c16="http://schemas.microsoft.com/office/drawing/2014/chart" uri="{C3380CC4-5D6E-409C-BE32-E72D297353CC}">
                <c16:uniqueId val="{00000001-4A0A-4F25-AE62-05BE57A8CAD2}"/>
              </c:ext>
            </c:extLst>
          </c:dPt>
          <c:dPt>
            <c:idx val="2"/>
            <c:invertIfNegative val="0"/>
            <c:bubble3D val="0"/>
            <c:spPr>
              <a:noFill/>
              <a:ln w="25400" cap="flat" cmpd="sng" algn="ctr">
                <a:solidFill>
                  <a:srgbClr val="FF0000"/>
                </a:solidFill>
                <a:miter lim="800000"/>
              </a:ln>
              <a:effectLst/>
            </c:spPr>
            <c:extLst>
              <c:ext xmlns:c16="http://schemas.microsoft.com/office/drawing/2014/chart" uri="{C3380CC4-5D6E-409C-BE32-E72D297353CC}">
                <c16:uniqueId val="{00000003-4A0A-4F25-AE62-05BE57A8CAD2}"/>
              </c:ext>
            </c:extLst>
          </c:dPt>
          <c:dPt>
            <c:idx val="3"/>
            <c:invertIfNegative val="0"/>
            <c:bubble3D val="0"/>
            <c:spPr>
              <a:noFill/>
              <a:ln w="25400" cap="flat" cmpd="sng" algn="ctr">
                <a:solidFill>
                  <a:schemeClr val="accent4"/>
                </a:solidFill>
                <a:miter lim="800000"/>
              </a:ln>
              <a:effectLst/>
            </c:spPr>
            <c:extLst>
              <c:ext xmlns:c16="http://schemas.microsoft.com/office/drawing/2014/chart" uri="{C3380CC4-5D6E-409C-BE32-E72D297353CC}">
                <c16:uniqueId val="{00000005-4A0A-4F25-AE62-05BE57A8CAD2}"/>
              </c:ext>
            </c:extLst>
          </c:dPt>
          <c:dPt>
            <c:idx val="4"/>
            <c:invertIfNegative val="0"/>
            <c:bubble3D val="0"/>
            <c:spPr>
              <a:noFill/>
              <a:ln w="25400" cap="flat" cmpd="sng" algn="ctr">
                <a:solidFill>
                  <a:srgbClr val="00B0F0"/>
                </a:solidFill>
                <a:miter lim="800000"/>
              </a:ln>
              <a:effectLst/>
            </c:spPr>
            <c:extLst>
              <c:ext xmlns:c16="http://schemas.microsoft.com/office/drawing/2014/chart" uri="{C3380CC4-5D6E-409C-BE32-E72D297353CC}">
                <c16:uniqueId val="{00000007-4A0A-4F25-AE62-05BE57A8CAD2}"/>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Grafico!$A$5:$A$9</c:f>
              <c:strCache>
                <c:ptCount val="5"/>
                <c:pt idx="0">
                  <c:v>Gestión Humana y Sostenibilidad</c:v>
                </c:pt>
                <c:pt idx="1">
                  <c:v>Administración y Finanzas</c:v>
                </c:pt>
                <c:pt idx="2">
                  <c:v>Operaciones</c:v>
                </c:pt>
                <c:pt idx="3">
                  <c:v>Agrícola</c:v>
                </c:pt>
                <c:pt idx="4">
                  <c:v>Industrial y de Mantenimiento</c:v>
                </c:pt>
              </c:strCache>
            </c:strRef>
          </c:cat>
          <c:val>
            <c:numRef>
              <c:f>Grafico!$B$5:$B$9</c:f>
              <c:numCache>
                <c:formatCode>0.000</c:formatCode>
                <c:ptCount val="5"/>
                <c:pt idx="0">
                  <c:v>4.4403470715835143</c:v>
                </c:pt>
                <c:pt idx="1">
                  <c:v>4.3079800498753116</c:v>
                </c:pt>
                <c:pt idx="2">
                  <c:v>4.2851600387972839</c:v>
                </c:pt>
                <c:pt idx="3">
                  <c:v>4.1501182033096926</c:v>
                </c:pt>
                <c:pt idx="4">
                  <c:v>3.8622754491017965</c:v>
                </c:pt>
              </c:numCache>
            </c:numRef>
          </c:val>
          <c:extLst>
            <c:ext xmlns:c16="http://schemas.microsoft.com/office/drawing/2014/chart" uri="{C3380CC4-5D6E-409C-BE32-E72D297353CC}">
              <c16:uniqueId val="{00000008-4A0A-4F25-AE62-05BE57A8CAD2}"/>
            </c:ext>
          </c:extLst>
        </c:ser>
        <c:dLbls>
          <c:dLblPos val="outEnd"/>
          <c:showLegendKey val="0"/>
          <c:showVal val="1"/>
          <c:showCatName val="0"/>
          <c:showSerName val="0"/>
          <c:showPercent val="0"/>
          <c:showBubbleSize val="0"/>
        </c:dLbls>
        <c:gapWidth val="164"/>
        <c:overlap val="-35"/>
        <c:axId val="963757320"/>
        <c:axId val="963757648"/>
      </c:barChart>
      <c:catAx>
        <c:axId val="9637573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s-PE"/>
          </a:p>
        </c:txPr>
        <c:crossAx val="963757648"/>
        <c:crosses val="autoZero"/>
        <c:auto val="1"/>
        <c:lblAlgn val="ctr"/>
        <c:lblOffset val="100"/>
        <c:noMultiLvlLbl val="0"/>
      </c:catAx>
      <c:valAx>
        <c:axId val="963757648"/>
        <c:scaling>
          <c:orientation val="minMax"/>
        </c:scaling>
        <c:delete val="0"/>
        <c:axPos val="l"/>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PE"/>
          </a:p>
        </c:txPr>
        <c:crossAx val="963757320"/>
        <c:crosses val="autoZero"/>
        <c:crossBetween val="between"/>
      </c:valAx>
      <c:spPr>
        <a:noFill/>
        <a:ln>
          <a:noFill/>
        </a:ln>
        <a:effectLst/>
      </c:spPr>
    </c:plotArea>
    <c:legend>
      <c:legendPos val="t"/>
      <c:layout>
        <c:manualLayout>
          <c:xMode val="edge"/>
          <c:yMode val="edge"/>
          <c:x val="2.214356779981862E-2"/>
          <c:y val="4.7109970250239263E-3"/>
          <c:w val="0.95970699564925044"/>
          <c:h val="0.253752816735400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s-P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por Servicios sin Autoevaluación</a:t>
            </a:r>
          </a:p>
        </c:rich>
      </c:tx>
      <c:overlay val="0"/>
    </c:title>
    <c:autoTitleDeleted val="0"/>
    <c:plotArea>
      <c:layout/>
      <c:barChart>
        <c:barDir val="col"/>
        <c:grouping val="clustered"/>
        <c:varyColors val="0"/>
        <c:ser>
          <c:idx val="0"/>
          <c:order val="0"/>
          <c:tx>
            <c:strRef>
              <c:f>DataResumen!$B$36</c:f>
              <c:strCache>
                <c:ptCount val="1"/>
                <c:pt idx="0">
                  <c:v>2022</c:v>
                </c:pt>
              </c:strCache>
            </c:strRef>
          </c:tx>
          <c:spPr>
            <a:solidFill>
              <a:schemeClr val="accent6">
                <a:lumMod val="75000"/>
              </a:schemeClr>
            </a:solidFill>
          </c:spPr>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DataResumen!$A$37:$A$41</c:f>
              <c:strCache>
                <c:ptCount val="5"/>
                <c:pt idx="0">
                  <c:v>Certificación de ISCC </c:v>
                </c:pt>
                <c:pt idx="1">
                  <c:v>Recojo de Residuos de los almacenes temporales</c:v>
                </c:pt>
                <c:pt idx="2">
                  <c:v>Capacitación, Asesoría, Auditoría referidos a temas ambientales, ISCC, procesos, SGD</c:v>
                </c:pt>
                <c:pt idx="3">
                  <c:v>Gestión Ambiental referidos a cumplimientos ambientales</c:v>
                </c:pt>
                <c:pt idx="4">
                  <c:v>Gestión por Procesos referidos a la mejora de las actividades agrícolas, operaciones</c:v>
                </c:pt>
              </c:strCache>
            </c:strRef>
          </c:cat>
          <c:val>
            <c:numRef>
              <c:f>DataResumen!$B$37:$B$41</c:f>
              <c:numCache>
                <c:formatCode>General</c:formatCode>
                <c:ptCount val="5"/>
                <c:pt idx="0" formatCode="_-* #,##0.000_-;\-* #,##0.000_-;_-* &quot;-&quot;??_-;_-@_-">
                  <c:v>4.0812082574377655</c:v>
                </c:pt>
                <c:pt idx="3" formatCode="_-* #,##0.000_-;\-* #,##0.000_-;_-* &quot;-&quot;??_-;_-@_-">
                  <c:v>3.9935141509433962</c:v>
                </c:pt>
              </c:numCache>
            </c:numRef>
          </c:val>
          <c:extLst>
            <c:ext xmlns:c16="http://schemas.microsoft.com/office/drawing/2014/chart" uri="{C3380CC4-5D6E-409C-BE32-E72D297353CC}">
              <c16:uniqueId val="{00000000-FECD-4EF9-B6F9-5F9948079771}"/>
            </c:ext>
          </c:extLst>
        </c:ser>
        <c:ser>
          <c:idx val="1"/>
          <c:order val="1"/>
          <c:tx>
            <c:strRef>
              <c:f>DataResumen!$C$36</c:f>
              <c:strCache>
                <c:ptCount val="1"/>
                <c:pt idx="0">
                  <c:v>2023</c:v>
                </c:pt>
              </c:strCache>
            </c:strRef>
          </c:tx>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DataResumen!$A$37:$A$41</c:f>
              <c:strCache>
                <c:ptCount val="5"/>
                <c:pt idx="0">
                  <c:v>Certificación de ISCC </c:v>
                </c:pt>
                <c:pt idx="1">
                  <c:v>Recojo de Residuos de los almacenes temporales</c:v>
                </c:pt>
                <c:pt idx="2">
                  <c:v>Capacitación, Asesoría, Auditoría referidos a temas ambientales, ISCC, procesos, SGD</c:v>
                </c:pt>
                <c:pt idx="3">
                  <c:v>Gestión Ambiental referidos a cumplimientos ambientales</c:v>
                </c:pt>
                <c:pt idx="4">
                  <c:v>Gestión por Procesos referidos a la mejora de las actividades agrícolas, operaciones</c:v>
                </c:pt>
              </c:strCache>
            </c:strRef>
          </c:cat>
          <c:val>
            <c:numRef>
              <c:f>DataResumen!$C$37:$C$41</c:f>
              <c:numCache>
                <c:formatCode>General</c:formatCode>
                <c:ptCount val="5"/>
                <c:pt idx="0" formatCode="0.000">
                  <c:v>3.9607843137254903</c:v>
                </c:pt>
                <c:pt idx="1">
                  <c:v>3.7320000000000002</c:v>
                </c:pt>
                <c:pt idx="3" formatCode="0.000">
                  <c:v>3.8653846153846154</c:v>
                </c:pt>
              </c:numCache>
            </c:numRef>
          </c:val>
          <c:extLst>
            <c:ext xmlns:c16="http://schemas.microsoft.com/office/drawing/2014/chart" uri="{C3380CC4-5D6E-409C-BE32-E72D297353CC}">
              <c16:uniqueId val="{00000001-FECD-4EF9-B6F9-5F9948079771}"/>
            </c:ext>
          </c:extLst>
        </c:ser>
        <c:ser>
          <c:idx val="2"/>
          <c:order val="2"/>
          <c:tx>
            <c:strRef>
              <c:f>DataResumen!$D$36</c:f>
              <c:strCache>
                <c:ptCount val="1"/>
                <c:pt idx="0">
                  <c:v>2024-01</c:v>
                </c:pt>
              </c:strCache>
            </c:strRef>
          </c:tx>
          <c:spPr>
            <a:solidFill>
              <a:schemeClr val="accent1">
                <a:lumMod val="75000"/>
              </a:schemeClr>
            </a:solidFill>
          </c:spPr>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DataResumen!$A$37:$A$41</c:f>
              <c:strCache>
                <c:ptCount val="5"/>
                <c:pt idx="0">
                  <c:v>Certificación de ISCC </c:v>
                </c:pt>
                <c:pt idx="1">
                  <c:v>Recojo de Residuos de los almacenes temporales</c:v>
                </c:pt>
                <c:pt idx="2">
                  <c:v>Capacitación, Asesoría, Auditoría referidos a temas ambientales, ISCC, procesos, SGD</c:v>
                </c:pt>
                <c:pt idx="3">
                  <c:v>Gestión Ambiental referidos a cumplimientos ambientales</c:v>
                </c:pt>
                <c:pt idx="4">
                  <c:v>Gestión por Procesos referidos a la mejora de las actividades agrícolas, operaciones</c:v>
                </c:pt>
              </c:strCache>
            </c:strRef>
          </c:cat>
          <c:val>
            <c:numRef>
              <c:f>DataResumen!$D$37:$D$41</c:f>
              <c:numCache>
                <c:formatCode>General</c:formatCode>
                <c:ptCount val="5"/>
                <c:pt idx="0">
                  <c:v>4.3970000000000002</c:v>
                </c:pt>
                <c:pt idx="1">
                  <c:v>3.9860000000000002</c:v>
                </c:pt>
                <c:pt idx="2">
                  <c:v>4.1109999999999998</c:v>
                </c:pt>
                <c:pt idx="3">
                  <c:v>4.157</c:v>
                </c:pt>
                <c:pt idx="4">
                  <c:v>3.9830000000000001</c:v>
                </c:pt>
              </c:numCache>
            </c:numRef>
          </c:val>
          <c:extLst>
            <c:ext xmlns:c16="http://schemas.microsoft.com/office/drawing/2014/chart" uri="{C3380CC4-5D6E-409C-BE32-E72D297353CC}">
              <c16:uniqueId val="{00000002-FECD-4EF9-B6F9-5F9948079771}"/>
            </c:ext>
          </c:extLst>
        </c:ser>
        <c:ser>
          <c:idx val="3"/>
          <c:order val="3"/>
          <c:tx>
            <c:strRef>
              <c:f>DataResumen!$E$36</c:f>
              <c:strCache>
                <c:ptCount val="1"/>
                <c:pt idx="0">
                  <c:v>2024-02</c:v>
                </c:pt>
              </c:strCache>
            </c:strRef>
          </c:tx>
          <c:spPr>
            <a:solidFill>
              <a:schemeClr val="accent4">
                <a:lumMod val="75000"/>
              </a:schemeClr>
            </a:solidFill>
          </c:spPr>
          <c:invertIfNegative val="0"/>
          <c:dLbls>
            <c:spPr>
              <a:noFill/>
              <a:ln>
                <a:noFill/>
              </a:ln>
              <a:effectLst/>
            </c:spPr>
            <c:txPr>
              <a:bodyPr rot="-5400000" vert="horz" wrap="square" lIns="38100" tIns="19050" rIns="38100" bIns="19050" anchor="ctr">
                <a:spAutoFit/>
              </a:bodyPr>
              <a:lstStyle/>
              <a:p>
                <a:pPr>
                  <a:defRPr b="1">
                    <a:solidFill>
                      <a:schemeClr val="bg1"/>
                    </a:solidFill>
                  </a:defRPr>
                </a:pPr>
                <a:endParaRPr lang="es-P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DataResumen!$A$37:$A$41</c:f>
              <c:strCache>
                <c:ptCount val="5"/>
                <c:pt idx="0">
                  <c:v>Certificación de ISCC </c:v>
                </c:pt>
                <c:pt idx="1">
                  <c:v>Recojo de Residuos de los almacenes temporales</c:v>
                </c:pt>
                <c:pt idx="2">
                  <c:v>Capacitación, Asesoría, Auditoría referidos a temas ambientales, ISCC, procesos, SGD</c:v>
                </c:pt>
                <c:pt idx="3">
                  <c:v>Gestión Ambiental referidos a cumplimientos ambientales</c:v>
                </c:pt>
                <c:pt idx="4">
                  <c:v>Gestión por Procesos referidos a la mejora de las actividades agrícolas, operaciones</c:v>
                </c:pt>
              </c:strCache>
            </c:strRef>
          </c:cat>
          <c:val>
            <c:numRef>
              <c:f>DataResumen!$E$37:$E$41</c:f>
              <c:numCache>
                <c:formatCode>General</c:formatCode>
                <c:ptCount val="5"/>
                <c:pt idx="0">
                  <c:v>4.3769999999999998</c:v>
                </c:pt>
                <c:pt idx="1">
                  <c:v>4.2039999999999997</c:v>
                </c:pt>
                <c:pt idx="2" formatCode="0.000">
                  <c:v>4.2</c:v>
                </c:pt>
                <c:pt idx="3" formatCode="0.000">
                  <c:v>4.1959999999999997</c:v>
                </c:pt>
                <c:pt idx="4" formatCode="0.000">
                  <c:v>4.17</c:v>
                </c:pt>
              </c:numCache>
            </c:numRef>
          </c:val>
          <c:extLst>
            <c:ext xmlns:c16="http://schemas.microsoft.com/office/drawing/2014/chart" uri="{C3380CC4-5D6E-409C-BE32-E72D297353CC}">
              <c16:uniqueId val="{00000003-FECD-4EF9-B6F9-5F9948079771}"/>
            </c:ext>
          </c:extLst>
        </c:ser>
        <c:dLbls>
          <c:showLegendKey val="0"/>
          <c:showVal val="0"/>
          <c:showCatName val="0"/>
          <c:showSerName val="0"/>
          <c:showPercent val="0"/>
          <c:showBubbleSize val="0"/>
        </c:dLbls>
        <c:gapWidth val="150"/>
        <c:overlap val="-27"/>
        <c:axId val="148798032"/>
        <c:axId val="148798512"/>
      </c:barChart>
      <c:catAx>
        <c:axId val="148798032"/>
        <c:scaling>
          <c:orientation val="minMax"/>
        </c:scaling>
        <c:delete val="0"/>
        <c:axPos val="b"/>
        <c:numFmt formatCode="General" sourceLinked="1"/>
        <c:majorTickMark val="out"/>
        <c:minorTickMark val="none"/>
        <c:tickLblPos val="nextTo"/>
        <c:txPr>
          <a:bodyPr rot="0" vert="horz"/>
          <a:lstStyle/>
          <a:p>
            <a:pPr>
              <a:defRPr/>
            </a:pPr>
            <a:endParaRPr lang="es-PE"/>
          </a:p>
        </c:txPr>
        <c:crossAx val="148798512"/>
        <c:crosses val="autoZero"/>
        <c:auto val="1"/>
        <c:lblAlgn val="ctr"/>
        <c:lblOffset val="100"/>
        <c:noMultiLvlLbl val="0"/>
      </c:catAx>
      <c:valAx>
        <c:axId val="148798512"/>
        <c:scaling>
          <c:orientation val="minMax"/>
        </c:scaling>
        <c:delete val="0"/>
        <c:axPos val="l"/>
        <c:numFmt formatCode="_-* #,##0.000_-;\-* #,##0.000_-;_-* &quot;-&quot;??_-;_-@_-" sourceLinked="1"/>
        <c:majorTickMark val="out"/>
        <c:minorTickMark val="none"/>
        <c:tickLblPos val="nextTo"/>
        <c:crossAx val="148798032"/>
        <c:crosses val="autoZero"/>
        <c:crossBetween val="between"/>
      </c:valAx>
      <c:spPr>
        <a:pattFill prst="pct5">
          <a:fgClr>
            <a:srgbClr val="000000"/>
          </a:fgClr>
          <a:bgClr>
            <a:srgbClr val="FFFFFF"/>
          </a:bgClr>
        </a:pattFill>
      </c:spPr>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r>
              <a:rPr lang="es-PE" sz="1400">
                <a:latin typeface="+mn-lt"/>
              </a:rPr>
              <a:t>Satisfacción Histórica a nivel Multiarea</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endParaRPr lang="es-P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prstDash val="sysDot"/>
              </a:ln>
              <a:effectLst/>
            </c:spPr>
            <c:trendlineType val="poly"/>
            <c:order val="2"/>
            <c:dispRSqr val="0"/>
            <c:dispEq val="0"/>
          </c:trendline>
          <c:cat>
            <c:strRef>
              <c:f>usado4!$A$50:$A$54</c:f>
              <c:strCache>
                <c:ptCount val="5"/>
                <c:pt idx="0">
                  <c:v>2021</c:v>
                </c:pt>
                <c:pt idx="1">
                  <c:v>2022</c:v>
                </c:pt>
                <c:pt idx="2">
                  <c:v>2023</c:v>
                </c:pt>
                <c:pt idx="3">
                  <c:v>2024-01</c:v>
                </c:pt>
                <c:pt idx="4">
                  <c:v>2024-02</c:v>
                </c:pt>
              </c:strCache>
            </c:strRef>
          </c:cat>
          <c:val>
            <c:numRef>
              <c:f>usado4!$B$50:$B$54</c:f>
              <c:numCache>
                <c:formatCode>0.000</c:formatCode>
                <c:ptCount val="5"/>
                <c:pt idx="0">
                  <c:v>3.508</c:v>
                </c:pt>
                <c:pt idx="1">
                  <c:v>3.496</c:v>
                </c:pt>
                <c:pt idx="2">
                  <c:v>4.0149999999999997</c:v>
                </c:pt>
                <c:pt idx="3">
                  <c:v>4.1832152732847678</c:v>
                </c:pt>
                <c:pt idx="4" formatCode="General">
                  <c:v>4.2350000000000003</c:v>
                </c:pt>
              </c:numCache>
            </c:numRef>
          </c:val>
          <c:extLst>
            <c:ext xmlns:c16="http://schemas.microsoft.com/office/drawing/2014/chart" uri="{C3380CC4-5D6E-409C-BE32-E72D297353CC}">
              <c16:uniqueId val="{00000001-62F9-49A9-89BA-B73DBC21E9A2}"/>
            </c:ext>
          </c:extLst>
        </c:ser>
        <c:dLbls>
          <c:dLblPos val="outEnd"/>
          <c:showLegendKey val="0"/>
          <c:showVal val="1"/>
          <c:showCatName val="0"/>
          <c:showSerName val="0"/>
          <c:showPercent val="0"/>
          <c:showBubbleSize val="0"/>
        </c:dLbls>
        <c:gapWidth val="267"/>
        <c:overlap val="-43"/>
        <c:axId val="83113136"/>
        <c:axId val="1012194080"/>
      </c:barChart>
      <c:catAx>
        <c:axId val="83113136"/>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ysClr val="windowText" lastClr="000000"/>
                </a:solidFill>
                <a:latin typeface="+mn-lt"/>
                <a:ea typeface="+mn-ea"/>
                <a:cs typeface="+mn-cs"/>
              </a:defRPr>
            </a:pPr>
            <a:endParaRPr lang="es-PE"/>
          </a:p>
        </c:txPr>
        <c:crossAx val="1012194080"/>
        <c:crosses val="autoZero"/>
        <c:auto val="1"/>
        <c:lblAlgn val="ctr"/>
        <c:lblOffset val="100"/>
        <c:noMultiLvlLbl val="0"/>
      </c:catAx>
      <c:valAx>
        <c:axId val="1012194080"/>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crossAx val="83113136"/>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ysClr val="windowText" lastClr="000000"/>
          </a:solidFill>
        </a:defRPr>
      </a:pPr>
      <a:endParaRPr lang="es-P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r>
              <a:rPr lang="es-PE" sz="1400">
                <a:latin typeface="+mn-lt"/>
              </a:rPr>
              <a:t>Satisfacción Histórica a nivel Multiarea (Acumulado)</a:t>
            </a:r>
          </a:p>
        </c:rich>
      </c:tx>
      <c:overlay val="0"/>
      <c:spPr>
        <a:noFill/>
        <a:ln>
          <a:noFill/>
        </a:ln>
        <a:effectLst/>
      </c:spPr>
      <c:txPr>
        <a:bodyPr rot="0" spcFirstLastPara="1" vertOverflow="ellipsis" vert="horz" wrap="square" anchor="ctr" anchorCtr="1"/>
        <a:lstStyle/>
        <a:p>
          <a:pPr>
            <a:defRPr sz="1600" b="1" i="0" u="none" strike="noStrike" kern="1200" cap="none" spc="0" normalizeH="0" baseline="0">
              <a:solidFill>
                <a:sysClr val="windowText" lastClr="000000"/>
              </a:solidFill>
              <a:latin typeface="+mj-lt"/>
              <a:ea typeface="+mj-ea"/>
              <a:cs typeface="+mj-cs"/>
            </a:defRPr>
          </a:pPr>
          <a:endParaRPr lang="es-PE"/>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trendline>
            <c:spPr>
              <a:ln w="19050" cap="rnd">
                <a:solidFill>
                  <a:schemeClr val="accent1"/>
                </a:solidFill>
                <a:prstDash val="sysDot"/>
              </a:ln>
              <a:effectLst/>
            </c:spPr>
            <c:trendlineType val="poly"/>
            <c:order val="2"/>
            <c:dispRSqr val="0"/>
            <c:dispEq val="0"/>
          </c:trendline>
          <c:cat>
            <c:strRef>
              <c:f>usado4!$H$50:$H$53</c:f>
              <c:strCache>
                <c:ptCount val="4"/>
                <c:pt idx="0">
                  <c:v>2021</c:v>
                </c:pt>
                <c:pt idx="1">
                  <c:v>2022</c:v>
                </c:pt>
                <c:pt idx="2">
                  <c:v>2023</c:v>
                </c:pt>
                <c:pt idx="3">
                  <c:v>2024</c:v>
                </c:pt>
              </c:strCache>
            </c:strRef>
          </c:cat>
          <c:val>
            <c:numRef>
              <c:f>usado4!$I$50:$I$53</c:f>
              <c:numCache>
                <c:formatCode>0.000</c:formatCode>
                <c:ptCount val="4"/>
                <c:pt idx="0">
                  <c:v>3.508</c:v>
                </c:pt>
                <c:pt idx="1">
                  <c:v>3.496</c:v>
                </c:pt>
                <c:pt idx="2">
                  <c:v>4.0149999999999997</c:v>
                </c:pt>
                <c:pt idx="3">
                  <c:v>4.2091076366423801</c:v>
                </c:pt>
              </c:numCache>
            </c:numRef>
          </c:val>
          <c:extLst>
            <c:ext xmlns:c16="http://schemas.microsoft.com/office/drawing/2014/chart" uri="{C3380CC4-5D6E-409C-BE32-E72D297353CC}">
              <c16:uniqueId val="{00000001-7445-4469-A60E-3F28B90A0BFD}"/>
            </c:ext>
          </c:extLst>
        </c:ser>
        <c:dLbls>
          <c:dLblPos val="outEnd"/>
          <c:showLegendKey val="0"/>
          <c:showVal val="1"/>
          <c:showCatName val="0"/>
          <c:showSerName val="0"/>
          <c:showPercent val="0"/>
          <c:showBubbleSize val="0"/>
        </c:dLbls>
        <c:gapWidth val="267"/>
        <c:overlap val="-43"/>
        <c:axId val="98144624"/>
        <c:axId val="1012206080"/>
      </c:barChart>
      <c:catAx>
        <c:axId val="98144624"/>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ysClr val="windowText" lastClr="000000"/>
                </a:solidFill>
                <a:latin typeface="+mn-lt"/>
                <a:ea typeface="+mn-ea"/>
                <a:cs typeface="+mn-cs"/>
              </a:defRPr>
            </a:pPr>
            <a:endParaRPr lang="es-PE"/>
          </a:p>
        </c:txPr>
        <c:crossAx val="1012206080"/>
        <c:crosses val="autoZero"/>
        <c:auto val="1"/>
        <c:lblAlgn val="ctr"/>
        <c:lblOffset val="100"/>
        <c:noMultiLvlLbl val="0"/>
      </c:catAx>
      <c:valAx>
        <c:axId val="1012206080"/>
        <c:scaling>
          <c:orientation val="minMax"/>
        </c:scaling>
        <c:delete val="0"/>
        <c:axPos val="l"/>
        <c:majorGridlines>
          <c:spPr>
            <a:ln w="9525" cap="flat" cmpd="sng" algn="ctr">
              <a:solidFill>
                <a:schemeClr val="dk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s-PE"/>
          </a:p>
        </c:txPr>
        <c:crossAx val="9814462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solidFill>
            <a:sysClr val="windowText" lastClr="000000"/>
          </a:solidFill>
        </a:defRPr>
      </a:pPr>
      <a:endParaRPr lang="es-P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s-PE" b="1" dirty="0">
                <a:solidFill>
                  <a:sysClr val="windowText" lastClr="000000"/>
                </a:solidFill>
              </a:rPr>
              <a:t>TOP 10 Servicios </a:t>
            </a:r>
            <a:r>
              <a:rPr lang="es-PE" b="1" dirty="0" err="1">
                <a:solidFill>
                  <a:sysClr val="windowText" lastClr="000000"/>
                </a:solidFill>
              </a:rPr>
              <a:t>Multiárea</a:t>
            </a:r>
            <a:r>
              <a:rPr lang="es-PE" b="1" dirty="0">
                <a:solidFill>
                  <a:sysClr val="windowText" lastClr="000000"/>
                </a:solidFill>
              </a:rPr>
              <a:t> 2024-02</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s-PE"/>
        </a:p>
      </c:txPr>
    </c:title>
    <c:autoTitleDeleted val="0"/>
    <c:plotArea>
      <c:layout/>
      <c:barChart>
        <c:barDir val="col"/>
        <c:grouping val="clustered"/>
        <c:varyColors val="0"/>
        <c:ser>
          <c:idx val="0"/>
          <c:order val="0"/>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USADO5!$A$2:$B$11</c:f>
              <c:multiLvlStrCache>
                <c:ptCount val="10"/>
                <c:lvl>
                  <c:pt idx="0">
                    <c:v>Soporte informático y de sistemas</c:v>
                  </c:pt>
                  <c:pt idx="1">
                    <c:v>Solicitud de anticipos y depósito de reembolsos</c:v>
                  </c:pt>
                  <c:pt idx="2">
                    <c:v>Desarrollo de Software</c:v>
                  </c:pt>
                  <c:pt idx="3">
                    <c:v>Administración de Recursos Informáticos</c:v>
                  </c:pt>
                  <c:pt idx="4">
                    <c:v>Entregas a rendir y reembolsos</c:v>
                  </c:pt>
                  <c:pt idx="5">
                    <c:v>Gestión para aprobación de líneas de crédito a clientes</c:v>
                  </c:pt>
                  <c:pt idx="6">
                    <c:v>Administración de Comunicaciones</c:v>
                  </c:pt>
                  <c:pt idx="7">
                    <c:v>Contabilidad Tributaria</c:v>
                  </c:pt>
                  <c:pt idx="8">
                    <c:v>Consultas y orientaciones</c:v>
                  </c:pt>
                  <c:pt idx="9">
                    <c:v>Amabilidad y disponibilidad del personal de laboratorio ante algún requerimiento</c:v>
                  </c:pt>
                </c:lvl>
                <c:lvl>
                  <c:pt idx="0">
                    <c:v>Sistemas y TI</c:v>
                  </c:pt>
                  <c:pt idx="1">
                    <c:v>Finanzas y tesorería</c:v>
                  </c:pt>
                  <c:pt idx="2">
                    <c:v>Sistemas y TI</c:v>
                  </c:pt>
                  <c:pt idx="3">
                    <c:v>Sistemas y TI</c:v>
                  </c:pt>
                  <c:pt idx="4">
                    <c:v>Contabilidad</c:v>
                  </c:pt>
                  <c:pt idx="5">
                    <c:v>Finanzas y tesorería</c:v>
                  </c:pt>
                  <c:pt idx="6">
                    <c:v>Sistemas y TI</c:v>
                  </c:pt>
                  <c:pt idx="7">
                    <c:v>Contabilidad</c:v>
                  </c:pt>
                  <c:pt idx="8">
                    <c:v>Control de gestión</c:v>
                  </c:pt>
                  <c:pt idx="9">
                    <c:v>Calidad</c:v>
                  </c:pt>
                </c:lvl>
              </c:multiLvlStrCache>
            </c:multiLvlStrRef>
          </c:cat>
          <c:val>
            <c:numRef>
              <c:f>USADO5!$C$2:$C$11</c:f>
              <c:numCache>
                <c:formatCode>0.000</c:formatCode>
                <c:ptCount val="10"/>
                <c:pt idx="0" formatCode="General">
                  <c:v>4.5629999999999997</c:v>
                </c:pt>
                <c:pt idx="1">
                  <c:v>4.5590000000000002</c:v>
                </c:pt>
                <c:pt idx="2" formatCode="General">
                  <c:v>4.532</c:v>
                </c:pt>
                <c:pt idx="3" formatCode="General">
                  <c:v>4.5119999999999996</c:v>
                </c:pt>
                <c:pt idx="4" formatCode="General">
                  <c:v>4.508</c:v>
                </c:pt>
                <c:pt idx="5">
                  <c:v>4.5</c:v>
                </c:pt>
                <c:pt idx="6" formatCode="General">
                  <c:v>4.4710000000000001</c:v>
                </c:pt>
                <c:pt idx="7" formatCode="General">
                  <c:v>4.4690000000000003</c:v>
                </c:pt>
                <c:pt idx="8" formatCode="General">
                  <c:v>4.4640000000000004</c:v>
                </c:pt>
                <c:pt idx="9" formatCode="General">
                  <c:v>4.4379999999999997</c:v>
                </c:pt>
              </c:numCache>
            </c:numRef>
          </c:val>
          <c:extLst>
            <c:ext xmlns:c16="http://schemas.microsoft.com/office/drawing/2014/chart" uri="{C3380CC4-5D6E-409C-BE32-E72D297353CC}">
              <c16:uniqueId val="{00000000-DC6D-43A5-A157-8A214C8CA51C}"/>
            </c:ext>
          </c:extLst>
        </c:ser>
        <c:dLbls>
          <c:dLblPos val="outEnd"/>
          <c:showLegendKey val="0"/>
          <c:showVal val="1"/>
          <c:showCatName val="0"/>
          <c:showSerName val="0"/>
          <c:showPercent val="0"/>
          <c:showBubbleSize val="0"/>
        </c:dLbls>
        <c:gapWidth val="219"/>
        <c:overlap val="-27"/>
        <c:axId val="1250862832"/>
        <c:axId val="2058469712"/>
      </c:barChart>
      <c:catAx>
        <c:axId val="12508628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2058469712"/>
        <c:crosses val="autoZero"/>
        <c:auto val="1"/>
        <c:lblAlgn val="ctr"/>
        <c:lblOffset val="100"/>
        <c:noMultiLvlLbl val="0"/>
      </c:catAx>
      <c:valAx>
        <c:axId val="2058469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50862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lumMod val="85000"/>
        </a:schemeClr>
      </a:solidFill>
    </a:ln>
    <a:effectLst/>
  </c:spPr>
  <c:txPr>
    <a:bodyPr/>
    <a:lstStyle/>
    <a:p>
      <a:pPr>
        <a:defRPr/>
      </a:pPr>
      <a:endParaRPr lang="es-P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Universo de 97 colaboradores</a:t>
            </a:r>
          </a:p>
        </c:rich>
      </c:tx>
      <c:overlay val="0"/>
    </c:title>
    <c:autoTitleDeleted val="0"/>
    <c:plotArea>
      <c:layout/>
      <c:pieChart>
        <c:varyColors val="1"/>
        <c:ser>
          <c:idx val="0"/>
          <c:order val="0"/>
          <c:dLbls>
            <c:dLbl>
              <c:idx val="0"/>
              <c:layout>
                <c:manualLayout>
                  <c:x val="-7.5013249545729854E-2"/>
                  <c:y val="-0.20239801312338102"/>
                </c:manualLayout>
              </c:layout>
              <c:tx>
                <c:rich>
                  <a:bodyPr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solidFill>
                        <a:latin typeface="+mn-lt"/>
                        <a:ea typeface="+mn-ea"/>
                        <a:cs typeface="+mn-cs"/>
                      </a:defRPr>
                    </a:pPr>
                    <a:fld id="{BEF2755A-137D-470B-BD88-1A5E58D0EE71}" type="CATEGORYNAME">
                      <a:rPr lang="en-US" sz="1000" b="0" i="0" u="none" strike="noStrike" kern="1200" baseline="0">
                        <a:solidFill>
                          <a:sysClr val="windowText" lastClr="000000"/>
                        </a:solidFill>
                      </a:rPr>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solidFill>
                          <a:latin typeface="+mn-lt"/>
                          <a:ea typeface="+mn-ea"/>
                          <a:cs typeface="+mn-cs"/>
                        </a:defRPr>
                      </a:pPr>
                      <a:t>[NOMBRE DE CATEGORÍA]</a:t>
                    </a:fld>
                    <a:endParaRPr lang="es-PE"/>
                  </a:p>
                </c:rich>
              </c:tx>
              <c:spPr>
                <a:solidFill>
                  <a:sysClr val="window" lastClr="FFFFFF"/>
                </a:solidFill>
                <a:ln>
                  <a:noFill/>
                </a:ln>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dlblFieldTable/>
                  <c15:showDataLabelsRange val="0"/>
                </c:ext>
                <c:ext xmlns:c16="http://schemas.microsoft.com/office/drawing/2014/chart" uri="{C3380CC4-5D6E-409C-BE32-E72D297353CC}">
                  <c16:uniqueId val="{00000000-6D14-4A48-A748-EA7FEA22AC3D}"/>
                </c:ext>
              </c:extLst>
            </c:dLbl>
            <c:dLbl>
              <c:idx val="1"/>
              <c:layout>
                <c:manualLayout>
                  <c:x val="8.3018288579312108E-2"/>
                  <c:y val="-2.2677632666380919E-2"/>
                </c:manualLayout>
              </c:layout>
              <c:tx>
                <c:rich>
                  <a:bodyPr wrap="square" lIns="38100" tIns="19050" rIns="38100" bIns="19050" anchor="ctr">
                    <a:spAutoFit/>
                  </a:bodyPr>
                  <a:lstStyle/>
                  <a:p>
                    <a:pPr>
                      <a:defRPr/>
                    </a:pPr>
                    <a:fld id="{8DD4D88C-8C33-4168-822F-BDCF7403572F}" type="CATEGORYNAME">
                      <a:rPr lang="es-ES" sz="1000" b="0" i="0" u="none" strike="noStrike" kern="1200" baseline="0">
                        <a:solidFill>
                          <a:sysClr val="windowText" lastClr="000000"/>
                        </a:solidFill>
                      </a:rPr>
                      <a:pPr>
                        <a:defRPr/>
                      </a:pPr>
                      <a:t>[NOMBRE DE CATEGORÍA]</a:t>
                    </a:fld>
                    <a:endParaRPr lang="es-PE"/>
                  </a:p>
                </c:rich>
              </c:tx>
              <c:spPr>
                <a:solidFill>
                  <a:sysClr val="window" lastClr="FFFFFF"/>
                </a:solidFill>
                <a:ln>
                  <a:noFill/>
                </a:ln>
                <a:effectLst>
                  <a:softEdge rad="0"/>
                </a:effectLst>
              </c:sp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15:dlblFieldTable/>
                  <c15:showDataLabelsRange val="0"/>
                </c:ext>
                <c:ext xmlns:c16="http://schemas.microsoft.com/office/drawing/2014/chart" uri="{C3380CC4-5D6E-409C-BE32-E72D297353CC}">
                  <c16:uniqueId val="{00000001-6D14-4A48-A748-EA7FEA22AC3D}"/>
                </c:ext>
              </c:extLst>
            </c:dLbl>
            <c:spPr>
              <a:solidFill>
                <a:sysClr val="window" lastClr="FFFFFF"/>
              </a:solidFill>
              <a:ln>
                <a:solidFill>
                  <a:sysClr val="windowText" lastClr="000000">
                    <a:lumMod val="65000"/>
                    <a:lumOff val="35000"/>
                  </a:sysClr>
                </a:solidFill>
              </a:ln>
              <a:effectLst/>
            </c:spPr>
            <c:dLblPos val="outEnd"/>
            <c:showLegendKey val="0"/>
            <c:showVal val="0"/>
            <c:showCatName val="1"/>
            <c:showSerName val="0"/>
            <c:showPercent val="1"/>
            <c:showBubbleSize val="0"/>
            <c:showLeaderLines val="1"/>
            <c:extLst>
              <c:ext xmlns:c15="http://schemas.microsoft.com/office/drawing/2012/chart" uri="{CE6537A1-D6FC-4f65-9D91-7224C49458BB}">
                <c15:spPr xmlns:c15="http://schemas.microsoft.com/office/drawing/2012/chart">
                  <a:prstGeom prst="wedgeRectCallout">
                    <a:avLst/>
                  </a:prstGeom>
                </c15:spPr>
              </c:ext>
            </c:extLst>
          </c:dLbls>
          <c:cat>
            <c:strRef>
              <c:f>DataResumen!$A$3:$A$4</c:f>
              <c:strCache>
                <c:ptCount val="2"/>
                <c:pt idx="0">
                  <c:v>Completaron 59 personas (60.82%)</c:v>
                </c:pt>
                <c:pt idx="1">
                  <c:v>No completaron 38 personas (39.18%)</c:v>
                </c:pt>
              </c:strCache>
            </c:strRef>
          </c:cat>
          <c:val>
            <c:numRef>
              <c:f>DataResumen!$B$3:$B$4</c:f>
              <c:numCache>
                <c:formatCode>General</c:formatCode>
                <c:ptCount val="2"/>
                <c:pt idx="0">
                  <c:v>59</c:v>
                </c:pt>
                <c:pt idx="1">
                  <c:v>38</c:v>
                </c:pt>
              </c:numCache>
            </c:numRef>
          </c:val>
          <c:extLst>
            <c:ext xmlns:c16="http://schemas.microsoft.com/office/drawing/2014/chart" uri="{C3380CC4-5D6E-409C-BE32-E72D297353CC}">
              <c16:uniqueId val="{00000002-6D14-4A48-A748-EA7FEA22AC3D}"/>
            </c:ext>
          </c:extLst>
        </c:ser>
        <c:dLbls>
          <c:showLegendKey val="0"/>
          <c:showVal val="0"/>
          <c:showCatName val="0"/>
          <c:showSerName val="0"/>
          <c:showPercent val="0"/>
          <c:showBubbleSize val="0"/>
          <c:showLeaderLines val="1"/>
        </c:dLbls>
        <c:firstSliceAng val="143"/>
      </c:pieChart>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Histórica</a:t>
            </a:r>
          </a:p>
        </c:rich>
      </c:tx>
      <c:overlay val="0"/>
    </c:title>
    <c:autoTitleDeleted val="0"/>
    <c:plotArea>
      <c:layout/>
      <c:barChart>
        <c:barDir val="col"/>
        <c:grouping val="clustered"/>
        <c:varyColors val="0"/>
        <c:ser>
          <c:idx val="0"/>
          <c:order val="0"/>
          <c:tx>
            <c:v>Total</c:v>
          </c:tx>
          <c:spPr>
            <a:solidFill>
              <a:srgbClr val="9DD866"/>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HistoricoAreas!$B$1:$F$1</c:f>
              <c:strCache>
                <c:ptCount val="5"/>
                <c:pt idx="0">
                  <c:v>2021</c:v>
                </c:pt>
                <c:pt idx="1">
                  <c:v>2022</c:v>
                </c:pt>
                <c:pt idx="2">
                  <c:v>2023</c:v>
                </c:pt>
                <c:pt idx="3">
                  <c:v>2024-01</c:v>
                </c:pt>
                <c:pt idx="4">
                  <c:v>2024-02</c:v>
                </c:pt>
              </c:strCache>
            </c:strRef>
          </c:cat>
          <c:val>
            <c:numRef>
              <c:f>HistoricoAreas!$B$12:$F$12</c:f>
              <c:numCache>
                <c:formatCode>_-* #,##0.000_-;\-* #,##0.000_-;_-* "-"??_-;_-@_-</c:formatCode>
                <c:ptCount val="5"/>
                <c:pt idx="0">
                  <c:v>3.78</c:v>
                </c:pt>
                <c:pt idx="1">
                  <c:v>3.8526097324413793</c:v>
                </c:pt>
                <c:pt idx="2">
                  <c:v>3.8410000000000002</c:v>
                </c:pt>
                <c:pt idx="3">
                  <c:v>4.1269999999999998</c:v>
                </c:pt>
                <c:pt idx="4" formatCode="0.000">
                  <c:v>4.2300000000000004</c:v>
                </c:pt>
              </c:numCache>
            </c:numRef>
          </c:val>
          <c:extLst>
            <c:ext xmlns:c16="http://schemas.microsoft.com/office/drawing/2014/chart" uri="{C3380CC4-5D6E-409C-BE32-E72D297353CC}">
              <c16:uniqueId val="{00000000-F25F-4278-BBB1-7812AF5D6DFE}"/>
            </c:ext>
          </c:extLst>
        </c:ser>
        <c:dLbls>
          <c:showLegendKey val="0"/>
          <c:showVal val="0"/>
          <c:showCatName val="0"/>
          <c:showSerName val="0"/>
          <c:showPercent val="0"/>
          <c:showBubbleSize val="0"/>
        </c:dLbls>
        <c:gapWidth val="150"/>
        <c:axId val="14729760"/>
        <c:axId val="14730240"/>
      </c:barChart>
      <c:catAx>
        <c:axId val="14729760"/>
        <c:scaling>
          <c:orientation val="minMax"/>
        </c:scaling>
        <c:delete val="0"/>
        <c:axPos val="b"/>
        <c:numFmt formatCode="General" sourceLinked="1"/>
        <c:majorTickMark val="out"/>
        <c:minorTickMark val="none"/>
        <c:tickLblPos val="nextTo"/>
        <c:crossAx val="14730240"/>
        <c:crosses val="autoZero"/>
        <c:auto val="1"/>
        <c:lblAlgn val="ctr"/>
        <c:lblOffset val="100"/>
        <c:noMultiLvlLbl val="0"/>
      </c:catAx>
      <c:valAx>
        <c:axId val="14730240"/>
        <c:scaling>
          <c:orientation val="minMax"/>
        </c:scaling>
        <c:delete val="0"/>
        <c:axPos val="l"/>
        <c:numFmt formatCode="_-* #,##0.000_-;\-* #,##0.000_-;_-* &quot;-&quot;??_-;_-@_-" sourceLinked="1"/>
        <c:majorTickMark val="out"/>
        <c:minorTickMark val="none"/>
        <c:tickLblPos val="nextTo"/>
        <c:crossAx val="14729760"/>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E" sz="1400" b="1" i="0" u="none" strike="noStrike" kern="1200" cap="none" spc="0" normalizeH="0" baseline="0">
                <a:solidFill>
                  <a:schemeClr val="tx1"/>
                </a:solidFill>
              </a:rPr>
              <a:t>Satisfacción Histórica SIG (Acumulado)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cked"/>
        <c:varyColors val="0"/>
        <c:ser>
          <c:idx val="0"/>
          <c:order val="0"/>
          <c:tx>
            <c:strRef>
              <c:f>Graficos!$C$72:$F$72</c:f>
              <c:strCache>
                <c:ptCount val="4"/>
                <c:pt idx="0">
                  <c:v>2021</c:v>
                </c:pt>
                <c:pt idx="1">
                  <c:v>2022</c:v>
                </c:pt>
                <c:pt idx="2">
                  <c:v>2023</c:v>
                </c:pt>
                <c:pt idx="3">
                  <c:v>2024</c:v>
                </c:pt>
              </c:strCache>
            </c:strRef>
          </c:tx>
          <c:spPr>
            <a:ln w="28575" cap="rnd">
              <a:solidFill>
                <a:schemeClr val="accent1"/>
              </a:solidFill>
              <a:round/>
            </a:ln>
            <a:effectLst/>
          </c:spPr>
          <c:marker>
            <c:symbol val="none"/>
          </c:marker>
          <c:dLbls>
            <c:dLbl>
              <c:idx val="0"/>
              <c:layout>
                <c:manualLayout>
                  <c:x val="-5.8084167416091195E-2"/>
                  <c:y val="8.18119610146801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BF-4715-90C9-CBA98CE60C96}"/>
                </c:ext>
              </c:extLst>
            </c:dLbl>
            <c:dLbl>
              <c:idx val="1"/>
              <c:layout>
                <c:manualLayout>
                  <c:x val="-5.8027837764490095E-2"/>
                  <c:y val="-9.55554441327411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1BF-4715-90C9-CBA98CE60C96}"/>
                </c:ext>
              </c:extLst>
            </c:dLbl>
            <c:dLbl>
              <c:idx val="2"/>
              <c:layout>
                <c:manualLayout>
                  <c:x val="-3.5917794515107695E-2"/>
                  <c:y val="7.27712020281196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1BF-4715-90C9-CBA98CE60C96}"/>
                </c:ext>
              </c:extLst>
            </c:dLbl>
            <c:dLbl>
              <c:idx val="3"/>
              <c:layout>
                <c:manualLayout>
                  <c:x val="-3.3201307983243458E-2"/>
                  <c:y val="0.109258165739191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1BF-4715-90C9-CBA98CE60C9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Graficos!$C$72:$F$72</c:f>
              <c:numCache>
                <c:formatCode>General</c:formatCode>
                <c:ptCount val="4"/>
                <c:pt idx="0">
                  <c:v>2021</c:v>
                </c:pt>
                <c:pt idx="1">
                  <c:v>2022</c:v>
                </c:pt>
                <c:pt idx="2">
                  <c:v>2023</c:v>
                </c:pt>
                <c:pt idx="3">
                  <c:v>2024</c:v>
                </c:pt>
              </c:numCache>
            </c:numRef>
          </c:cat>
          <c:val>
            <c:numRef>
              <c:f>Graficos!$C$73:$F$73</c:f>
              <c:numCache>
                <c:formatCode>_-* #,##0.000_-;\-* #,##0.000_-;_-* "-"??_-;_-@_-</c:formatCode>
                <c:ptCount val="4"/>
                <c:pt idx="0">
                  <c:v>3.78</c:v>
                </c:pt>
                <c:pt idx="1">
                  <c:v>3.8526097324413793</c:v>
                </c:pt>
                <c:pt idx="2">
                  <c:v>3.8410000000000002</c:v>
                </c:pt>
                <c:pt idx="3">
                  <c:v>4.1784999999999997</c:v>
                </c:pt>
              </c:numCache>
            </c:numRef>
          </c:val>
          <c:smooth val="0"/>
          <c:extLst>
            <c:ext xmlns:c16="http://schemas.microsoft.com/office/drawing/2014/chart" uri="{C3380CC4-5D6E-409C-BE32-E72D297353CC}">
              <c16:uniqueId val="{00000004-E1BF-4715-90C9-CBA98CE60C96}"/>
            </c:ext>
          </c:extLst>
        </c:ser>
        <c:dLbls>
          <c:showLegendKey val="0"/>
          <c:showVal val="0"/>
          <c:showCatName val="0"/>
          <c:showSerName val="0"/>
          <c:showPercent val="0"/>
          <c:showBubbleSize val="0"/>
        </c:dLbls>
        <c:smooth val="0"/>
        <c:axId val="196874864"/>
        <c:axId val="1461838543"/>
      </c:lineChart>
      <c:catAx>
        <c:axId val="196874864"/>
        <c:scaling>
          <c:orientation val="minMax"/>
        </c:scaling>
        <c:delete val="0"/>
        <c:axPos val="b"/>
        <c:numFmt formatCode="General" sourceLinked="1"/>
        <c:majorTickMark val="none"/>
        <c:minorTickMark val="none"/>
        <c:tickLblPos val="nextTo"/>
        <c:spPr>
          <a:noFill/>
          <a:ln w="9525" cap="flat" cmpd="sng" algn="ctr">
            <a:solidFill>
              <a:schemeClr val="tx1">
                <a:lumMod val="85000"/>
                <a:lumOff val="1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461838543"/>
        <c:crosses val="autoZero"/>
        <c:auto val="1"/>
        <c:lblAlgn val="ctr"/>
        <c:lblOffset val="100"/>
        <c:noMultiLvlLbl val="0"/>
      </c:catAx>
      <c:valAx>
        <c:axId val="1461838543"/>
        <c:scaling>
          <c:orientation val="minMax"/>
        </c:scaling>
        <c:delete val="0"/>
        <c:axPos val="l"/>
        <c:numFmt formatCode="_-* #,##0.000_-;\-* #,##0.000_-;_-* &quot;-&quot;??_-;_-@_-" sourceLinked="1"/>
        <c:majorTickMark val="none"/>
        <c:minorTickMark val="none"/>
        <c:tickLblPos val="nextTo"/>
        <c:spPr>
          <a:noFill/>
          <a:ln>
            <a:solidFill>
              <a:schemeClr val="bg2">
                <a:lumMod val="2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96874864"/>
        <c:crosses val="autoZero"/>
        <c:crossBetween val="between"/>
      </c:valAx>
      <c:spPr>
        <a:pattFill prst="pct5">
          <a:fgClr>
            <a:schemeClr val="tx1">
              <a:lumMod val="65000"/>
              <a:lumOff val="35000"/>
            </a:schemeClr>
          </a:fgClr>
          <a:bgClr>
            <a:schemeClr val="bg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solidFill>
        <a:schemeClr val="bg1">
          <a:lumMod val="85000"/>
        </a:schemeClr>
      </a:solidFill>
    </a:ln>
    <a:effectLst/>
  </c:spPr>
  <c:txPr>
    <a:bodyPr/>
    <a:lstStyle/>
    <a:p>
      <a:pPr>
        <a:defRPr/>
      </a:pPr>
      <a:endParaRPr lang="es-P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Por Servicios sin autoevaluación</a:t>
            </a:r>
          </a:p>
        </c:rich>
      </c:tx>
      <c:overlay val="0"/>
    </c:title>
    <c:autoTitleDeleted val="0"/>
    <c:plotArea>
      <c:layout/>
      <c:barChart>
        <c:barDir val="col"/>
        <c:grouping val="clustered"/>
        <c:varyColors val="0"/>
        <c:ser>
          <c:idx val="0"/>
          <c:order val="0"/>
          <c:tx>
            <c:strRef>
              <c:f>DataResumen!$B$15</c:f>
              <c:strCache>
                <c:ptCount val="1"/>
                <c:pt idx="0">
                  <c:v>Promedio</c:v>
                </c:pt>
              </c:strCache>
            </c:strRef>
          </c:tx>
          <c:spPr>
            <a:solidFill>
              <a:srgbClr val="0B84A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DataResumen!$A$16:$A$20</c:f>
              <c:strCache>
                <c:ptCount val="5"/>
                <c:pt idx="0">
                  <c:v>Certificación de ISCC </c:v>
                </c:pt>
                <c:pt idx="1">
                  <c:v>Recojo de Residuos de los almacenes temporales</c:v>
                </c:pt>
                <c:pt idx="2">
                  <c:v>Capacitación, Asesoría, Auditoría referidos a temas ambientales, ISCC, procesos, SGD</c:v>
                </c:pt>
                <c:pt idx="3">
                  <c:v>Gestión Ambiental referidos a cumplimientos ambientales</c:v>
                </c:pt>
                <c:pt idx="4">
                  <c:v>Gestión por Procesos referidos a la mejora de las actividades agrícolas, operaciones</c:v>
                </c:pt>
              </c:strCache>
            </c:strRef>
          </c:cat>
          <c:val>
            <c:numRef>
              <c:f>DataResumen!$B$16:$B$20</c:f>
              <c:numCache>
                <c:formatCode>General</c:formatCode>
                <c:ptCount val="5"/>
                <c:pt idx="0">
                  <c:v>4.3769999999999998</c:v>
                </c:pt>
                <c:pt idx="1">
                  <c:v>4.2039999999999997</c:v>
                </c:pt>
                <c:pt idx="2" formatCode="0.000">
                  <c:v>4.2</c:v>
                </c:pt>
                <c:pt idx="3" formatCode="0.000">
                  <c:v>4.1959999999999997</c:v>
                </c:pt>
                <c:pt idx="4" formatCode="0.000">
                  <c:v>4.17</c:v>
                </c:pt>
              </c:numCache>
            </c:numRef>
          </c:val>
          <c:extLst>
            <c:ext xmlns:c16="http://schemas.microsoft.com/office/drawing/2014/chart" uri="{C3380CC4-5D6E-409C-BE32-E72D297353CC}">
              <c16:uniqueId val="{00000000-D535-4BF7-B382-7A91BC573BF8}"/>
            </c:ext>
          </c:extLst>
        </c:ser>
        <c:dLbls>
          <c:showLegendKey val="0"/>
          <c:showVal val="0"/>
          <c:showCatName val="0"/>
          <c:showSerName val="0"/>
          <c:showPercent val="0"/>
          <c:showBubbleSize val="0"/>
        </c:dLbls>
        <c:gapWidth val="150"/>
        <c:axId val="1564431535"/>
        <c:axId val="1564433935"/>
      </c:barChart>
      <c:catAx>
        <c:axId val="1564431535"/>
        <c:scaling>
          <c:orientation val="minMax"/>
        </c:scaling>
        <c:delete val="0"/>
        <c:axPos val="b"/>
        <c:numFmt formatCode="General" sourceLinked="1"/>
        <c:majorTickMark val="out"/>
        <c:minorTickMark val="none"/>
        <c:tickLblPos val="nextTo"/>
        <c:crossAx val="1564433935"/>
        <c:crosses val="autoZero"/>
        <c:auto val="1"/>
        <c:lblAlgn val="ctr"/>
        <c:lblOffset val="100"/>
        <c:noMultiLvlLbl val="0"/>
      </c:catAx>
      <c:valAx>
        <c:axId val="1564433935"/>
        <c:scaling>
          <c:orientation val="minMax"/>
        </c:scaling>
        <c:delete val="0"/>
        <c:axPos val="l"/>
        <c:numFmt formatCode="General" sourceLinked="1"/>
        <c:majorTickMark val="out"/>
        <c:minorTickMark val="none"/>
        <c:tickLblPos val="nextTo"/>
        <c:crossAx val="1564431535"/>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s-PE"/>
              <a:t>Satisfacción Por Gerencia sin autoevaluación</a:t>
            </a:r>
          </a:p>
        </c:rich>
      </c:tx>
      <c:overlay val="0"/>
    </c:title>
    <c:autoTitleDeleted val="0"/>
    <c:plotArea>
      <c:layout/>
      <c:barChart>
        <c:barDir val="col"/>
        <c:grouping val="clustered"/>
        <c:varyColors val="0"/>
        <c:ser>
          <c:idx val="0"/>
          <c:order val="0"/>
          <c:tx>
            <c:strRef>
              <c:f>DataResumen!$M$15</c:f>
              <c:strCache>
                <c:ptCount val="1"/>
                <c:pt idx="0">
                  <c:v>Promedios</c:v>
                </c:pt>
              </c:strCache>
            </c:strRef>
          </c:tx>
          <c:spPr>
            <a:solidFill>
              <a:srgbClr val="0B84A5"/>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DataResumen!$L$16:$L$20</c:f>
              <c:strCache>
                <c:ptCount val="5"/>
                <c:pt idx="0">
                  <c:v>Gestión Humana y Sostenibilidad</c:v>
                </c:pt>
                <c:pt idx="1">
                  <c:v>Agrícola</c:v>
                </c:pt>
                <c:pt idx="2">
                  <c:v>Operaciones</c:v>
                </c:pt>
                <c:pt idx="3">
                  <c:v>Industrial y de Mantenimiento</c:v>
                </c:pt>
                <c:pt idx="4">
                  <c:v>Administración y Finanzas</c:v>
                </c:pt>
              </c:strCache>
            </c:strRef>
          </c:cat>
          <c:val>
            <c:numRef>
              <c:f>DataResumen!$M$16:$M$20</c:f>
              <c:numCache>
                <c:formatCode>General</c:formatCode>
                <c:ptCount val="5"/>
                <c:pt idx="0">
                  <c:v>4.5830000000000002</c:v>
                </c:pt>
                <c:pt idx="1">
                  <c:v>4.2949999999999999</c:v>
                </c:pt>
                <c:pt idx="2">
                  <c:v>4.2439999999999998</c:v>
                </c:pt>
                <c:pt idx="3">
                  <c:v>3.9940000000000002</c:v>
                </c:pt>
                <c:pt idx="4" formatCode="0.000">
                  <c:v>3.99</c:v>
                </c:pt>
              </c:numCache>
            </c:numRef>
          </c:val>
          <c:extLst>
            <c:ext xmlns:c16="http://schemas.microsoft.com/office/drawing/2014/chart" uri="{C3380CC4-5D6E-409C-BE32-E72D297353CC}">
              <c16:uniqueId val="{00000000-8F1A-4F9A-AA0B-0518BF9080A9}"/>
            </c:ext>
          </c:extLst>
        </c:ser>
        <c:dLbls>
          <c:showLegendKey val="0"/>
          <c:showVal val="0"/>
          <c:showCatName val="0"/>
          <c:showSerName val="0"/>
          <c:showPercent val="0"/>
          <c:showBubbleSize val="0"/>
        </c:dLbls>
        <c:gapWidth val="150"/>
        <c:axId val="14695440"/>
        <c:axId val="14696400"/>
      </c:barChart>
      <c:catAx>
        <c:axId val="14695440"/>
        <c:scaling>
          <c:orientation val="minMax"/>
        </c:scaling>
        <c:delete val="0"/>
        <c:axPos val="b"/>
        <c:numFmt formatCode="General" sourceLinked="1"/>
        <c:majorTickMark val="out"/>
        <c:minorTickMark val="none"/>
        <c:tickLblPos val="nextTo"/>
        <c:crossAx val="14696400"/>
        <c:crosses val="autoZero"/>
        <c:auto val="1"/>
        <c:lblAlgn val="ctr"/>
        <c:lblOffset val="100"/>
        <c:noMultiLvlLbl val="0"/>
      </c:catAx>
      <c:valAx>
        <c:axId val="14696400"/>
        <c:scaling>
          <c:orientation val="minMax"/>
        </c:scaling>
        <c:delete val="0"/>
        <c:axPos val="l"/>
        <c:numFmt formatCode="General" sourceLinked="1"/>
        <c:majorTickMark val="out"/>
        <c:minorTickMark val="none"/>
        <c:tickLblPos val="nextTo"/>
        <c:crossAx val="14695440"/>
        <c:crosses val="autoZero"/>
        <c:crossBetween val="between"/>
      </c:valAx>
      <c:spPr>
        <a:pattFill prst="pct5">
          <a:fgClr>
            <a:srgbClr val="000000"/>
          </a:fgClr>
          <a:bgClr>
            <a:srgbClr val="FFFFFF"/>
          </a:bgClr>
        </a:pattFill>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ln>
      <a:solidFill>
        <a:schemeClr val="bg1">
          <a:lumMod val="85000"/>
        </a:schemeClr>
      </a:solid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9063D4-98FC-4F6F-A843-5F81225F574C}" type="doc">
      <dgm:prSet loTypeId="urn:microsoft.com/office/officeart/2008/layout/AlternatingHexagons" loCatId="list" qsTypeId="urn:microsoft.com/office/officeart/2005/8/quickstyle/simple2" qsCatId="simple" csTypeId="urn:microsoft.com/office/officeart/2005/8/colors/accent6_1" csCatId="accent6" phldr="1"/>
      <dgm:spPr/>
      <dgm:t>
        <a:bodyPr/>
        <a:lstStyle/>
        <a:p>
          <a:endParaRPr lang="es-ES"/>
        </a:p>
      </dgm:t>
    </dgm:pt>
    <dgm:pt modelId="{3CAF8DC0-6FC4-4E3C-9D11-70CDE7282196}">
      <dgm:prSet custT="1"/>
      <dgm:spPr/>
      <dgm:t>
        <a:bodyPr/>
        <a:lstStyle/>
        <a:p>
          <a:r>
            <a:rPr lang="es-ES" sz="1000" dirty="0"/>
            <a:t>Compras</a:t>
          </a:r>
        </a:p>
      </dgm:t>
    </dgm:pt>
    <dgm:pt modelId="{05E0B104-745B-4D24-8DC2-64C4FA7824AB}" type="parTrans" cxnId="{8991CF84-4AB3-4F34-8520-701279CEA672}">
      <dgm:prSet/>
      <dgm:spPr/>
      <dgm:t>
        <a:bodyPr/>
        <a:lstStyle/>
        <a:p>
          <a:endParaRPr lang="es-ES" sz="1000"/>
        </a:p>
      </dgm:t>
    </dgm:pt>
    <dgm:pt modelId="{C30A479A-4976-4D2F-A868-34169D854486}" type="sibTrans" cxnId="{8991CF84-4AB3-4F34-8520-701279CEA672}">
      <dgm:prSet custT="1"/>
      <dgm:spPr>
        <a:ln>
          <a:solidFill>
            <a:schemeClr val="accent6"/>
          </a:solidFill>
        </a:ln>
      </dgm:spPr>
      <dgm:t>
        <a:bodyPr/>
        <a:lstStyle/>
        <a:p>
          <a:r>
            <a:rPr lang="es-PE" sz="1000" dirty="0"/>
            <a:t>Contabilidad</a:t>
          </a:r>
        </a:p>
      </dgm:t>
    </dgm:pt>
    <dgm:pt modelId="{CDCC55D1-C886-4E94-82CB-D02AF92908FE}">
      <dgm:prSet custT="1"/>
      <dgm:spPr/>
      <dgm:t>
        <a:bodyPr/>
        <a:lstStyle/>
        <a:p>
          <a:r>
            <a:rPr lang="es-ES" sz="1000" dirty="0"/>
            <a:t>Seguridad</a:t>
          </a:r>
        </a:p>
      </dgm:t>
    </dgm:pt>
    <dgm:pt modelId="{0EF341E2-AFC7-4D54-AD4C-1E40EC2467A9}" type="sibTrans" cxnId="{EB529FB1-9602-465E-A47D-F600178B92EA}">
      <dgm:prSet custT="1"/>
      <dgm:spPr/>
      <dgm:t>
        <a:bodyPr/>
        <a:lstStyle/>
        <a:p>
          <a:r>
            <a:rPr lang="es-ES" sz="1000" dirty="0"/>
            <a:t>SIG</a:t>
          </a:r>
        </a:p>
        <a:p>
          <a:r>
            <a:rPr lang="es-ES" sz="1000" b="1" dirty="0"/>
            <a:t>4.230</a:t>
          </a:r>
        </a:p>
      </dgm:t>
    </dgm:pt>
    <dgm:pt modelId="{697A733C-9D56-43FA-92B4-4F0A430860F5}" type="parTrans" cxnId="{EB529FB1-9602-465E-A47D-F600178B92EA}">
      <dgm:prSet/>
      <dgm:spPr/>
      <dgm:t>
        <a:bodyPr/>
        <a:lstStyle/>
        <a:p>
          <a:endParaRPr lang="es-ES" sz="1000"/>
        </a:p>
      </dgm:t>
    </dgm:pt>
    <dgm:pt modelId="{06A2A542-955A-4251-8C1A-C1F644692574}">
      <dgm:prSet custT="1"/>
      <dgm:spPr/>
      <dgm:t>
        <a:bodyPr/>
        <a:lstStyle/>
        <a:p>
          <a:r>
            <a:rPr lang="es-ES" sz="1000" dirty="0"/>
            <a:t>Finanzas y Tesorería</a:t>
          </a:r>
        </a:p>
      </dgm:t>
    </dgm:pt>
    <dgm:pt modelId="{42E698DA-C6F2-40F3-A9CF-E7C68EFE7C21}" type="parTrans" cxnId="{3B575D24-2296-44D7-BF44-08475D12C637}">
      <dgm:prSet/>
      <dgm:spPr/>
      <dgm:t>
        <a:bodyPr/>
        <a:lstStyle/>
        <a:p>
          <a:endParaRPr lang="es-ES" sz="1000"/>
        </a:p>
      </dgm:t>
    </dgm:pt>
    <dgm:pt modelId="{7816B983-6774-458B-B185-5E1AC867DF45}" type="sibTrans" cxnId="{3B575D24-2296-44D7-BF44-08475D12C637}">
      <dgm:prSet custT="1"/>
      <dgm:spPr/>
      <dgm:t>
        <a:bodyPr/>
        <a:lstStyle/>
        <a:p>
          <a:r>
            <a:rPr lang="es-ES" sz="1000" dirty="0"/>
            <a:t>Administración</a:t>
          </a:r>
          <a:endParaRPr lang="es-ES" sz="950" dirty="0"/>
        </a:p>
      </dgm:t>
    </dgm:pt>
    <dgm:pt modelId="{A60DF1FF-2F6F-4C75-8AC6-94F949DCDDAF}">
      <dgm:prSet custT="1"/>
      <dgm:spPr/>
      <dgm:t>
        <a:bodyPr/>
        <a:lstStyle/>
        <a:p>
          <a:r>
            <a:rPr lang="es-ES" sz="1000" dirty="0"/>
            <a:t>Calidad</a:t>
          </a:r>
        </a:p>
      </dgm:t>
    </dgm:pt>
    <dgm:pt modelId="{41631A33-36E7-405B-B84E-41677666CF38}" type="parTrans" cxnId="{415CF2DF-A78D-40B2-9BA7-D32F8DD65C8D}">
      <dgm:prSet/>
      <dgm:spPr/>
      <dgm:t>
        <a:bodyPr/>
        <a:lstStyle/>
        <a:p>
          <a:endParaRPr lang="es-ES" sz="1000"/>
        </a:p>
      </dgm:t>
    </dgm:pt>
    <dgm:pt modelId="{C17ACD6C-88BB-40F4-83AC-8692F0E03B39}" type="sibTrans" cxnId="{415CF2DF-A78D-40B2-9BA7-D32F8DD65C8D}">
      <dgm:prSet custT="1"/>
      <dgm:spPr/>
      <dgm:t>
        <a:bodyPr/>
        <a:lstStyle/>
        <a:p>
          <a:r>
            <a:rPr lang="es-ES" sz="1000" b="0" dirty="0"/>
            <a:t>TI y Sistemas</a:t>
          </a:r>
        </a:p>
      </dgm:t>
    </dgm:pt>
    <dgm:pt modelId="{42BA8352-2998-4FC1-8EF6-3A31CFAF295A}">
      <dgm:prSet custT="1"/>
      <dgm:spPr/>
      <dgm:t>
        <a:bodyPr/>
        <a:lstStyle/>
        <a:p>
          <a:r>
            <a:rPr lang="es-ES" sz="1000" dirty="0"/>
            <a:t>Riesgos</a:t>
          </a:r>
        </a:p>
      </dgm:t>
    </dgm:pt>
    <dgm:pt modelId="{7AB15306-C705-4A87-BC7F-22F0435FEBDF}" type="sibTrans" cxnId="{DFB4C124-71E6-43AA-B6CD-74D0D921D92F}">
      <dgm:prSet custT="1"/>
      <dgm:spPr/>
      <dgm:t>
        <a:bodyPr/>
        <a:lstStyle/>
        <a:p>
          <a:r>
            <a:rPr lang="es-PE" sz="1000" dirty="0"/>
            <a:t>Control de Gestión</a:t>
          </a:r>
        </a:p>
      </dgm:t>
    </dgm:pt>
    <dgm:pt modelId="{67D74AEC-27EC-46DF-A004-B66718760653}" type="parTrans" cxnId="{DFB4C124-71E6-43AA-B6CD-74D0D921D92F}">
      <dgm:prSet/>
      <dgm:spPr/>
      <dgm:t>
        <a:bodyPr/>
        <a:lstStyle/>
        <a:p>
          <a:endParaRPr lang="es-PE"/>
        </a:p>
      </dgm:t>
    </dgm:pt>
    <dgm:pt modelId="{3C855ABB-45FE-4FDD-9080-6DA4CD0D50C3}" type="pres">
      <dgm:prSet presAssocID="{FD9063D4-98FC-4F6F-A843-5F81225F574C}" presName="Name0" presStyleCnt="0">
        <dgm:presLayoutVars>
          <dgm:chMax/>
          <dgm:chPref/>
          <dgm:dir/>
          <dgm:animLvl val="lvl"/>
        </dgm:presLayoutVars>
      </dgm:prSet>
      <dgm:spPr/>
    </dgm:pt>
    <dgm:pt modelId="{5659FB11-527B-492C-9698-028BA7FB7106}" type="pres">
      <dgm:prSet presAssocID="{CDCC55D1-C886-4E94-82CB-D02AF92908FE}" presName="composite" presStyleCnt="0"/>
      <dgm:spPr/>
    </dgm:pt>
    <dgm:pt modelId="{18DA7D6D-786B-4769-9BCC-EE82C58821FB}" type="pres">
      <dgm:prSet presAssocID="{CDCC55D1-C886-4E94-82CB-D02AF92908FE}" presName="Parent1" presStyleLbl="node1" presStyleIdx="0" presStyleCnt="10" custLinFactX="-100000" custLinFactY="69033" custLinFactNeighborX="-116327" custLinFactNeighborY="100000">
        <dgm:presLayoutVars>
          <dgm:chMax val="1"/>
          <dgm:chPref val="1"/>
          <dgm:bulletEnabled val="1"/>
        </dgm:presLayoutVars>
      </dgm:prSet>
      <dgm:spPr/>
    </dgm:pt>
    <dgm:pt modelId="{F863A573-2138-41C3-9B3F-B5C60A4DB85F}" type="pres">
      <dgm:prSet presAssocID="{CDCC55D1-C886-4E94-82CB-D02AF92908FE}" presName="Childtext1" presStyleLbl="revTx" presStyleIdx="0" presStyleCnt="5">
        <dgm:presLayoutVars>
          <dgm:chMax val="0"/>
          <dgm:chPref val="0"/>
          <dgm:bulletEnabled val="1"/>
        </dgm:presLayoutVars>
      </dgm:prSet>
      <dgm:spPr/>
    </dgm:pt>
    <dgm:pt modelId="{7DEAF181-9770-45F9-9562-56515F833F97}" type="pres">
      <dgm:prSet presAssocID="{CDCC55D1-C886-4E94-82CB-D02AF92908FE}" presName="BalanceSpacing" presStyleCnt="0"/>
      <dgm:spPr/>
    </dgm:pt>
    <dgm:pt modelId="{CEABE551-3433-43A2-AEAD-21599714F4E6}" type="pres">
      <dgm:prSet presAssocID="{CDCC55D1-C886-4E94-82CB-D02AF92908FE}" presName="BalanceSpacing1" presStyleCnt="0"/>
      <dgm:spPr/>
    </dgm:pt>
    <dgm:pt modelId="{2B6BD562-E1E6-4086-9B27-5E53551E33FE}" type="pres">
      <dgm:prSet presAssocID="{0EF341E2-AFC7-4D54-AD4C-1E40EC2467A9}" presName="Accent1Text" presStyleLbl="node1" presStyleIdx="1" presStyleCnt="10"/>
      <dgm:spPr/>
    </dgm:pt>
    <dgm:pt modelId="{A0979E38-8712-47D8-A920-62F6BC08B9EF}" type="pres">
      <dgm:prSet presAssocID="{0EF341E2-AFC7-4D54-AD4C-1E40EC2467A9}" presName="spaceBetweenRectangles" presStyleCnt="0"/>
      <dgm:spPr/>
    </dgm:pt>
    <dgm:pt modelId="{B3AA71C0-C30E-44B6-8268-CF1209D26D22}" type="pres">
      <dgm:prSet presAssocID="{06A2A542-955A-4251-8C1A-C1F644692574}" presName="composite" presStyleCnt="0"/>
      <dgm:spPr/>
    </dgm:pt>
    <dgm:pt modelId="{4D61A611-8212-4398-9C2B-395093578419}" type="pres">
      <dgm:prSet presAssocID="{06A2A542-955A-4251-8C1A-C1F644692574}" presName="Parent1" presStyleLbl="node1" presStyleIdx="2" presStyleCnt="10">
        <dgm:presLayoutVars>
          <dgm:chMax val="1"/>
          <dgm:chPref val="1"/>
          <dgm:bulletEnabled val="1"/>
        </dgm:presLayoutVars>
      </dgm:prSet>
      <dgm:spPr/>
    </dgm:pt>
    <dgm:pt modelId="{15683477-22B1-4AA5-836F-E939033C91C9}" type="pres">
      <dgm:prSet presAssocID="{06A2A542-955A-4251-8C1A-C1F644692574}" presName="Childtext1" presStyleLbl="revTx" presStyleIdx="1" presStyleCnt="5">
        <dgm:presLayoutVars>
          <dgm:chMax val="0"/>
          <dgm:chPref val="0"/>
          <dgm:bulletEnabled val="1"/>
        </dgm:presLayoutVars>
      </dgm:prSet>
      <dgm:spPr/>
    </dgm:pt>
    <dgm:pt modelId="{C07DDFD1-876B-4444-92F8-87E40670DE6D}" type="pres">
      <dgm:prSet presAssocID="{06A2A542-955A-4251-8C1A-C1F644692574}" presName="BalanceSpacing" presStyleCnt="0"/>
      <dgm:spPr/>
    </dgm:pt>
    <dgm:pt modelId="{7EAE8E0B-DB59-4E32-92BA-3A5CA1D89A73}" type="pres">
      <dgm:prSet presAssocID="{06A2A542-955A-4251-8C1A-C1F644692574}" presName="BalanceSpacing1" presStyleCnt="0"/>
      <dgm:spPr/>
    </dgm:pt>
    <dgm:pt modelId="{9DDFB0A9-0AC8-44B4-B70B-DA585DDD20AF}" type="pres">
      <dgm:prSet presAssocID="{7816B983-6774-458B-B185-5E1AC867DF45}" presName="Accent1Text" presStyleLbl="node1" presStyleIdx="3" presStyleCnt="10" custScaleX="104554" custLinFactX="-100000" custLinFactY="69249" custLinFactNeighborX="-117556" custLinFactNeighborY="100000"/>
      <dgm:spPr/>
    </dgm:pt>
    <dgm:pt modelId="{17F76A5A-1DD6-4B23-BA63-A54BF72438FF}" type="pres">
      <dgm:prSet presAssocID="{7816B983-6774-458B-B185-5E1AC867DF45}" presName="spaceBetweenRectangles" presStyleCnt="0"/>
      <dgm:spPr/>
    </dgm:pt>
    <dgm:pt modelId="{7C1FEB8F-7AC4-4DF8-99A5-C42CF8CFD031}" type="pres">
      <dgm:prSet presAssocID="{3CAF8DC0-6FC4-4E3C-9D11-70CDE7282196}" presName="composite" presStyleCnt="0"/>
      <dgm:spPr/>
    </dgm:pt>
    <dgm:pt modelId="{38BDE2C7-CFEF-483E-A7DC-85049995000F}" type="pres">
      <dgm:prSet presAssocID="{3CAF8DC0-6FC4-4E3C-9D11-70CDE7282196}" presName="Parent1" presStyleLbl="node1" presStyleIdx="4" presStyleCnt="10" custLinFactX="-9556" custLinFactY="68510" custLinFactNeighborX="-100000" custLinFactNeighborY="100000">
        <dgm:presLayoutVars>
          <dgm:chMax val="1"/>
          <dgm:chPref val="1"/>
          <dgm:bulletEnabled val="1"/>
        </dgm:presLayoutVars>
      </dgm:prSet>
      <dgm:spPr/>
    </dgm:pt>
    <dgm:pt modelId="{08887379-3BC1-432F-B112-F33DD29C1555}" type="pres">
      <dgm:prSet presAssocID="{3CAF8DC0-6FC4-4E3C-9D11-70CDE7282196}" presName="Childtext1" presStyleLbl="revTx" presStyleIdx="2" presStyleCnt="5">
        <dgm:presLayoutVars>
          <dgm:chMax val="0"/>
          <dgm:chPref val="0"/>
          <dgm:bulletEnabled val="1"/>
        </dgm:presLayoutVars>
      </dgm:prSet>
      <dgm:spPr/>
    </dgm:pt>
    <dgm:pt modelId="{6F4D325C-A948-4766-8EA4-237885B99DF6}" type="pres">
      <dgm:prSet presAssocID="{3CAF8DC0-6FC4-4E3C-9D11-70CDE7282196}" presName="BalanceSpacing" presStyleCnt="0"/>
      <dgm:spPr/>
    </dgm:pt>
    <dgm:pt modelId="{AD7DA1BC-7F63-4C4B-AFFF-EA2F9D670AE9}" type="pres">
      <dgm:prSet presAssocID="{3CAF8DC0-6FC4-4E3C-9D11-70CDE7282196}" presName="BalanceSpacing1" presStyleCnt="0"/>
      <dgm:spPr/>
    </dgm:pt>
    <dgm:pt modelId="{5D6E152B-FE07-4BF0-993A-A9EAAA950B18}" type="pres">
      <dgm:prSet presAssocID="{C30A479A-4976-4D2F-A868-34169D854486}" presName="Accent1Text" presStyleLbl="node1" presStyleIdx="5" presStyleCnt="10" custLinFactNeighborX="53461" custLinFactNeighborY="83671"/>
      <dgm:spPr/>
    </dgm:pt>
    <dgm:pt modelId="{82AF71D4-62CB-41D4-ABD9-4BB7779204D5}" type="pres">
      <dgm:prSet presAssocID="{C30A479A-4976-4D2F-A868-34169D854486}" presName="spaceBetweenRectangles" presStyleCnt="0"/>
      <dgm:spPr/>
    </dgm:pt>
    <dgm:pt modelId="{B5089D8B-E255-45CA-8F7A-1A91C8D0B371}" type="pres">
      <dgm:prSet presAssocID="{A60DF1FF-2F6F-4C75-8AC6-94F949DCDDAF}" presName="composite" presStyleCnt="0"/>
      <dgm:spPr/>
    </dgm:pt>
    <dgm:pt modelId="{020250EB-FC22-4611-B014-E3CC1B43A738}" type="pres">
      <dgm:prSet presAssocID="{A60DF1FF-2F6F-4C75-8AC6-94F949DCDDAF}" presName="Parent1" presStyleLbl="node1" presStyleIdx="6" presStyleCnt="10" custLinFactNeighborX="54411" custLinFactNeighborY="-86310">
        <dgm:presLayoutVars>
          <dgm:chMax val="1"/>
          <dgm:chPref val="1"/>
          <dgm:bulletEnabled val="1"/>
        </dgm:presLayoutVars>
      </dgm:prSet>
      <dgm:spPr/>
    </dgm:pt>
    <dgm:pt modelId="{8400141B-0494-4E1D-B83D-03E15FF44F1F}" type="pres">
      <dgm:prSet presAssocID="{A60DF1FF-2F6F-4C75-8AC6-94F949DCDDAF}" presName="Childtext1" presStyleLbl="revTx" presStyleIdx="3" presStyleCnt="5">
        <dgm:presLayoutVars>
          <dgm:chMax val="0"/>
          <dgm:chPref val="0"/>
          <dgm:bulletEnabled val="1"/>
        </dgm:presLayoutVars>
      </dgm:prSet>
      <dgm:spPr/>
    </dgm:pt>
    <dgm:pt modelId="{F1694F8E-DEA0-44DD-9771-CA260BE290A4}" type="pres">
      <dgm:prSet presAssocID="{A60DF1FF-2F6F-4C75-8AC6-94F949DCDDAF}" presName="BalanceSpacing" presStyleCnt="0"/>
      <dgm:spPr/>
    </dgm:pt>
    <dgm:pt modelId="{AE24CE62-158A-48C6-9569-B5571A6157AB}" type="pres">
      <dgm:prSet presAssocID="{A60DF1FF-2F6F-4C75-8AC6-94F949DCDDAF}" presName="BalanceSpacing1" presStyleCnt="0"/>
      <dgm:spPr/>
    </dgm:pt>
    <dgm:pt modelId="{6D1524F7-B8DA-4538-9019-C625691817A6}" type="pres">
      <dgm:prSet presAssocID="{C17ACD6C-88BB-40F4-83AC-8692F0E03B39}" presName="Accent1Text" presStyleLbl="node1" presStyleIdx="7" presStyleCnt="10" custLinFactX="-100000" custLinFactY="-70142" custLinFactNeighborX="-115596" custLinFactNeighborY="-100000"/>
      <dgm:spPr/>
    </dgm:pt>
    <dgm:pt modelId="{77A0D230-6A4C-4D29-AE3B-27910E1385D2}" type="pres">
      <dgm:prSet presAssocID="{C17ACD6C-88BB-40F4-83AC-8692F0E03B39}" presName="spaceBetweenRectangles" presStyleCnt="0"/>
      <dgm:spPr/>
    </dgm:pt>
    <dgm:pt modelId="{CF37642E-A2C5-4D92-BB53-126E295ADB84}" type="pres">
      <dgm:prSet presAssocID="{42BA8352-2998-4FC1-8EF6-3A31CFAF295A}" presName="composite" presStyleCnt="0"/>
      <dgm:spPr/>
    </dgm:pt>
    <dgm:pt modelId="{C5A8C3AD-4603-4683-9194-BEA701A3982F}" type="pres">
      <dgm:prSet presAssocID="{42BA8352-2998-4FC1-8EF6-3A31CFAF295A}" presName="Parent1" presStyleLbl="node1" presStyleIdx="8" presStyleCnt="10" custLinFactNeighborX="-1670" custLinFactNeighborY="204">
        <dgm:presLayoutVars>
          <dgm:chMax val="1"/>
          <dgm:chPref val="1"/>
          <dgm:bulletEnabled val="1"/>
        </dgm:presLayoutVars>
      </dgm:prSet>
      <dgm:spPr/>
    </dgm:pt>
    <dgm:pt modelId="{3E341103-2F7E-4649-8275-CCF92DA5B07D}" type="pres">
      <dgm:prSet presAssocID="{42BA8352-2998-4FC1-8EF6-3A31CFAF295A}" presName="Childtext1" presStyleLbl="revTx" presStyleIdx="4" presStyleCnt="5">
        <dgm:presLayoutVars>
          <dgm:chMax val="0"/>
          <dgm:chPref val="0"/>
          <dgm:bulletEnabled val="1"/>
        </dgm:presLayoutVars>
      </dgm:prSet>
      <dgm:spPr/>
    </dgm:pt>
    <dgm:pt modelId="{161DC8B9-6CA3-4B8F-A171-C984972804A1}" type="pres">
      <dgm:prSet presAssocID="{42BA8352-2998-4FC1-8EF6-3A31CFAF295A}" presName="BalanceSpacing" presStyleCnt="0"/>
      <dgm:spPr/>
    </dgm:pt>
    <dgm:pt modelId="{8139FB6B-16E3-4E78-880D-D609C29FB935}" type="pres">
      <dgm:prSet presAssocID="{42BA8352-2998-4FC1-8EF6-3A31CFAF295A}" presName="BalanceSpacing1" presStyleCnt="0"/>
      <dgm:spPr/>
    </dgm:pt>
    <dgm:pt modelId="{950B6E71-064C-4C7F-8C8F-FCC033755249}" type="pres">
      <dgm:prSet presAssocID="{7AB15306-C705-4A87-BC7F-22F0435FEBDF}" presName="Accent1Text" presStyleLbl="node1" presStyleIdx="9" presStyleCnt="10" custLinFactX="-9320" custLinFactNeighborX="-100000" custLinFactNeighborY="-523"/>
      <dgm:spPr/>
    </dgm:pt>
  </dgm:ptLst>
  <dgm:cxnLst>
    <dgm:cxn modelId="{41452219-B0EB-4CD5-9D3D-904563419A90}" type="presOf" srcId="{7816B983-6774-458B-B185-5E1AC867DF45}" destId="{9DDFB0A9-0AC8-44B4-B70B-DA585DDD20AF}" srcOrd="0" destOrd="0" presId="urn:microsoft.com/office/officeart/2008/layout/AlternatingHexagons"/>
    <dgm:cxn modelId="{3B575D24-2296-44D7-BF44-08475D12C637}" srcId="{FD9063D4-98FC-4F6F-A843-5F81225F574C}" destId="{06A2A542-955A-4251-8C1A-C1F644692574}" srcOrd="1" destOrd="0" parTransId="{42E698DA-C6F2-40F3-A9CF-E7C68EFE7C21}" sibTransId="{7816B983-6774-458B-B185-5E1AC867DF45}"/>
    <dgm:cxn modelId="{DFB4C124-71E6-43AA-B6CD-74D0D921D92F}" srcId="{FD9063D4-98FC-4F6F-A843-5F81225F574C}" destId="{42BA8352-2998-4FC1-8EF6-3A31CFAF295A}" srcOrd="4" destOrd="0" parTransId="{67D74AEC-27EC-46DF-A004-B66718760653}" sibTransId="{7AB15306-C705-4A87-BC7F-22F0435FEBDF}"/>
    <dgm:cxn modelId="{C1610732-AF37-469A-9F77-66C7D8CCDEEA}" type="presOf" srcId="{0EF341E2-AFC7-4D54-AD4C-1E40EC2467A9}" destId="{2B6BD562-E1E6-4086-9B27-5E53551E33FE}" srcOrd="0" destOrd="0" presId="urn:microsoft.com/office/officeart/2008/layout/AlternatingHexagons"/>
    <dgm:cxn modelId="{6F0BB85F-CC33-4E38-B6C4-5A64AE796BAA}" type="presOf" srcId="{CDCC55D1-C886-4E94-82CB-D02AF92908FE}" destId="{18DA7D6D-786B-4769-9BCC-EE82C58821FB}" srcOrd="0" destOrd="0" presId="urn:microsoft.com/office/officeart/2008/layout/AlternatingHexagons"/>
    <dgm:cxn modelId="{985CA341-BAFC-4A6F-B3A8-61F8BF8AA1C0}" type="presOf" srcId="{7AB15306-C705-4A87-BC7F-22F0435FEBDF}" destId="{950B6E71-064C-4C7F-8C8F-FCC033755249}" srcOrd="0" destOrd="0" presId="urn:microsoft.com/office/officeart/2008/layout/AlternatingHexagons"/>
    <dgm:cxn modelId="{0B2EB641-D053-4FF7-918D-924C7456417F}" type="presOf" srcId="{42BA8352-2998-4FC1-8EF6-3A31CFAF295A}" destId="{C5A8C3AD-4603-4683-9194-BEA701A3982F}" srcOrd="0" destOrd="0" presId="urn:microsoft.com/office/officeart/2008/layout/AlternatingHexagons"/>
    <dgm:cxn modelId="{A3C06643-5FF0-4572-A90A-120C3D2C72B4}" type="presOf" srcId="{06A2A542-955A-4251-8C1A-C1F644692574}" destId="{4D61A611-8212-4398-9C2B-395093578419}" srcOrd="0" destOrd="0" presId="urn:microsoft.com/office/officeart/2008/layout/AlternatingHexagons"/>
    <dgm:cxn modelId="{C5088E47-FB75-4B6E-8D17-591095BE1564}" type="presOf" srcId="{C30A479A-4976-4D2F-A868-34169D854486}" destId="{5D6E152B-FE07-4BF0-993A-A9EAAA950B18}" srcOrd="0" destOrd="0" presId="urn:microsoft.com/office/officeart/2008/layout/AlternatingHexagons"/>
    <dgm:cxn modelId="{A326534A-E83B-48C4-A828-E8117E51941D}" type="presOf" srcId="{FD9063D4-98FC-4F6F-A843-5F81225F574C}" destId="{3C855ABB-45FE-4FDD-9080-6DA4CD0D50C3}" srcOrd="0" destOrd="0" presId="urn:microsoft.com/office/officeart/2008/layout/AlternatingHexagons"/>
    <dgm:cxn modelId="{C29E5376-56F0-4B33-BE68-219EE9A2A259}" type="presOf" srcId="{3CAF8DC0-6FC4-4E3C-9D11-70CDE7282196}" destId="{38BDE2C7-CFEF-483E-A7DC-85049995000F}" srcOrd="0" destOrd="0" presId="urn:microsoft.com/office/officeart/2008/layout/AlternatingHexagons"/>
    <dgm:cxn modelId="{8991CF84-4AB3-4F34-8520-701279CEA672}" srcId="{FD9063D4-98FC-4F6F-A843-5F81225F574C}" destId="{3CAF8DC0-6FC4-4E3C-9D11-70CDE7282196}" srcOrd="2" destOrd="0" parTransId="{05E0B104-745B-4D24-8DC2-64C4FA7824AB}" sibTransId="{C30A479A-4976-4D2F-A868-34169D854486}"/>
    <dgm:cxn modelId="{F3D27E85-C8E8-4665-A860-AAD4E7B95340}" type="presOf" srcId="{C17ACD6C-88BB-40F4-83AC-8692F0E03B39}" destId="{6D1524F7-B8DA-4538-9019-C625691817A6}" srcOrd="0" destOrd="0" presId="urn:microsoft.com/office/officeart/2008/layout/AlternatingHexagons"/>
    <dgm:cxn modelId="{EB529FB1-9602-465E-A47D-F600178B92EA}" srcId="{FD9063D4-98FC-4F6F-A843-5F81225F574C}" destId="{CDCC55D1-C886-4E94-82CB-D02AF92908FE}" srcOrd="0" destOrd="0" parTransId="{697A733C-9D56-43FA-92B4-4F0A430860F5}" sibTransId="{0EF341E2-AFC7-4D54-AD4C-1E40EC2467A9}"/>
    <dgm:cxn modelId="{7CFA48D1-656C-4E29-B8DB-C6B6C0708728}" type="presOf" srcId="{A60DF1FF-2F6F-4C75-8AC6-94F949DCDDAF}" destId="{020250EB-FC22-4611-B014-E3CC1B43A738}" srcOrd="0" destOrd="0" presId="urn:microsoft.com/office/officeart/2008/layout/AlternatingHexagons"/>
    <dgm:cxn modelId="{415CF2DF-A78D-40B2-9BA7-D32F8DD65C8D}" srcId="{FD9063D4-98FC-4F6F-A843-5F81225F574C}" destId="{A60DF1FF-2F6F-4C75-8AC6-94F949DCDDAF}" srcOrd="3" destOrd="0" parTransId="{41631A33-36E7-405B-B84E-41677666CF38}" sibTransId="{C17ACD6C-88BB-40F4-83AC-8692F0E03B39}"/>
    <dgm:cxn modelId="{C11A4F9F-8059-49A5-8D85-094B6FEED7FE}" type="presParOf" srcId="{3C855ABB-45FE-4FDD-9080-6DA4CD0D50C3}" destId="{5659FB11-527B-492C-9698-028BA7FB7106}" srcOrd="0" destOrd="0" presId="urn:microsoft.com/office/officeart/2008/layout/AlternatingHexagons"/>
    <dgm:cxn modelId="{083D4F76-7F21-41A1-8721-2E31484B2E51}" type="presParOf" srcId="{5659FB11-527B-492C-9698-028BA7FB7106}" destId="{18DA7D6D-786B-4769-9BCC-EE82C58821FB}" srcOrd="0" destOrd="0" presId="urn:microsoft.com/office/officeart/2008/layout/AlternatingHexagons"/>
    <dgm:cxn modelId="{56F46FF8-3149-4AC8-9F13-DD0BBEC2AB53}" type="presParOf" srcId="{5659FB11-527B-492C-9698-028BA7FB7106}" destId="{F863A573-2138-41C3-9B3F-B5C60A4DB85F}" srcOrd="1" destOrd="0" presId="urn:microsoft.com/office/officeart/2008/layout/AlternatingHexagons"/>
    <dgm:cxn modelId="{6A884951-2625-4E3F-9501-5AFF96947268}" type="presParOf" srcId="{5659FB11-527B-492C-9698-028BA7FB7106}" destId="{7DEAF181-9770-45F9-9562-56515F833F97}" srcOrd="2" destOrd="0" presId="urn:microsoft.com/office/officeart/2008/layout/AlternatingHexagons"/>
    <dgm:cxn modelId="{D133E0BF-F660-4CE7-9FAF-70FAB04AC5D7}" type="presParOf" srcId="{5659FB11-527B-492C-9698-028BA7FB7106}" destId="{CEABE551-3433-43A2-AEAD-21599714F4E6}" srcOrd="3" destOrd="0" presId="urn:microsoft.com/office/officeart/2008/layout/AlternatingHexagons"/>
    <dgm:cxn modelId="{7661F523-C205-4465-B12C-44214B46FD75}" type="presParOf" srcId="{5659FB11-527B-492C-9698-028BA7FB7106}" destId="{2B6BD562-E1E6-4086-9B27-5E53551E33FE}" srcOrd="4" destOrd="0" presId="urn:microsoft.com/office/officeart/2008/layout/AlternatingHexagons"/>
    <dgm:cxn modelId="{E1E25964-6C3E-4414-A190-A04D4B6CDB61}" type="presParOf" srcId="{3C855ABB-45FE-4FDD-9080-6DA4CD0D50C3}" destId="{A0979E38-8712-47D8-A920-62F6BC08B9EF}" srcOrd="1" destOrd="0" presId="urn:microsoft.com/office/officeart/2008/layout/AlternatingHexagons"/>
    <dgm:cxn modelId="{81CABA66-AC44-4F7E-825F-CB3875F63D71}" type="presParOf" srcId="{3C855ABB-45FE-4FDD-9080-6DA4CD0D50C3}" destId="{B3AA71C0-C30E-44B6-8268-CF1209D26D22}" srcOrd="2" destOrd="0" presId="urn:microsoft.com/office/officeart/2008/layout/AlternatingHexagons"/>
    <dgm:cxn modelId="{0BAF2A91-D883-494C-8565-69283CF817D6}" type="presParOf" srcId="{B3AA71C0-C30E-44B6-8268-CF1209D26D22}" destId="{4D61A611-8212-4398-9C2B-395093578419}" srcOrd="0" destOrd="0" presId="urn:microsoft.com/office/officeart/2008/layout/AlternatingHexagons"/>
    <dgm:cxn modelId="{DBB807CD-D632-4F5D-93D8-86A5FE7A4454}" type="presParOf" srcId="{B3AA71C0-C30E-44B6-8268-CF1209D26D22}" destId="{15683477-22B1-4AA5-836F-E939033C91C9}" srcOrd="1" destOrd="0" presId="urn:microsoft.com/office/officeart/2008/layout/AlternatingHexagons"/>
    <dgm:cxn modelId="{54752A63-D434-4D9C-85AB-7AA00E6E0899}" type="presParOf" srcId="{B3AA71C0-C30E-44B6-8268-CF1209D26D22}" destId="{C07DDFD1-876B-4444-92F8-87E40670DE6D}" srcOrd="2" destOrd="0" presId="urn:microsoft.com/office/officeart/2008/layout/AlternatingHexagons"/>
    <dgm:cxn modelId="{3AA49B09-125A-4E85-88DD-85FFB04269F6}" type="presParOf" srcId="{B3AA71C0-C30E-44B6-8268-CF1209D26D22}" destId="{7EAE8E0B-DB59-4E32-92BA-3A5CA1D89A73}" srcOrd="3" destOrd="0" presId="urn:microsoft.com/office/officeart/2008/layout/AlternatingHexagons"/>
    <dgm:cxn modelId="{A5995C6D-1A0C-4DA3-B607-7811F726DA80}" type="presParOf" srcId="{B3AA71C0-C30E-44B6-8268-CF1209D26D22}" destId="{9DDFB0A9-0AC8-44B4-B70B-DA585DDD20AF}" srcOrd="4" destOrd="0" presId="urn:microsoft.com/office/officeart/2008/layout/AlternatingHexagons"/>
    <dgm:cxn modelId="{BDD9B4AF-05B1-4F0D-8849-F85F06B5EF74}" type="presParOf" srcId="{3C855ABB-45FE-4FDD-9080-6DA4CD0D50C3}" destId="{17F76A5A-1DD6-4B23-BA63-A54BF72438FF}" srcOrd="3" destOrd="0" presId="urn:microsoft.com/office/officeart/2008/layout/AlternatingHexagons"/>
    <dgm:cxn modelId="{6213BB52-C68E-4179-8B46-115A82BCF916}" type="presParOf" srcId="{3C855ABB-45FE-4FDD-9080-6DA4CD0D50C3}" destId="{7C1FEB8F-7AC4-4DF8-99A5-C42CF8CFD031}" srcOrd="4" destOrd="0" presId="urn:microsoft.com/office/officeart/2008/layout/AlternatingHexagons"/>
    <dgm:cxn modelId="{AA1AAEAD-9DB1-4093-9EC9-FA23A671BD4D}" type="presParOf" srcId="{7C1FEB8F-7AC4-4DF8-99A5-C42CF8CFD031}" destId="{38BDE2C7-CFEF-483E-A7DC-85049995000F}" srcOrd="0" destOrd="0" presId="urn:microsoft.com/office/officeart/2008/layout/AlternatingHexagons"/>
    <dgm:cxn modelId="{9FD2EEAC-6726-4C4B-A486-D6667086A61E}" type="presParOf" srcId="{7C1FEB8F-7AC4-4DF8-99A5-C42CF8CFD031}" destId="{08887379-3BC1-432F-B112-F33DD29C1555}" srcOrd="1" destOrd="0" presId="urn:microsoft.com/office/officeart/2008/layout/AlternatingHexagons"/>
    <dgm:cxn modelId="{1B47F596-573F-4C2D-95E9-E3ACAA1CE278}" type="presParOf" srcId="{7C1FEB8F-7AC4-4DF8-99A5-C42CF8CFD031}" destId="{6F4D325C-A948-4766-8EA4-237885B99DF6}" srcOrd="2" destOrd="0" presId="urn:microsoft.com/office/officeart/2008/layout/AlternatingHexagons"/>
    <dgm:cxn modelId="{75C585A4-F877-4210-97B7-8B52F14C9214}" type="presParOf" srcId="{7C1FEB8F-7AC4-4DF8-99A5-C42CF8CFD031}" destId="{AD7DA1BC-7F63-4C4B-AFFF-EA2F9D670AE9}" srcOrd="3" destOrd="0" presId="urn:microsoft.com/office/officeart/2008/layout/AlternatingHexagons"/>
    <dgm:cxn modelId="{CD912404-275F-4807-B7E6-D0CC28777FC5}" type="presParOf" srcId="{7C1FEB8F-7AC4-4DF8-99A5-C42CF8CFD031}" destId="{5D6E152B-FE07-4BF0-993A-A9EAAA950B18}" srcOrd="4" destOrd="0" presId="urn:microsoft.com/office/officeart/2008/layout/AlternatingHexagons"/>
    <dgm:cxn modelId="{71AA2126-8681-4596-BF7E-42EF7195AFAE}" type="presParOf" srcId="{3C855ABB-45FE-4FDD-9080-6DA4CD0D50C3}" destId="{82AF71D4-62CB-41D4-ABD9-4BB7779204D5}" srcOrd="5" destOrd="0" presId="urn:microsoft.com/office/officeart/2008/layout/AlternatingHexagons"/>
    <dgm:cxn modelId="{2B69B324-4A1A-46F3-A94D-D15484DBF2DD}" type="presParOf" srcId="{3C855ABB-45FE-4FDD-9080-6DA4CD0D50C3}" destId="{B5089D8B-E255-45CA-8F7A-1A91C8D0B371}" srcOrd="6" destOrd="0" presId="urn:microsoft.com/office/officeart/2008/layout/AlternatingHexagons"/>
    <dgm:cxn modelId="{AC1299D4-80D2-4F15-B122-B001352EEC9A}" type="presParOf" srcId="{B5089D8B-E255-45CA-8F7A-1A91C8D0B371}" destId="{020250EB-FC22-4611-B014-E3CC1B43A738}" srcOrd="0" destOrd="0" presId="urn:microsoft.com/office/officeart/2008/layout/AlternatingHexagons"/>
    <dgm:cxn modelId="{8F633008-C404-41E5-A154-A12FE9B2E3C8}" type="presParOf" srcId="{B5089D8B-E255-45CA-8F7A-1A91C8D0B371}" destId="{8400141B-0494-4E1D-B83D-03E15FF44F1F}" srcOrd="1" destOrd="0" presId="urn:microsoft.com/office/officeart/2008/layout/AlternatingHexagons"/>
    <dgm:cxn modelId="{FAB04AC4-921B-4DFC-90F4-CECF0CB0F604}" type="presParOf" srcId="{B5089D8B-E255-45CA-8F7A-1A91C8D0B371}" destId="{F1694F8E-DEA0-44DD-9771-CA260BE290A4}" srcOrd="2" destOrd="0" presId="urn:microsoft.com/office/officeart/2008/layout/AlternatingHexagons"/>
    <dgm:cxn modelId="{D1647D25-3CC2-4EEB-8C91-583EDACE43CE}" type="presParOf" srcId="{B5089D8B-E255-45CA-8F7A-1A91C8D0B371}" destId="{AE24CE62-158A-48C6-9569-B5571A6157AB}" srcOrd="3" destOrd="0" presId="urn:microsoft.com/office/officeart/2008/layout/AlternatingHexagons"/>
    <dgm:cxn modelId="{69DB7C5D-A418-41C9-B98C-48C59F936FE8}" type="presParOf" srcId="{B5089D8B-E255-45CA-8F7A-1A91C8D0B371}" destId="{6D1524F7-B8DA-4538-9019-C625691817A6}" srcOrd="4" destOrd="0" presId="urn:microsoft.com/office/officeart/2008/layout/AlternatingHexagons"/>
    <dgm:cxn modelId="{84998DC7-A96D-4D13-8A59-2985D1328075}" type="presParOf" srcId="{3C855ABB-45FE-4FDD-9080-6DA4CD0D50C3}" destId="{77A0D230-6A4C-4D29-AE3B-27910E1385D2}" srcOrd="7" destOrd="0" presId="urn:microsoft.com/office/officeart/2008/layout/AlternatingHexagons"/>
    <dgm:cxn modelId="{56734B32-3530-4FB0-878E-5162DDCDCB24}" type="presParOf" srcId="{3C855ABB-45FE-4FDD-9080-6DA4CD0D50C3}" destId="{CF37642E-A2C5-4D92-BB53-126E295ADB84}" srcOrd="8" destOrd="0" presId="urn:microsoft.com/office/officeart/2008/layout/AlternatingHexagons"/>
    <dgm:cxn modelId="{01FF61F0-1CE2-4AA2-8819-6EC39E5F3F65}" type="presParOf" srcId="{CF37642E-A2C5-4D92-BB53-126E295ADB84}" destId="{C5A8C3AD-4603-4683-9194-BEA701A3982F}" srcOrd="0" destOrd="0" presId="urn:microsoft.com/office/officeart/2008/layout/AlternatingHexagons"/>
    <dgm:cxn modelId="{8BFA3CC0-3BC8-49E2-9E66-C93487DA73CC}" type="presParOf" srcId="{CF37642E-A2C5-4D92-BB53-126E295ADB84}" destId="{3E341103-2F7E-4649-8275-CCF92DA5B07D}" srcOrd="1" destOrd="0" presId="urn:microsoft.com/office/officeart/2008/layout/AlternatingHexagons"/>
    <dgm:cxn modelId="{ECBD48A8-0876-48F5-BF21-85A6F4E4EA48}" type="presParOf" srcId="{CF37642E-A2C5-4D92-BB53-126E295ADB84}" destId="{161DC8B9-6CA3-4B8F-A171-C984972804A1}" srcOrd="2" destOrd="0" presId="urn:microsoft.com/office/officeart/2008/layout/AlternatingHexagons"/>
    <dgm:cxn modelId="{C4390B09-2CCF-4472-8977-42DBEFBD36D9}" type="presParOf" srcId="{CF37642E-A2C5-4D92-BB53-126E295ADB84}" destId="{8139FB6B-16E3-4E78-880D-D609C29FB935}" srcOrd="3" destOrd="0" presId="urn:microsoft.com/office/officeart/2008/layout/AlternatingHexagons"/>
    <dgm:cxn modelId="{3FB2E38E-A265-4CB2-959C-5E13A6164503}" type="presParOf" srcId="{CF37642E-A2C5-4D92-BB53-126E295ADB84}" destId="{950B6E71-064C-4C7F-8C8F-FCC03375524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A7D6D-786B-4769-9BCC-EE82C58821FB}">
      <dsp:nvSpPr>
        <dsp:cNvPr id="0" name=""/>
        <dsp:cNvSpPr/>
      </dsp:nvSpPr>
      <dsp:spPr>
        <a:xfrm rot="5400000">
          <a:off x="788890" y="2233753"/>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Seguridad</a:t>
          </a:r>
        </a:p>
      </dsp:txBody>
      <dsp:txXfrm rot="-5400000">
        <a:off x="1043837" y="2349210"/>
        <a:ext cx="761185" cy="874926"/>
      </dsp:txXfrm>
    </dsp:sp>
    <dsp:sp modelId="{F863A573-2138-41C3-9B3F-B5C60A4DB85F}">
      <dsp:nvSpPr>
        <dsp:cNvPr id="0" name=""/>
        <dsp:cNvSpPr/>
      </dsp:nvSpPr>
      <dsp:spPr>
        <a:xfrm>
          <a:off x="4403136" y="256804"/>
          <a:ext cx="1418525" cy="762648"/>
        </a:xfrm>
        <a:prstGeom prst="rect">
          <a:avLst/>
        </a:prstGeom>
        <a:noFill/>
        <a:ln>
          <a:noFill/>
        </a:ln>
        <a:effectLst/>
      </dsp:spPr>
      <dsp:style>
        <a:lnRef idx="0">
          <a:scrgbClr r="0" g="0" b="0"/>
        </a:lnRef>
        <a:fillRef idx="0">
          <a:scrgbClr r="0" g="0" b="0"/>
        </a:fillRef>
        <a:effectRef idx="0">
          <a:scrgbClr r="0" g="0" b="0"/>
        </a:effectRef>
        <a:fontRef idx="minor"/>
      </dsp:style>
    </dsp:sp>
    <dsp:sp modelId="{2B6BD562-E1E6-4086-9B27-5E53551E33FE}">
      <dsp:nvSpPr>
        <dsp:cNvPr id="0" name=""/>
        <dsp:cNvSpPr/>
      </dsp:nvSpPr>
      <dsp:spPr>
        <a:xfrm rot="5400000">
          <a:off x="1986813" y="85208"/>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s-ES" sz="1000" kern="1200" dirty="0"/>
            <a:t>SIG</a:t>
          </a:r>
        </a:p>
        <a:p>
          <a:pPr marL="0" lvl="0" indent="0" algn="ctr" defTabSz="444500">
            <a:lnSpc>
              <a:spcPct val="90000"/>
            </a:lnSpc>
            <a:spcBef>
              <a:spcPct val="0"/>
            </a:spcBef>
            <a:spcAft>
              <a:spcPct val="35000"/>
            </a:spcAft>
            <a:buNone/>
          </a:pPr>
          <a:r>
            <a:rPr lang="es-ES" sz="1000" b="1" kern="1200" dirty="0"/>
            <a:t>4.230</a:t>
          </a:r>
        </a:p>
      </dsp:txBody>
      <dsp:txXfrm rot="-5400000">
        <a:off x="2241760" y="200665"/>
        <a:ext cx="761185" cy="874926"/>
      </dsp:txXfrm>
    </dsp:sp>
    <dsp:sp modelId="{4D61A611-8212-4398-9C2B-395093578419}">
      <dsp:nvSpPr>
        <dsp:cNvPr id="0" name=""/>
        <dsp:cNvSpPr/>
      </dsp:nvSpPr>
      <dsp:spPr>
        <a:xfrm rot="5400000">
          <a:off x="2581678" y="1164101"/>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Finanzas y Tesorería</a:t>
          </a:r>
        </a:p>
      </dsp:txBody>
      <dsp:txXfrm rot="-5400000">
        <a:off x="2836625" y="1279558"/>
        <a:ext cx="761185" cy="874926"/>
      </dsp:txXfrm>
    </dsp:sp>
    <dsp:sp modelId="{15683477-22B1-4AA5-836F-E939033C91C9}">
      <dsp:nvSpPr>
        <dsp:cNvPr id="0" name=""/>
        <dsp:cNvSpPr/>
      </dsp:nvSpPr>
      <dsp:spPr>
        <a:xfrm>
          <a:off x="1245773" y="1335697"/>
          <a:ext cx="1372766" cy="762648"/>
        </a:xfrm>
        <a:prstGeom prst="rect">
          <a:avLst/>
        </a:prstGeom>
        <a:noFill/>
        <a:ln>
          <a:noFill/>
        </a:ln>
        <a:effectLst/>
      </dsp:spPr>
      <dsp:style>
        <a:lnRef idx="0">
          <a:scrgbClr r="0" g="0" b="0"/>
        </a:lnRef>
        <a:fillRef idx="0">
          <a:scrgbClr r="0" g="0" b="0"/>
        </a:fillRef>
        <a:effectRef idx="0">
          <a:scrgbClr r="0" g="0" b="0"/>
        </a:effectRef>
        <a:fontRef idx="minor"/>
      </dsp:style>
    </dsp:sp>
    <dsp:sp modelId="{9DDFB0A9-0AC8-44B4-B70B-DA585DDD20AF}">
      <dsp:nvSpPr>
        <dsp:cNvPr id="0" name=""/>
        <dsp:cNvSpPr/>
      </dsp:nvSpPr>
      <dsp:spPr>
        <a:xfrm rot="5400000">
          <a:off x="1370164" y="3290211"/>
          <a:ext cx="1271080" cy="115619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s-ES" sz="1000" kern="1200" dirty="0"/>
            <a:t>Administración</a:t>
          </a:r>
          <a:endParaRPr lang="es-ES" sz="950" kern="1200" dirty="0"/>
        </a:p>
      </dsp:txBody>
      <dsp:txXfrm rot="-5400000">
        <a:off x="1611596" y="3435044"/>
        <a:ext cx="788215" cy="866534"/>
      </dsp:txXfrm>
    </dsp:sp>
    <dsp:sp modelId="{38BDE2C7-CFEF-483E-A7DC-85049995000F}">
      <dsp:nvSpPr>
        <dsp:cNvPr id="0" name=""/>
        <dsp:cNvSpPr/>
      </dsp:nvSpPr>
      <dsp:spPr>
        <a:xfrm rot="5400000">
          <a:off x="1969606" y="4384891"/>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Compras</a:t>
          </a:r>
        </a:p>
      </dsp:txBody>
      <dsp:txXfrm rot="-5400000">
        <a:off x="2224553" y="4500348"/>
        <a:ext cx="761185" cy="874926"/>
      </dsp:txXfrm>
    </dsp:sp>
    <dsp:sp modelId="{08887379-3BC1-432F-B112-F33DD29C1555}">
      <dsp:nvSpPr>
        <dsp:cNvPr id="0" name=""/>
        <dsp:cNvSpPr/>
      </dsp:nvSpPr>
      <dsp:spPr>
        <a:xfrm>
          <a:off x="4403136" y="2414589"/>
          <a:ext cx="1418525" cy="762648"/>
        </a:xfrm>
        <a:prstGeom prst="rect">
          <a:avLst/>
        </a:prstGeom>
        <a:noFill/>
        <a:ln>
          <a:noFill/>
        </a:ln>
        <a:effectLst/>
      </dsp:spPr>
      <dsp:style>
        <a:lnRef idx="0">
          <a:scrgbClr r="0" g="0" b="0"/>
        </a:lnRef>
        <a:fillRef idx="0">
          <a:scrgbClr r="0" g="0" b="0"/>
        </a:fillRef>
        <a:effectRef idx="0">
          <a:scrgbClr r="0" g="0" b="0"/>
        </a:effectRef>
        <a:fontRef idx="minor"/>
      </dsp:style>
    </dsp:sp>
    <dsp:sp modelId="{5D6E152B-FE07-4BF0-993A-A9EAAA950B18}">
      <dsp:nvSpPr>
        <dsp:cNvPr id="0" name=""/>
        <dsp:cNvSpPr/>
      </dsp:nvSpPr>
      <dsp:spPr>
        <a:xfrm rot="5400000">
          <a:off x="2578006" y="3306519"/>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s-PE" sz="1000" kern="1200" dirty="0"/>
            <a:t>Contabilidad</a:t>
          </a:r>
        </a:p>
      </dsp:txBody>
      <dsp:txXfrm rot="-5400000">
        <a:off x="2832953" y="3421976"/>
        <a:ext cx="761185" cy="874926"/>
      </dsp:txXfrm>
    </dsp:sp>
    <dsp:sp modelId="{020250EB-FC22-4611-B014-E3CC1B43A738}">
      <dsp:nvSpPr>
        <dsp:cNvPr id="0" name=""/>
        <dsp:cNvSpPr/>
      </dsp:nvSpPr>
      <dsp:spPr>
        <a:xfrm rot="5400000">
          <a:off x="3183376" y="2224817"/>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Calidad</a:t>
          </a:r>
        </a:p>
      </dsp:txBody>
      <dsp:txXfrm rot="-5400000">
        <a:off x="3438323" y="2340274"/>
        <a:ext cx="761185" cy="874926"/>
      </dsp:txXfrm>
    </dsp:sp>
    <dsp:sp modelId="{8400141B-0494-4E1D-B83D-03E15FF44F1F}">
      <dsp:nvSpPr>
        <dsp:cNvPr id="0" name=""/>
        <dsp:cNvSpPr/>
      </dsp:nvSpPr>
      <dsp:spPr>
        <a:xfrm>
          <a:off x="1245773" y="3493482"/>
          <a:ext cx="1372766" cy="762648"/>
        </a:xfrm>
        <a:prstGeom prst="rect">
          <a:avLst/>
        </a:prstGeom>
        <a:noFill/>
        <a:ln>
          <a:noFill/>
        </a:ln>
        <a:effectLst/>
      </dsp:spPr>
      <dsp:style>
        <a:lnRef idx="0">
          <a:scrgbClr r="0" g="0" b="0"/>
        </a:lnRef>
        <a:fillRef idx="0">
          <a:scrgbClr r="0" g="0" b="0"/>
        </a:fillRef>
        <a:effectRef idx="0">
          <a:scrgbClr r="0" g="0" b="0"/>
        </a:effectRef>
        <a:fontRef idx="minor"/>
      </dsp:style>
    </dsp:sp>
    <dsp:sp modelId="{6D1524F7-B8DA-4538-9019-C625691817A6}">
      <dsp:nvSpPr>
        <dsp:cNvPr id="0" name=""/>
        <dsp:cNvSpPr/>
      </dsp:nvSpPr>
      <dsp:spPr>
        <a:xfrm rot="5400000">
          <a:off x="1391839" y="1159245"/>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s-ES" sz="1000" b="0" kern="1200" dirty="0"/>
            <a:t>TI y Sistemas</a:t>
          </a:r>
        </a:p>
      </dsp:txBody>
      <dsp:txXfrm rot="-5400000">
        <a:off x="1646786" y="1274702"/>
        <a:ext cx="761185" cy="874926"/>
      </dsp:txXfrm>
    </dsp:sp>
    <dsp:sp modelId="{C5A8C3AD-4603-4683-9194-BEA701A3982F}">
      <dsp:nvSpPr>
        <dsp:cNvPr id="0" name=""/>
        <dsp:cNvSpPr/>
      </dsp:nvSpPr>
      <dsp:spPr>
        <a:xfrm rot="5400000">
          <a:off x="3162652" y="4403368"/>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s-ES" sz="1000" kern="1200" dirty="0"/>
            <a:t>Riesgos</a:t>
          </a:r>
        </a:p>
      </dsp:txBody>
      <dsp:txXfrm rot="-5400000">
        <a:off x="3417599" y="4518825"/>
        <a:ext cx="761185" cy="874926"/>
      </dsp:txXfrm>
    </dsp:sp>
    <dsp:sp modelId="{3E341103-2F7E-4649-8275-CCF92DA5B07D}">
      <dsp:nvSpPr>
        <dsp:cNvPr id="0" name=""/>
        <dsp:cNvSpPr/>
      </dsp:nvSpPr>
      <dsp:spPr>
        <a:xfrm>
          <a:off x="4403136" y="4572375"/>
          <a:ext cx="1418525" cy="762648"/>
        </a:xfrm>
        <a:prstGeom prst="rect">
          <a:avLst/>
        </a:prstGeom>
        <a:noFill/>
        <a:ln>
          <a:noFill/>
        </a:ln>
        <a:effectLst/>
      </dsp:spPr>
      <dsp:style>
        <a:lnRef idx="0">
          <a:scrgbClr r="0" g="0" b="0"/>
        </a:lnRef>
        <a:fillRef idx="0">
          <a:scrgbClr r="0" g="0" b="0"/>
        </a:fillRef>
        <a:effectRef idx="0">
          <a:scrgbClr r="0" g="0" b="0"/>
        </a:effectRef>
        <a:fontRef idx="minor"/>
      </dsp:style>
    </dsp:sp>
    <dsp:sp modelId="{950B6E71-064C-4C7F-8C8F-FCC033755249}">
      <dsp:nvSpPr>
        <dsp:cNvPr id="0" name=""/>
        <dsp:cNvSpPr/>
      </dsp:nvSpPr>
      <dsp:spPr>
        <a:xfrm rot="5400000">
          <a:off x="777909" y="4394131"/>
          <a:ext cx="1271080" cy="1105839"/>
        </a:xfrm>
        <a:prstGeom prst="hexagon">
          <a:avLst>
            <a:gd name="adj" fmla="val 25000"/>
            <a:gd name="vf" fmla="val 115470"/>
          </a:avLst>
        </a:prstGeom>
        <a:solidFill>
          <a:schemeClr val="lt1">
            <a:hueOff val="0"/>
            <a:satOff val="0"/>
            <a:lumOff val="0"/>
            <a:alphaOff val="0"/>
          </a:schemeClr>
        </a:solidFill>
        <a:ln w="19050" cap="flat" cmpd="sng" algn="ctr">
          <a:solidFill>
            <a:schemeClr val="accent6">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s-PE" sz="1000" kern="1200" dirty="0"/>
            <a:t>Control de Gestión</a:t>
          </a:r>
        </a:p>
      </dsp:txBody>
      <dsp:txXfrm rot="-5400000">
        <a:off x="1032856" y="4509588"/>
        <a:ext cx="761185" cy="87492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s-ES_tradnl"/>
          </a:p>
        </p:txBody>
      </p:sp>
      <p:sp>
        <p:nvSpPr>
          <p:cNvPr id="3" name="Marcador de fecha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98EB0547-FCB6-A249-8ECF-15FA698D7B3A}" type="datetimeFigureOut">
              <a:rPr lang="es-ES_tradnl" smtClean="0"/>
              <a:t>03/01/2025</a:t>
            </a:fld>
            <a:endParaRPr lang="es-ES_tradnl"/>
          </a:p>
        </p:txBody>
      </p:sp>
      <p:sp>
        <p:nvSpPr>
          <p:cNvPr id="4" name="Marcador de imagen de diapositiva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s-ES_tradnl"/>
          </a:p>
        </p:txBody>
      </p:sp>
      <p:sp>
        <p:nvSpPr>
          <p:cNvPr id="5" name="Marcador de notas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s-ES_tradnl"/>
          </a:p>
        </p:txBody>
      </p:sp>
      <p:sp>
        <p:nvSpPr>
          <p:cNvPr id="7" name="Marcador de número de diapositiva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4ADE2EC9-87F0-BC43-82D4-950CAEFCB2C1}" type="slidenum">
              <a:rPr lang="es-ES_tradnl" smtClean="0"/>
              <a:t>‹Nº›</a:t>
            </a:fld>
            <a:endParaRPr lang="es-ES_tradnl"/>
          </a:p>
        </p:txBody>
      </p:sp>
    </p:spTree>
    <p:extLst>
      <p:ext uri="{BB962C8B-B14F-4D97-AF65-F5344CB8AC3E}">
        <p14:creationId xmlns:p14="http://schemas.microsoft.com/office/powerpoint/2010/main" val="22499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247373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26364050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A75FB-65AC-AC41-84B9-6C116412F2AC}" type="datetimeFigureOut">
              <a:rPr lang="es-ES_tradnl" smtClean="0"/>
              <a:t>03/01/2025</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6F2AA-4381-1D4B-B554-52F8CA63EE4B}" type="slidenum">
              <a:rPr lang="es-ES_tradnl" smtClean="0"/>
              <a:t>‹Nº›</a:t>
            </a:fld>
            <a:endParaRPr lang="es-ES_tradnl"/>
          </a:p>
        </p:txBody>
      </p:sp>
    </p:spTree>
    <p:extLst>
      <p:ext uri="{BB962C8B-B14F-4D97-AF65-F5344CB8AC3E}">
        <p14:creationId xmlns:p14="http://schemas.microsoft.com/office/powerpoint/2010/main" val="411588266"/>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531138" y="7991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de inicio</a:t>
            </a:r>
          </a:p>
        </p:txBody>
      </p:sp>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591" y="2016754"/>
            <a:ext cx="3350795" cy="2883305"/>
          </a:xfrm>
          <a:prstGeom prst="rect">
            <a:avLst/>
          </a:prstGeom>
        </p:spPr>
      </p:pic>
    </p:spTree>
    <p:extLst>
      <p:ext uri="{BB962C8B-B14F-4D97-AF65-F5344CB8AC3E}">
        <p14:creationId xmlns:p14="http://schemas.microsoft.com/office/powerpoint/2010/main" val="30641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SIG</a:t>
            </a: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Comentarios</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 name="Rectángulo 1"/>
          <p:cNvSpPr/>
          <p:nvPr/>
        </p:nvSpPr>
        <p:spPr>
          <a:xfrm>
            <a:off x="370686" y="1061519"/>
            <a:ext cx="10582810" cy="2862322"/>
          </a:xfrm>
          <a:prstGeom prst="rect">
            <a:avLst/>
          </a:prstGeom>
        </p:spPr>
        <p:txBody>
          <a:bodyPr wrap="square">
            <a:spAutoFit/>
          </a:bodyPr>
          <a:lstStyle/>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Mejorar  practicas en la disposición de residuos solidos (clasificación, organización y almacenamiento) en fabrica y fundos.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El equipo de sistema de gestión viene fortaleciendo y respaldando los procesos agrícolas. Una sugerencia sería evaluar la opción de incrementar el alcance de sus capacitaciones en el área agrícola, es decir, no solo llegar hasta supervisores, sino que se podría involucrar a capataces y controladores, es decir, mandos medios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Mas capacitaciones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Excelente gestión! </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Participar en las reuniones de IOM para mostrar sus avances con respecto SGD y ambientales.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Su siente un apoyo constante a todas las áreas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muy buen equipo</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mayor número de capacitaciones.</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Realizar auditorias ambientales internas, para ver puntos de mejora.</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dar mayor soporte a las áreas del proceso (involucrarse mas con el proceso para poder dar mejor soporte)</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Buen equipo.</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Buen trabajo</a:t>
            </a:r>
          </a:p>
          <a:p>
            <a:pPr algn="just"/>
            <a:r>
              <a:rPr lang="es-ES" sz="1200" dirty="0">
                <a:solidFill>
                  <a:schemeClr val="bg1">
                    <a:lumMod val="50000"/>
                  </a:schemeClr>
                </a:solidFill>
                <a:latin typeface="Arial" panose="020B0604020202020204" pitchFamily="34" charset="0"/>
                <a:ea typeface="Verdana" charset="0"/>
                <a:cs typeface="Arial" panose="020B0604020202020204" pitchFamily="34" charset="0"/>
              </a:rPr>
              <a:t>* ok</a:t>
            </a:r>
          </a:p>
        </p:txBody>
      </p:sp>
      <p:sp>
        <p:nvSpPr>
          <p:cNvPr id="13" name="Botón de acción: Inicio 12">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2137520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531138" y="7991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final</a:t>
            </a:r>
          </a:p>
        </p:txBody>
      </p:sp>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46591" y="2016754"/>
            <a:ext cx="3350795" cy="2883305"/>
          </a:xfrm>
          <a:prstGeom prst="rect">
            <a:avLst/>
          </a:prstGeom>
        </p:spPr>
      </p:pic>
    </p:spTree>
    <p:extLst>
      <p:ext uri="{BB962C8B-B14F-4D97-AF65-F5344CB8AC3E}">
        <p14:creationId xmlns:p14="http://schemas.microsoft.com/office/powerpoint/2010/main" val="1983382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1531139" y="710253"/>
            <a:ext cx="1145853" cy="461665"/>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a:t>
            </a:r>
          </a:p>
          <a:p>
            <a:pPr algn="ctr"/>
            <a:r>
              <a:rPr lang="es-PE" sz="1200" b="1" dirty="0">
                <a:latin typeface="Verdana" panose="020B0604030504040204" pitchFamily="34" charset="0"/>
                <a:ea typeface="Verdana" panose="020B0604030504040204" pitchFamily="34" charset="0"/>
                <a:cs typeface="Verdana" panose="020B0604030504040204" pitchFamily="34" charset="0"/>
              </a:rPr>
              <a:t>para título</a:t>
            </a:r>
          </a:p>
        </p:txBody>
      </p:sp>
      <p:sp>
        <p:nvSpPr>
          <p:cNvPr id="10" name="CuadroTexto 9"/>
          <p:cNvSpPr txBox="1"/>
          <p:nvPr/>
        </p:nvSpPr>
        <p:spPr>
          <a:xfrm>
            <a:off x="-1940620" y="1949433"/>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(40)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Antetítulo y fecha</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11" name="Título 1"/>
          <p:cNvSpPr txBox="1">
            <a:spLocks/>
          </p:cNvSpPr>
          <p:nvPr/>
        </p:nvSpPr>
        <p:spPr>
          <a:xfrm>
            <a:off x="872067" y="1744134"/>
            <a:ext cx="10727266" cy="20175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MX" sz="3000" b="1" dirty="0">
              <a:solidFill>
                <a:srgbClr val="009F43"/>
              </a:solidFill>
              <a:latin typeface="Arial" panose="020B0604020202020204" pitchFamily="34" charset="0"/>
              <a:ea typeface="Verdana" charset="0"/>
              <a:cs typeface="Arial" panose="020B0604020202020204" pitchFamily="34" charset="0"/>
            </a:endParaRPr>
          </a:p>
          <a:p>
            <a:endParaRPr lang="es-MX" sz="3000" b="1" dirty="0">
              <a:solidFill>
                <a:srgbClr val="009F43"/>
              </a:solidFill>
              <a:latin typeface="Arial" panose="020B0604020202020204" pitchFamily="34" charset="0"/>
              <a:ea typeface="Verdana" charset="0"/>
              <a:cs typeface="Arial" panose="020B0604020202020204" pitchFamily="34" charset="0"/>
            </a:endParaRPr>
          </a:p>
          <a:p>
            <a:endParaRPr lang="es-MX" sz="3000" b="1" dirty="0">
              <a:solidFill>
                <a:srgbClr val="009F43"/>
              </a:solidFill>
              <a:latin typeface="Arial" panose="020B0604020202020204" pitchFamily="34" charset="0"/>
              <a:ea typeface="Verdana" charset="0"/>
              <a:cs typeface="Arial" panose="020B0604020202020204" pitchFamily="34" charset="0"/>
            </a:endParaRPr>
          </a:p>
          <a:p>
            <a:r>
              <a:rPr lang="es-MX" sz="3000" b="1" dirty="0">
                <a:solidFill>
                  <a:srgbClr val="009F43"/>
                </a:solidFill>
                <a:latin typeface="Arial" panose="020B0604020202020204" pitchFamily="34" charset="0"/>
                <a:ea typeface="Verdana" charset="0"/>
                <a:cs typeface="Arial" panose="020B0604020202020204" pitchFamily="34" charset="0"/>
              </a:rPr>
              <a:t>Encuestas de Satisfacción SIG 2024-02</a:t>
            </a:r>
          </a:p>
        </p:txBody>
      </p:sp>
      <p:sp>
        <p:nvSpPr>
          <p:cNvPr id="16" name="Subtítulo 2"/>
          <p:cNvSpPr txBox="1">
            <a:spLocks/>
          </p:cNvSpPr>
          <p:nvPr/>
        </p:nvSpPr>
        <p:spPr>
          <a:xfrm>
            <a:off x="6097930" y="3823232"/>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Enero 2025</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cxnSp>
        <p:nvCxnSpPr>
          <p:cNvPr id="17" name="Conector recto 16"/>
          <p:cNvCxnSpPr>
            <a:cxnSpLocks/>
          </p:cNvCxnSpPr>
          <p:nvPr/>
        </p:nvCxnSpPr>
        <p:spPr>
          <a:xfrm flipV="1">
            <a:off x="965200" y="3761723"/>
            <a:ext cx="8347901" cy="16982"/>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760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a:spLocks/>
          </p:cNvSpPr>
          <p:nvPr/>
        </p:nvSpPr>
        <p:spPr>
          <a:xfrm>
            <a:off x="917753" y="154468"/>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4000" b="1" dirty="0">
                <a:solidFill>
                  <a:srgbClr val="009F43"/>
                </a:solidFill>
                <a:latin typeface="Arial" panose="020B0604020202020204" pitchFamily="34" charset="0"/>
                <a:ea typeface="Verdana" charset="0"/>
                <a:cs typeface="Arial" panose="020B0604020202020204" pitchFamily="34" charset="0"/>
              </a:rPr>
              <a:t>Agenda</a:t>
            </a:r>
          </a:p>
        </p:txBody>
      </p:sp>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p:cNvSpPr txBox="1"/>
          <p:nvPr/>
        </p:nvSpPr>
        <p:spPr>
          <a:xfrm>
            <a:off x="-1531139" y="710253"/>
            <a:ext cx="1145853" cy="646331"/>
          </a:xfrm>
          <a:prstGeom prst="rect">
            <a:avLst/>
          </a:prstGeom>
          <a:noFill/>
        </p:spPr>
        <p:txBody>
          <a:bodyPr wrap="square" rtlCol="0">
            <a:spAutoFit/>
          </a:bodyPr>
          <a:lstStyle/>
          <a:p>
            <a:pPr algn="ctr"/>
            <a:r>
              <a:rPr lang="es-PE" sz="1200" b="1" dirty="0">
                <a:latin typeface="Verdana" panose="020B0604030504040204" pitchFamily="34" charset="0"/>
                <a:ea typeface="Verdana" panose="020B0604030504040204" pitchFamily="34" charset="0"/>
                <a:cs typeface="Verdana" panose="020B0604030504040204" pitchFamily="34" charset="0"/>
              </a:rPr>
              <a:t>Lámina </a:t>
            </a:r>
          </a:p>
          <a:p>
            <a:pPr algn="ctr"/>
            <a:r>
              <a:rPr lang="es-PE" sz="1200" b="1" dirty="0">
                <a:latin typeface="Verdana" panose="020B0604030504040204" pitchFamily="34" charset="0"/>
                <a:ea typeface="Verdana" panose="020B0604030504040204" pitchFamily="34" charset="0"/>
                <a:cs typeface="Verdana" panose="020B0604030504040204" pitchFamily="34" charset="0"/>
              </a:rPr>
              <a:t>para agenda</a:t>
            </a:r>
          </a:p>
        </p:txBody>
      </p:sp>
      <p:sp>
        <p:nvSpPr>
          <p:cNvPr id="8" name="Título 1"/>
          <p:cNvSpPr txBox="1">
            <a:spLocks/>
          </p:cNvSpPr>
          <p:nvPr/>
        </p:nvSpPr>
        <p:spPr>
          <a:xfrm>
            <a:off x="917753" y="1262639"/>
            <a:ext cx="9178138" cy="48649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800" dirty="0">
                <a:solidFill>
                  <a:schemeClr val="bg1">
                    <a:lumMod val="50000"/>
                  </a:schemeClr>
                </a:solidFill>
                <a:latin typeface="Arial" panose="020B0604020202020204" pitchFamily="34" charset="0"/>
                <a:ea typeface="Verdana" charset="0"/>
                <a:cs typeface="Arial" panose="020B0604020202020204" pitchFamily="34" charset="0"/>
              </a:rPr>
              <a:t>Punto 1: </a:t>
            </a:r>
            <a:r>
              <a:rPr lang="es-PE" sz="1800" dirty="0">
                <a:solidFill>
                  <a:schemeClr val="bg1">
                    <a:lumMod val="50000"/>
                  </a:schemeClr>
                </a:solidFill>
                <a:latin typeface="Arial" panose="020B0604020202020204" pitchFamily="34" charset="0"/>
                <a:ea typeface="Verdana" charset="0"/>
                <a:cs typeface="Arial" panose="020B0604020202020204" pitchFamily="34" charset="0"/>
                <a:hlinkClick r:id="rId3" action="ppaction://hlinksldjump"/>
              </a:rPr>
              <a:t>Satisfacción a nivel </a:t>
            </a:r>
            <a:r>
              <a:rPr lang="es-PE" sz="1800" dirty="0" err="1">
                <a:solidFill>
                  <a:schemeClr val="bg1">
                    <a:lumMod val="50000"/>
                  </a:schemeClr>
                </a:solidFill>
                <a:latin typeface="Arial" panose="020B0604020202020204" pitchFamily="34" charset="0"/>
                <a:ea typeface="Verdana" charset="0"/>
                <a:cs typeface="Arial" panose="020B0604020202020204" pitchFamily="34" charset="0"/>
                <a:hlinkClick r:id="rId3" action="ppaction://hlinksldjump"/>
              </a:rPr>
              <a:t>Multiarea</a:t>
            </a:r>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r>
              <a:rPr lang="es-ES_tradnl" sz="1800" dirty="0">
                <a:solidFill>
                  <a:schemeClr val="bg1">
                    <a:lumMod val="50000"/>
                  </a:schemeClr>
                </a:solidFill>
                <a:latin typeface="Arial" panose="020B0604020202020204" pitchFamily="34" charset="0"/>
                <a:ea typeface="Verdana" charset="0"/>
                <a:cs typeface="Arial" panose="020B0604020202020204" pitchFamily="34" charset="0"/>
              </a:rPr>
              <a:t>Punto 2: </a:t>
            </a:r>
            <a:r>
              <a:rPr lang="es-PE" sz="1800" dirty="0">
                <a:solidFill>
                  <a:schemeClr val="bg1">
                    <a:lumMod val="50000"/>
                  </a:schemeClr>
                </a:solidFill>
                <a:latin typeface="Arial" panose="020B0604020202020204" pitchFamily="34" charset="0"/>
                <a:ea typeface="Verdana" charset="0"/>
                <a:cs typeface="Arial" panose="020B0604020202020204" pitchFamily="34" charset="0"/>
                <a:hlinkClick r:id="rId4" action="ppaction://hlinksldjump"/>
              </a:rPr>
              <a:t>Satisfacción SIG</a:t>
            </a:r>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MX"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PE" sz="1800" dirty="0">
              <a:solidFill>
                <a:schemeClr val="bg1">
                  <a:lumMod val="50000"/>
                </a:schemeClr>
              </a:solidFill>
              <a:latin typeface="Arial" panose="020B0604020202020204" pitchFamily="34" charset="0"/>
              <a:ea typeface="Verdana" charset="0"/>
              <a:cs typeface="Arial" panose="020B0604020202020204" pitchFamily="34" charset="0"/>
            </a:endParaRPr>
          </a:p>
          <a:p>
            <a:endParaRPr lang="es-ES_tradnl" sz="1800" dirty="0">
              <a:solidFill>
                <a:schemeClr val="tx1">
                  <a:lumMod val="75000"/>
                  <a:lumOff val="25000"/>
                </a:schemeClr>
              </a:solidFill>
              <a:latin typeface="Verdana" charset="0"/>
              <a:ea typeface="Verdana" charset="0"/>
              <a:cs typeface="Verdana" charset="0"/>
            </a:endParaRPr>
          </a:p>
        </p:txBody>
      </p:sp>
      <p:cxnSp>
        <p:nvCxnSpPr>
          <p:cNvPr id="12" name="Conector recto 11"/>
          <p:cNvCxnSpPr/>
          <p:nvPr/>
        </p:nvCxnSpPr>
        <p:spPr>
          <a:xfrm>
            <a:off x="917753" y="1135005"/>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1940620" y="1949433"/>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“Agenda”: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(40)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Tree>
    <p:extLst>
      <p:ext uri="{BB962C8B-B14F-4D97-AF65-F5344CB8AC3E}">
        <p14:creationId xmlns:p14="http://schemas.microsoft.com/office/powerpoint/2010/main" val="1504831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dondear rectángulo de esquina diagonal 10">
            <a:extLst>
              <a:ext uri="{FF2B5EF4-FFF2-40B4-BE49-F238E27FC236}">
                <a16:creationId xmlns:a16="http://schemas.microsoft.com/office/drawing/2014/main" id="{68E45BB1-0D41-CF45-B1EE-0F63AC9AB321}"/>
              </a:ext>
            </a:extLst>
          </p:cNvPr>
          <p:cNvSpPr/>
          <p:nvPr/>
        </p:nvSpPr>
        <p:spPr>
          <a:xfrm>
            <a:off x="319489" y="308472"/>
            <a:ext cx="5166911" cy="6235547"/>
          </a:xfrm>
          <a:prstGeom prst="round2DiagRect">
            <a:avLst>
              <a:gd name="adj1" fmla="val 8071"/>
              <a:gd name="adj2" fmla="val 0"/>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3" name="Picture 2" descr="Resultado de imagen para post it"/>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68116" y="-113174"/>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1923885" y="308472"/>
            <a:ext cx="1511762" cy="1015663"/>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para título secundario. Colocar los puntos especificados en la Agenda</a:t>
            </a:r>
          </a:p>
          <a:p>
            <a:pPr algn="ctr"/>
            <a:r>
              <a:rPr lang="es-PE" sz="1000" b="1" dirty="0">
                <a:latin typeface="Verdana" panose="020B0604030504040204" pitchFamily="34" charset="0"/>
                <a:ea typeface="Verdana" panose="020B0604030504040204" pitchFamily="34" charset="0"/>
                <a:cs typeface="Verdana" panose="020B0604030504040204" pitchFamily="34" charset="0"/>
              </a:rPr>
              <a:t>Opción 1</a:t>
            </a:r>
          </a:p>
        </p:txBody>
      </p:sp>
      <p:sp>
        <p:nvSpPr>
          <p:cNvPr id="20" name="Título 1"/>
          <p:cNvSpPr txBox="1">
            <a:spLocks/>
          </p:cNvSpPr>
          <p:nvPr/>
        </p:nvSpPr>
        <p:spPr>
          <a:xfrm>
            <a:off x="5803525" y="2396332"/>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sz="3200" dirty="0">
                <a:solidFill>
                  <a:schemeClr val="bg1">
                    <a:lumMod val="50000"/>
                  </a:schemeClr>
                </a:solidFill>
                <a:latin typeface="Arial" panose="020B0604020202020204" pitchFamily="34" charset="0"/>
                <a:ea typeface="Verdana" charset="0"/>
                <a:cs typeface="Arial" panose="020B0604020202020204" pitchFamily="34" charset="0"/>
              </a:rPr>
              <a:t>Satisfacción a nivel </a:t>
            </a:r>
            <a:r>
              <a:rPr lang="es-PE" sz="3200" dirty="0" err="1">
                <a:solidFill>
                  <a:schemeClr val="bg1">
                    <a:lumMod val="50000"/>
                  </a:schemeClr>
                </a:solidFill>
                <a:latin typeface="Arial" panose="020B0604020202020204" pitchFamily="34" charset="0"/>
                <a:ea typeface="Verdana" charset="0"/>
                <a:cs typeface="Arial" panose="020B0604020202020204" pitchFamily="34" charset="0"/>
              </a:rPr>
              <a:t>Multiarea</a:t>
            </a:r>
            <a:endParaRPr lang="es-PE" sz="3200" dirty="0">
              <a:solidFill>
                <a:schemeClr val="bg1">
                  <a:lumMod val="50000"/>
                </a:schemeClr>
              </a:solidFill>
              <a:latin typeface="Arial" panose="020B0604020202020204" pitchFamily="34" charset="0"/>
              <a:ea typeface="Verdana" charset="0"/>
              <a:cs typeface="Arial" panose="020B0604020202020204" pitchFamily="34" charset="0"/>
            </a:endParaRPr>
          </a:p>
        </p:txBody>
      </p:sp>
      <p:cxnSp>
        <p:nvCxnSpPr>
          <p:cNvPr id="22" name="Conector recto 21"/>
          <p:cNvCxnSpPr/>
          <p:nvPr/>
        </p:nvCxnSpPr>
        <p:spPr>
          <a:xfrm>
            <a:off x="5841016" y="3637393"/>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068116" y="2064462"/>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(30)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9" name="Subtítulo 2"/>
          <p:cNvSpPr txBox="1">
            <a:spLocks/>
          </p:cNvSpPr>
          <p:nvPr/>
        </p:nvSpPr>
        <p:spPr>
          <a:xfrm>
            <a:off x="7995163" y="3733023"/>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2024-02</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2" name="Botón de acción: Inicio 11">
            <a:hlinkClick r:id="rId4"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Tree>
    <p:extLst>
      <p:ext uri="{BB962C8B-B14F-4D97-AF65-F5344CB8AC3E}">
        <p14:creationId xmlns:p14="http://schemas.microsoft.com/office/powerpoint/2010/main" val="76914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 nivel </a:t>
            </a:r>
            <a:r>
              <a:rPr lang="es-MX" sz="2500" b="1" dirty="0" err="1">
                <a:solidFill>
                  <a:srgbClr val="009F43"/>
                </a:solidFill>
                <a:latin typeface="Arial" panose="020B0604020202020204" pitchFamily="34" charset="0"/>
                <a:ea typeface="Verdana" charset="0"/>
                <a:cs typeface="Arial" panose="020B0604020202020204" pitchFamily="34" charset="0"/>
              </a:rPr>
              <a:t>Multiarea</a:t>
            </a:r>
            <a:endParaRPr lang="es-MX" sz="2500" b="1" dirty="0">
              <a:solidFill>
                <a:srgbClr val="009F43"/>
              </a:solidFill>
              <a:latin typeface="Arial" panose="020B0604020202020204" pitchFamily="34" charset="0"/>
              <a:ea typeface="Verdana" charset="0"/>
              <a:cs typeface="Arial" panose="020B0604020202020204" pitchFamily="34" charset="0"/>
            </a:endParaRP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2024- 02</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graphicFrame>
        <p:nvGraphicFramePr>
          <p:cNvPr id="36" name="Diagrama 35"/>
          <p:cNvGraphicFramePr/>
          <p:nvPr>
            <p:extLst>
              <p:ext uri="{D42A27DB-BD31-4B8C-83A1-F6EECF244321}">
                <p14:modId xmlns:p14="http://schemas.microsoft.com/office/powerpoint/2010/main" val="2212572420"/>
              </p:ext>
            </p:extLst>
          </p:nvPr>
        </p:nvGraphicFramePr>
        <p:xfrm>
          <a:off x="5975927" y="820449"/>
          <a:ext cx="7067435" cy="55918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Botón de acción: Inicio 65">
            <a:hlinkClick r:id="rId8"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pSp>
        <p:nvGrpSpPr>
          <p:cNvPr id="4" name="Grupo 3">
            <a:extLst>
              <a:ext uri="{FF2B5EF4-FFF2-40B4-BE49-F238E27FC236}">
                <a16:creationId xmlns:a16="http://schemas.microsoft.com/office/drawing/2014/main" id="{803F96D7-6F0D-57BA-F70E-839766CE1805}"/>
              </a:ext>
            </a:extLst>
          </p:cNvPr>
          <p:cNvGrpSpPr/>
          <p:nvPr/>
        </p:nvGrpSpPr>
        <p:grpSpPr>
          <a:xfrm>
            <a:off x="8043413" y="2980823"/>
            <a:ext cx="1105839" cy="1271080"/>
            <a:chOff x="2069433" y="2588"/>
            <a:chExt cx="1105839" cy="1271080"/>
          </a:xfrm>
        </p:grpSpPr>
        <p:sp>
          <p:nvSpPr>
            <p:cNvPr id="5" name="Hexágono 4">
              <a:extLst>
                <a:ext uri="{FF2B5EF4-FFF2-40B4-BE49-F238E27FC236}">
                  <a16:creationId xmlns:a16="http://schemas.microsoft.com/office/drawing/2014/main" id="{8F9C4E84-948C-CF0C-729A-210AF9A40A1F}"/>
                </a:ext>
              </a:extLst>
            </p:cNvPr>
            <p:cNvSpPr/>
            <p:nvPr/>
          </p:nvSpPr>
          <p:spPr>
            <a:xfrm rot="5400000">
              <a:off x="1986813" y="85208"/>
              <a:ext cx="1271080" cy="1105839"/>
            </a:xfrm>
            <a:prstGeom prst="hexagon">
              <a:avLst>
                <a:gd name="adj" fmla="val 25000"/>
                <a:gd name="vf" fmla="val 115470"/>
              </a:avLst>
            </a:prstGeom>
          </p:spPr>
          <p:style>
            <a:lnRef idx="3">
              <a:schemeClr val="accent6">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a:lstStyle/>
            <a:p>
              <a:endParaRPr lang="es-PE"/>
            </a:p>
          </p:txBody>
        </p:sp>
        <p:sp>
          <p:nvSpPr>
            <p:cNvPr id="6" name="Hexágono 4">
              <a:extLst>
                <a:ext uri="{FF2B5EF4-FFF2-40B4-BE49-F238E27FC236}">
                  <a16:creationId xmlns:a16="http://schemas.microsoft.com/office/drawing/2014/main" id="{F11CF5B4-19B5-9A85-7D08-25E1A633FE15}"/>
                </a:ext>
              </a:extLst>
            </p:cNvPr>
            <p:cNvSpPr txBox="1"/>
            <p:nvPr/>
          </p:nvSpPr>
          <p:spPr>
            <a:xfrm>
              <a:off x="2241760" y="200665"/>
              <a:ext cx="761185" cy="87492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s-ES" sz="1000" kern="1200" dirty="0"/>
                <a:t>Legal</a:t>
              </a:r>
            </a:p>
          </p:txBody>
        </p:sp>
      </p:grpSp>
      <p:sp>
        <p:nvSpPr>
          <p:cNvPr id="7" name="Título 1">
            <a:extLst>
              <a:ext uri="{FF2B5EF4-FFF2-40B4-BE49-F238E27FC236}">
                <a16:creationId xmlns:a16="http://schemas.microsoft.com/office/drawing/2014/main" id="{F4EA64C9-0929-F344-554A-38AC3433AC7C}"/>
              </a:ext>
            </a:extLst>
          </p:cNvPr>
          <p:cNvSpPr txBox="1">
            <a:spLocks/>
          </p:cNvSpPr>
          <p:nvPr/>
        </p:nvSpPr>
        <p:spPr>
          <a:xfrm>
            <a:off x="742538" y="4109932"/>
            <a:ext cx="4156364" cy="4059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sz="1500" dirty="0">
                <a:solidFill>
                  <a:srgbClr val="0E6251"/>
                </a:solidFill>
                <a:latin typeface="+mn-lt"/>
                <a:ea typeface="Verdana" charset="0"/>
                <a:cs typeface="Arial" panose="020B0604020202020204" pitchFamily="34" charset="0"/>
              </a:rPr>
              <a:t>Tamaño de muestra: </a:t>
            </a:r>
            <a:r>
              <a:rPr lang="es-MX" sz="1500" b="1" dirty="0">
                <a:solidFill>
                  <a:srgbClr val="0E6251"/>
                </a:solidFill>
                <a:latin typeface="+mn-lt"/>
                <a:ea typeface="Verdana" charset="0"/>
                <a:cs typeface="Arial" panose="020B0604020202020204" pitchFamily="34" charset="0"/>
              </a:rPr>
              <a:t>254 colaboradores</a:t>
            </a:r>
          </a:p>
          <a:p>
            <a:pPr algn="ctr"/>
            <a:r>
              <a:rPr lang="es-ES_tradnl" sz="1500" dirty="0">
                <a:solidFill>
                  <a:srgbClr val="0E6251"/>
                </a:solidFill>
                <a:latin typeface="+mn-lt"/>
                <a:ea typeface="Verdana" charset="0"/>
                <a:cs typeface="Arial" panose="020B0604020202020204" pitchFamily="34" charset="0"/>
              </a:rPr>
              <a:t>Respuestas: </a:t>
            </a:r>
            <a:r>
              <a:rPr lang="es-ES_tradnl" sz="1500" b="1" dirty="0">
                <a:solidFill>
                  <a:srgbClr val="0E6251"/>
                </a:solidFill>
                <a:latin typeface="+mn-lt"/>
                <a:ea typeface="Verdana" charset="0"/>
                <a:cs typeface="Arial" panose="020B0604020202020204" pitchFamily="34" charset="0"/>
              </a:rPr>
              <a:t>172 colaboradores</a:t>
            </a:r>
          </a:p>
        </p:txBody>
      </p:sp>
      <p:sp>
        <p:nvSpPr>
          <p:cNvPr id="9" name="Elipse 8">
            <a:extLst>
              <a:ext uri="{FF2B5EF4-FFF2-40B4-BE49-F238E27FC236}">
                <a16:creationId xmlns:a16="http://schemas.microsoft.com/office/drawing/2014/main" id="{582DFC96-51A6-AAE0-81C7-14644DF265B3}"/>
              </a:ext>
            </a:extLst>
          </p:cNvPr>
          <p:cNvSpPr/>
          <p:nvPr/>
        </p:nvSpPr>
        <p:spPr>
          <a:xfrm>
            <a:off x="1314954" y="984160"/>
            <a:ext cx="3011533" cy="3013200"/>
          </a:xfrm>
          <a:prstGeom prst="ellipse">
            <a:avLst/>
          </a:prstGeom>
          <a:solidFill>
            <a:srgbClr val="459F43"/>
          </a:solidFill>
          <a:ln>
            <a:solidFill>
              <a:srgbClr val="459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chemeClr val="bg1"/>
                </a:solidFill>
              </a:rPr>
              <a:t>MULTIAREA</a:t>
            </a:r>
            <a:r>
              <a:rPr lang="es-PE" sz="4000" dirty="0">
                <a:solidFill>
                  <a:schemeClr val="bg1"/>
                </a:solidFill>
              </a:rPr>
              <a:t> 4.235</a:t>
            </a:r>
          </a:p>
        </p:txBody>
      </p:sp>
      <p:graphicFrame>
        <p:nvGraphicFramePr>
          <p:cNvPr id="15" name="Gráfico 14">
            <a:extLst>
              <a:ext uri="{FF2B5EF4-FFF2-40B4-BE49-F238E27FC236}">
                <a16:creationId xmlns:a16="http://schemas.microsoft.com/office/drawing/2014/main" id="{BF434027-F55F-1476-389E-08F73F5F8A1C}"/>
              </a:ext>
            </a:extLst>
          </p:cNvPr>
          <p:cNvGraphicFramePr>
            <a:graphicFrameLocks/>
          </p:cNvGraphicFramePr>
          <p:nvPr>
            <p:extLst>
              <p:ext uri="{D42A27DB-BD31-4B8C-83A1-F6EECF244321}">
                <p14:modId xmlns:p14="http://schemas.microsoft.com/office/powerpoint/2010/main" val="2736492889"/>
              </p:ext>
            </p:extLst>
          </p:nvPr>
        </p:nvGraphicFramePr>
        <p:xfrm>
          <a:off x="370686" y="4626814"/>
          <a:ext cx="5605241" cy="1972585"/>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1343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269086" y="222375"/>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a nivel </a:t>
            </a:r>
            <a:r>
              <a:rPr lang="es-MX" sz="2500" b="1" dirty="0" err="1">
                <a:solidFill>
                  <a:srgbClr val="009F43"/>
                </a:solidFill>
                <a:latin typeface="Arial" panose="020B0604020202020204" pitchFamily="34" charset="0"/>
                <a:ea typeface="Verdana" charset="0"/>
                <a:cs typeface="Arial" panose="020B0604020202020204" pitchFamily="34" charset="0"/>
              </a:rPr>
              <a:t>Multiarea</a:t>
            </a:r>
            <a:endParaRPr lang="es-MX" sz="2500" b="1" dirty="0">
              <a:solidFill>
                <a:srgbClr val="009F43"/>
              </a:solidFill>
              <a:latin typeface="Arial" panose="020B0604020202020204" pitchFamily="34" charset="0"/>
              <a:ea typeface="Verdana" charset="0"/>
              <a:cs typeface="Arial" panose="020B0604020202020204" pitchFamily="34" charset="0"/>
            </a:endParaRPr>
          </a:p>
        </p:txBody>
      </p:sp>
      <p:cxnSp>
        <p:nvCxnSpPr>
          <p:cNvPr id="11" name="Conector recto 10"/>
          <p:cNvCxnSpPr/>
          <p:nvPr/>
        </p:nvCxnSpPr>
        <p:spPr>
          <a:xfrm>
            <a:off x="370686" y="677553"/>
            <a:ext cx="10500514"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12" name="Título 1"/>
          <p:cNvSpPr txBox="1">
            <a:spLocks/>
          </p:cNvSpPr>
          <p:nvPr/>
        </p:nvSpPr>
        <p:spPr>
          <a:xfrm>
            <a:off x="370686" y="797037"/>
            <a:ext cx="3503053" cy="2644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b="1" dirty="0">
                <a:solidFill>
                  <a:schemeClr val="bg1">
                    <a:lumMod val="50000"/>
                  </a:schemeClr>
                </a:solidFill>
                <a:latin typeface="Arial" panose="020B0604020202020204" pitchFamily="34" charset="0"/>
                <a:ea typeface="Verdana" charset="0"/>
                <a:cs typeface="Arial" panose="020B0604020202020204" pitchFamily="34" charset="0"/>
              </a:rPr>
              <a:t>2024- 02</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66" name="Botón de acción: Inicio 65">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3" name="Elipse 2">
            <a:extLst>
              <a:ext uri="{FF2B5EF4-FFF2-40B4-BE49-F238E27FC236}">
                <a16:creationId xmlns:a16="http://schemas.microsoft.com/office/drawing/2014/main" id="{9EB75F1D-1F2A-2FA9-ECEB-F8F0AC9EF799}"/>
              </a:ext>
            </a:extLst>
          </p:cNvPr>
          <p:cNvSpPr/>
          <p:nvPr/>
        </p:nvSpPr>
        <p:spPr>
          <a:xfrm>
            <a:off x="1314954" y="1122946"/>
            <a:ext cx="3011533" cy="3013200"/>
          </a:xfrm>
          <a:prstGeom prst="ellipse">
            <a:avLst/>
          </a:prstGeom>
          <a:solidFill>
            <a:srgbClr val="459F43"/>
          </a:solidFill>
          <a:ln>
            <a:solidFill>
              <a:srgbClr val="459F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3200" dirty="0">
                <a:solidFill>
                  <a:schemeClr val="bg1"/>
                </a:solidFill>
              </a:rPr>
              <a:t>MULTIAREA</a:t>
            </a:r>
            <a:r>
              <a:rPr lang="es-PE" sz="4000" dirty="0">
                <a:solidFill>
                  <a:schemeClr val="bg1"/>
                </a:solidFill>
              </a:rPr>
              <a:t> 4.235</a:t>
            </a:r>
          </a:p>
        </p:txBody>
      </p:sp>
      <p:graphicFrame>
        <p:nvGraphicFramePr>
          <p:cNvPr id="6" name="Gráfico 5">
            <a:extLst>
              <a:ext uri="{FF2B5EF4-FFF2-40B4-BE49-F238E27FC236}">
                <a16:creationId xmlns:a16="http://schemas.microsoft.com/office/drawing/2014/main" id="{EEBA0B54-7F7C-5D04-0C79-83CC2E5C6C0B}"/>
              </a:ext>
            </a:extLst>
          </p:cNvPr>
          <p:cNvGraphicFramePr>
            <a:graphicFrameLocks/>
          </p:cNvGraphicFramePr>
          <p:nvPr>
            <p:extLst>
              <p:ext uri="{D42A27DB-BD31-4B8C-83A1-F6EECF244321}">
                <p14:modId xmlns:p14="http://schemas.microsoft.com/office/powerpoint/2010/main" val="513549733"/>
              </p:ext>
            </p:extLst>
          </p:nvPr>
        </p:nvGraphicFramePr>
        <p:xfrm>
          <a:off x="916118" y="4581538"/>
          <a:ext cx="4322927" cy="196715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Gráfico 7">
            <a:extLst>
              <a:ext uri="{FF2B5EF4-FFF2-40B4-BE49-F238E27FC236}">
                <a16:creationId xmlns:a16="http://schemas.microsoft.com/office/drawing/2014/main" id="{B168BF0E-FA01-D714-04BB-A4D6BBD17681}"/>
              </a:ext>
            </a:extLst>
          </p:cNvPr>
          <p:cNvGraphicFramePr>
            <a:graphicFrameLocks/>
          </p:cNvGraphicFramePr>
          <p:nvPr>
            <p:extLst>
              <p:ext uri="{D42A27DB-BD31-4B8C-83A1-F6EECF244321}">
                <p14:modId xmlns:p14="http://schemas.microsoft.com/office/powerpoint/2010/main" val="2220637837"/>
              </p:ext>
            </p:extLst>
          </p:nvPr>
        </p:nvGraphicFramePr>
        <p:xfrm>
          <a:off x="6081386" y="4581538"/>
          <a:ext cx="4789814" cy="19671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Gráfico 15">
            <a:extLst>
              <a:ext uri="{FF2B5EF4-FFF2-40B4-BE49-F238E27FC236}">
                <a16:creationId xmlns:a16="http://schemas.microsoft.com/office/drawing/2014/main" id="{00000000-0008-0000-0700-000002000000}"/>
              </a:ext>
            </a:extLst>
          </p:cNvPr>
          <p:cNvGraphicFramePr>
            <a:graphicFrameLocks/>
          </p:cNvGraphicFramePr>
          <p:nvPr>
            <p:extLst>
              <p:ext uri="{D42A27DB-BD31-4B8C-83A1-F6EECF244321}">
                <p14:modId xmlns:p14="http://schemas.microsoft.com/office/powerpoint/2010/main" val="1180696474"/>
              </p:ext>
            </p:extLst>
          </p:nvPr>
        </p:nvGraphicFramePr>
        <p:xfrm>
          <a:off x="4747557" y="1061519"/>
          <a:ext cx="6935361" cy="281888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27615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068116" y="-113174"/>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p:cNvSpPr txBox="1"/>
          <p:nvPr/>
        </p:nvSpPr>
        <p:spPr>
          <a:xfrm>
            <a:off x="-1923885" y="308472"/>
            <a:ext cx="1511762" cy="1015663"/>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para título secundario. Colocar los puntos especificados en la Agenda</a:t>
            </a:r>
          </a:p>
          <a:p>
            <a:pPr algn="ctr"/>
            <a:r>
              <a:rPr lang="es-PE" sz="1000" b="1" dirty="0">
                <a:latin typeface="Verdana" panose="020B0604030504040204" pitchFamily="34" charset="0"/>
                <a:ea typeface="Verdana" panose="020B0604030504040204" pitchFamily="34" charset="0"/>
                <a:cs typeface="Verdana" panose="020B0604030504040204" pitchFamily="34" charset="0"/>
              </a:rPr>
              <a:t>Opción 6</a:t>
            </a:r>
          </a:p>
        </p:txBody>
      </p:sp>
      <p:sp>
        <p:nvSpPr>
          <p:cNvPr id="20" name="Título 1"/>
          <p:cNvSpPr txBox="1">
            <a:spLocks/>
          </p:cNvSpPr>
          <p:nvPr/>
        </p:nvSpPr>
        <p:spPr>
          <a:xfrm>
            <a:off x="5803525" y="2396332"/>
            <a:ext cx="5846127" cy="13033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3000" b="1" dirty="0">
                <a:solidFill>
                  <a:srgbClr val="009F43"/>
                </a:solidFill>
                <a:latin typeface="Arial" panose="020B0604020202020204" pitchFamily="34" charset="0"/>
                <a:ea typeface="Verdana" charset="0"/>
                <a:cs typeface="Arial" panose="020B0604020202020204" pitchFamily="34" charset="0"/>
              </a:rPr>
              <a:t>Satisfacción SIG</a:t>
            </a:r>
          </a:p>
        </p:txBody>
      </p:sp>
      <p:cxnSp>
        <p:nvCxnSpPr>
          <p:cNvPr id="22" name="Conector recto 21"/>
          <p:cNvCxnSpPr/>
          <p:nvPr/>
        </p:nvCxnSpPr>
        <p:spPr>
          <a:xfrm>
            <a:off x="5841016" y="3637393"/>
            <a:ext cx="5473903" cy="0"/>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sp>
        <p:nvSpPr>
          <p:cNvPr id="8" name="CuadroTexto 7"/>
          <p:cNvSpPr txBox="1"/>
          <p:nvPr/>
        </p:nvSpPr>
        <p:spPr>
          <a:xfrm>
            <a:off x="-2068116" y="2064462"/>
            <a:ext cx="1800224" cy="784830"/>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(30)</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p:txBody>
      </p:sp>
      <p:sp>
        <p:nvSpPr>
          <p:cNvPr id="10" name="Botón de acción: Inicio 9">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12" name="Subtítulo 2"/>
          <p:cNvSpPr txBox="1">
            <a:spLocks/>
          </p:cNvSpPr>
          <p:nvPr/>
        </p:nvSpPr>
        <p:spPr>
          <a:xfrm>
            <a:off x="7995163" y="3733023"/>
            <a:ext cx="3319756" cy="4554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r">
              <a:buNone/>
            </a:pPr>
            <a:r>
              <a:rPr lang="it-IT" sz="1500" dirty="0">
                <a:solidFill>
                  <a:schemeClr val="bg1">
                    <a:lumMod val="50000"/>
                  </a:schemeClr>
                </a:solidFill>
                <a:latin typeface="Arial" panose="020B0604020202020204" pitchFamily="34" charset="0"/>
                <a:ea typeface="Verdana" charset="0"/>
                <a:cs typeface="Arial" panose="020B0604020202020204" pitchFamily="34" charset="0"/>
              </a:rPr>
              <a:t>2024-02</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5" name="Redondear rectángulo de esquina diagonal 10">
            <a:extLst>
              <a:ext uri="{FF2B5EF4-FFF2-40B4-BE49-F238E27FC236}">
                <a16:creationId xmlns:a16="http://schemas.microsoft.com/office/drawing/2014/main" id="{27588C57-ACFD-4D3D-B0B6-30D3F177F751}"/>
              </a:ext>
            </a:extLst>
          </p:cNvPr>
          <p:cNvSpPr/>
          <p:nvPr/>
        </p:nvSpPr>
        <p:spPr>
          <a:xfrm>
            <a:off x="319489" y="308472"/>
            <a:ext cx="5166911" cy="6235547"/>
          </a:xfrm>
          <a:prstGeom prst="round2DiagRect">
            <a:avLst>
              <a:gd name="adj1" fmla="val 8071"/>
              <a:gd name="adj2" fmla="val 0"/>
            </a:avLst>
          </a:prstGeom>
          <a:blipFill dpi="0" rotWithShape="1">
            <a:blip r:embed="rId4"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59645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5C6EB-51A9-4F1D-01A0-C6B272472207}"/>
            </a:ext>
          </a:extLst>
        </p:cNvPr>
        <p:cNvGrpSpPr/>
        <p:nvPr/>
      </p:nvGrpSpPr>
      <p:grpSpPr>
        <a:xfrm>
          <a:off x="0" y="0"/>
          <a:ext cx="0" cy="0"/>
          <a:chOff x="0" y="0"/>
          <a:chExt cx="0" cy="0"/>
        </a:xfrm>
      </p:grpSpPr>
      <p:cxnSp>
        <p:nvCxnSpPr>
          <p:cNvPr id="11" name="Conector recto 10">
            <a:extLst>
              <a:ext uri="{FF2B5EF4-FFF2-40B4-BE49-F238E27FC236}">
                <a16:creationId xmlns:a16="http://schemas.microsoft.com/office/drawing/2014/main" id="{2E3557FF-90CA-7926-7E70-CEA33C015A58}"/>
              </a:ext>
            </a:extLst>
          </p:cNvPr>
          <p:cNvCxnSpPr>
            <a:cxnSpLocks/>
          </p:cNvCxnSpPr>
          <p:nvPr/>
        </p:nvCxnSpPr>
        <p:spPr>
          <a:xfrm>
            <a:off x="370686" y="677553"/>
            <a:ext cx="11422199" cy="6289"/>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pic>
        <p:nvPicPr>
          <p:cNvPr id="14" name="Picture 2" descr="Resultado de imagen para post it">
            <a:extLst>
              <a:ext uri="{FF2B5EF4-FFF2-40B4-BE49-F238E27FC236}">
                <a16:creationId xmlns:a16="http://schemas.microsoft.com/office/drawing/2014/main" id="{A1E85176-7E48-140D-29A3-06225E861CEA}"/>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a:extLst>
              <a:ext uri="{FF2B5EF4-FFF2-40B4-BE49-F238E27FC236}">
                <a16:creationId xmlns:a16="http://schemas.microsoft.com/office/drawing/2014/main" id="{99252F88-75F2-BEF6-9992-71B3D647258A}"/>
              </a:ext>
            </a:extLst>
          </p:cNvPr>
          <p:cNvSpPr txBox="1">
            <a:spLocks/>
          </p:cNvSpPr>
          <p:nvPr/>
        </p:nvSpPr>
        <p:spPr>
          <a:xfrm>
            <a:off x="317726" y="283147"/>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SIG</a:t>
            </a:r>
          </a:p>
        </p:txBody>
      </p:sp>
      <p:sp>
        <p:nvSpPr>
          <p:cNvPr id="12" name="Título 1">
            <a:extLst>
              <a:ext uri="{FF2B5EF4-FFF2-40B4-BE49-F238E27FC236}">
                <a16:creationId xmlns:a16="http://schemas.microsoft.com/office/drawing/2014/main" id="{FD4B836D-1604-8804-476F-72E4DA37E719}"/>
              </a:ext>
            </a:extLst>
          </p:cNvPr>
          <p:cNvSpPr txBox="1">
            <a:spLocks/>
          </p:cNvSpPr>
          <p:nvPr/>
        </p:nvSpPr>
        <p:spPr>
          <a:xfrm>
            <a:off x="370685" y="797037"/>
            <a:ext cx="4977169" cy="2644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sz="1500" dirty="0">
                <a:solidFill>
                  <a:schemeClr val="bg1">
                    <a:lumMod val="50000"/>
                  </a:schemeClr>
                </a:solidFill>
                <a:latin typeface="Arial" panose="020B0604020202020204" pitchFamily="34" charset="0"/>
                <a:ea typeface="Verdana" charset="0"/>
                <a:cs typeface="Arial" panose="020B0604020202020204" pitchFamily="34" charset="0"/>
              </a:rPr>
              <a:t>Ubicación dentro de universo de </a:t>
            </a:r>
            <a:r>
              <a:rPr lang="es-ES_tradnl" sz="1500" b="1" u="sng" dirty="0">
                <a:solidFill>
                  <a:schemeClr val="bg1">
                    <a:lumMod val="50000"/>
                  </a:schemeClr>
                </a:solidFill>
                <a:latin typeface="Arial" panose="020B0604020202020204" pitchFamily="34" charset="0"/>
                <a:ea typeface="Verdana" charset="0"/>
                <a:cs typeface="Arial" panose="020B0604020202020204" pitchFamily="34" charset="0"/>
              </a:rPr>
              <a:t>63 servicios</a:t>
            </a:r>
            <a:r>
              <a:rPr lang="es-ES_tradnl" sz="1500" dirty="0">
                <a:solidFill>
                  <a:schemeClr val="bg1">
                    <a:lumMod val="50000"/>
                  </a:schemeClr>
                </a:solidFill>
                <a:latin typeface="Arial" panose="020B0604020202020204" pitchFamily="34" charset="0"/>
                <a:ea typeface="Verdana" charset="0"/>
                <a:cs typeface="Arial" panose="020B0604020202020204" pitchFamily="34" charset="0"/>
              </a:rPr>
              <a:t> </a:t>
            </a:r>
            <a:r>
              <a:rPr lang="es-ES_tradnl" sz="1500" dirty="0" err="1">
                <a:solidFill>
                  <a:schemeClr val="bg1">
                    <a:lumMod val="50000"/>
                  </a:schemeClr>
                </a:solidFill>
                <a:latin typeface="Arial" panose="020B0604020202020204" pitchFamily="34" charset="0"/>
                <a:ea typeface="Verdana" charset="0"/>
                <a:cs typeface="Arial" panose="020B0604020202020204" pitchFamily="34" charset="0"/>
              </a:rPr>
              <a:t>Multiarea</a:t>
            </a:r>
            <a:endParaRPr lang="es-ES_tradnl" sz="1500" dirty="0">
              <a:solidFill>
                <a:schemeClr val="bg1">
                  <a:lumMod val="50000"/>
                </a:schemeClr>
              </a:solidFill>
              <a:latin typeface="Arial" panose="020B0604020202020204" pitchFamily="34" charset="0"/>
              <a:ea typeface="Verdana" charset="0"/>
              <a:cs typeface="Arial" panose="020B0604020202020204" pitchFamily="34" charset="0"/>
            </a:endParaRPr>
          </a:p>
        </p:txBody>
      </p:sp>
      <p:sp>
        <p:nvSpPr>
          <p:cNvPr id="17" name="CuadroTexto 16">
            <a:extLst>
              <a:ext uri="{FF2B5EF4-FFF2-40B4-BE49-F238E27FC236}">
                <a16:creationId xmlns:a16="http://schemas.microsoft.com/office/drawing/2014/main" id="{1372FC7F-9943-8E72-634D-28B50DDF5414}"/>
              </a:ext>
            </a:extLst>
          </p:cNvPr>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a:extLst>
              <a:ext uri="{FF2B5EF4-FFF2-40B4-BE49-F238E27FC236}">
                <a16:creationId xmlns:a16="http://schemas.microsoft.com/office/drawing/2014/main" id="{71D7A90C-C24E-B50C-665D-06AEB513CFA7}"/>
              </a:ext>
            </a:extLst>
          </p:cNvPr>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1" name="Botón de acción: Inicio 20">
            <a:hlinkClick r:id="rId3" action="ppaction://hlinksldjump" highlightClick="1"/>
            <a:extLst>
              <a:ext uri="{FF2B5EF4-FFF2-40B4-BE49-F238E27FC236}">
                <a16:creationId xmlns:a16="http://schemas.microsoft.com/office/drawing/2014/main" id="{40ABD055-B502-05EE-50DB-B6D5C2D7D00D}"/>
              </a:ext>
            </a:extLst>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aphicFrame>
        <p:nvGraphicFramePr>
          <p:cNvPr id="9" name="Tabla 8">
            <a:extLst>
              <a:ext uri="{FF2B5EF4-FFF2-40B4-BE49-F238E27FC236}">
                <a16:creationId xmlns:a16="http://schemas.microsoft.com/office/drawing/2014/main" id="{08401A54-97B9-091E-0E46-FFA9EA877D49}"/>
              </a:ext>
            </a:extLst>
          </p:cNvPr>
          <p:cNvGraphicFramePr>
            <a:graphicFrameLocks noGrp="1"/>
          </p:cNvGraphicFramePr>
          <p:nvPr>
            <p:extLst>
              <p:ext uri="{D42A27DB-BD31-4B8C-83A1-F6EECF244321}">
                <p14:modId xmlns:p14="http://schemas.microsoft.com/office/powerpoint/2010/main" val="2856169753"/>
              </p:ext>
            </p:extLst>
          </p:nvPr>
        </p:nvGraphicFramePr>
        <p:xfrm>
          <a:off x="243835" y="1114435"/>
          <a:ext cx="5554299" cy="1587500"/>
        </p:xfrm>
        <a:graphic>
          <a:graphicData uri="http://schemas.openxmlformats.org/drawingml/2006/table">
            <a:tbl>
              <a:tblPr>
                <a:tableStyleId>{5C22544A-7EE6-4342-B048-85BDC9FD1C3A}</a:tableStyleId>
              </a:tblPr>
              <a:tblGrid>
                <a:gridCol w="753130">
                  <a:extLst>
                    <a:ext uri="{9D8B030D-6E8A-4147-A177-3AD203B41FA5}">
                      <a16:colId xmlns:a16="http://schemas.microsoft.com/office/drawing/2014/main" val="166112684"/>
                    </a:ext>
                  </a:extLst>
                </a:gridCol>
                <a:gridCol w="3188634">
                  <a:extLst>
                    <a:ext uri="{9D8B030D-6E8A-4147-A177-3AD203B41FA5}">
                      <a16:colId xmlns:a16="http://schemas.microsoft.com/office/drawing/2014/main" val="3579034207"/>
                    </a:ext>
                  </a:extLst>
                </a:gridCol>
                <a:gridCol w="974094">
                  <a:extLst>
                    <a:ext uri="{9D8B030D-6E8A-4147-A177-3AD203B41FA5}">
                      <a16:colId xmlns:a16="http://schemas.microsoft.com/office/drawing/2014/main" val="4232475900"/>
                    </a:ext>
                  </a:extLst>
                </a:gridCol>
                <a:gridCol w="638441">
                  <a:extLst>
                    <a:ext uri="{9D8B030D-6E8A-4147-A177-3AD203B41FA5}">
                      <a16:colId xmlns:a16="http://schemas.microsoft.com/office/drawing/2014/main" val="4034335278"/>
                    </a:ext>
                  </a:extLst>
                </a:gridCol>
              </a:tblGrid>
              <a:tr h="190500">
                <a:tc>
                  <a:txBody>
                    <a:bodyPr/>
                    <a:lstStyle/>
                    <a:p>
                      <a:pPr algn="ctr" fontAlgn="b"/>
                      <a:r>
                        <a:rPr lang="es-PE" sz="1000" b="1" u="none" strike="noStrike" dirty="0">
                          <a:effectLst/>
                        </a:rPr>
                        <a:t>PUESTO</a:t>
                      </a:r>
                      <a:endParaRPr lang="es-PE" sz="1000" b="1" i="0" u="none" strike="noStrike" dirty="0">
                        <a:solidFill>
                          <a:srgbClr val="FFFFFF"/>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s-PE" sz="1000" b="1" u="none" strike="noStrike" dirty="0">
                          <a:effectLst/>
                        </a:rPr>
                        <a:t>SERVICIO</a:t>
                      </a:r>
                      <a:endParaRPr lang="es-PE" sz="1000" b="1" i="0" u="none" strike="noStrike" dirty="0">
                        <a:solidFill>
                          <a:srgbClr val="FFFFFF"/>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s-PE" sz="1000" b="1" u="none" strike="noStrike" dirty="0">
                          <a:effectLst/>
                        </a:rPr>
                        <a:t>RESULTADO</a:t>
                      </a:r>
                      <a:endParaRPr lang="es-PE" sz="1000" b="1" i="0" u="none" strike="noStrike" dirty="0">
                        <a:solidFill>
                          <a:srgbClr val="FFFFFF"/>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ctr" fontAlgn="b"/>
                      <a:r>
                        <a:rPr lang="es-PE" sz="1000" b="1" u="none" strike="noStrike" dirty="0">
                          <a:effectLst/>
                        </a:rPr>
                        <a:t>AREA</a:t>
                      </a:r>
                      <a:endParaRPr lang="es-PE" sz="1000" b="1" i="0" u="none" strike="noStrike" dirty="0">
                        <a:solidFill>
                          <a:srgbClr val="FFFFFF"/>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485757578"/>
                  </a:ext>
                </a:extLst>
              </a:tr>
              <a:tr h="184150">
                <a:tc>
                  <a:txBody>
                    <a:bodyPr/>
                    <a:lstStyle/>
                    <a:p>
                      <a:pPr algn="ctr" fontAlgn="b"/>
                      <a:r>
                        <a:rPr lang="es-PE" sz="1100" b="0" i="0" u="none" strike="noStrike" dirty="0">
                          <a:solidFill>
                            <a:srgbClr val="000000"/>
                          </a:solidFill>
                          <a:effectLst/>
                          <a:latin typeface="Calibri" panose="020F0502020204030204" pitchFamily="34" charset="0"/>
                        </a:rPr>
                        <a:t>18</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Certificación de ISCC </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4.377</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SIG</a:t>
                      </a:r>
                    </a:p>
                  </a:txBody>
                  <a:tcPr marL="7620" marR="7620" marT="7620" marB="0" anchor="ctr"/>
                </a:tc>
                <a:extLst>
                  <a:ext uri="{0D108BD9-81ED-4DB2-BD59-A6C34878D82A}">
                    <a16:rowId xmlns:a16="http://schemas.microsoft.com/office/drawing/2014/main" val="999811304"/>
                  </a:ext>
                </a:extLst>
              </a:tr>
              <a:tr h="184150">
                <a:tc>
                  <a:txBody>
                    <a:bodyPr/>
                    <a:lstStyle/>
                    <a:p>
                      <a:pPr algn="ctr" fontAlgn="b"/>
                      <a:r>
                        <a:rPr lang="es-PE" sz="1100" b="0" i="0" u="none" strike="noStrike">
                          <a:solidFill>
                            <a:srgbClr val="000000"/>
                          </a:solidFill>
                          <a:effectLst/>
                          <a:latin typeface="Calibri" panose="020F0502020204030204" pitchFamily="34" charset="0"/>
                        </a:rPr>
                        <a:t>40</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Recojo de Residuos de los almacenes temporales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4.204</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SIG</a:t>
                      </a:r>
                    </a:p>
                  </a:txBody>
                  <a:tcPr marL="7620" marR="7620" marT="7620" marB="0" anchor="ctr"/>
                </a:tc>
                <a:extLst>
                  <a:ext uri="{0D108BD9-81ED-4DB2-BD59-A6C34878D82A}">
                    <a16:rowId xmlns:a16="http://schemas.microsoft.com/office/drawing/2014/main" val="863905690"/>
                  </a:ext>
                </a:extLst>
              </a:tr>
              <a:tr h="184150">
                <a:tc>
                  <a:txBody>
                    <a:bodyPr/>
                    <a:lstStyle/>
                    <a:p>
                      <a:pPr algn="ctr" fontAlgn="b"/>
                      <a:r>
                        <a:rPr lang="es-PE" sz="1100" b="0" i="0" u="none" strike="noStrike">
                          <a:solidFill>
                            <a:srgbClr val="000000"/>
                          </a:solidFill>
                          <a:effectLst/>
                          <a:latin typeface="Calibri" panose="020F0502020204030204" pitchFamily="34" charset="0"/>
                        </a:rPr>
                        <a:t>41</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Capacitación, Asesoría, Auditoría referidos a temas ambientales, ISCC, procesos, SGD</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4.200</a:t>
                      </a:r>
                    </a:p>
                  </a:txBody>
                  <a:tcPr marL="7620" marR="7620" marT="7620" marB="0" anchor="ctr"/>
                </a:tc>
                <a:tc>
                  <a:txBody>
                    <a:bodyPr/>
                    <a:lstStyle/>
                    <a:p>
                      <a:pPr algn="ctr" fontAlgn="b"/>
                      <a:r>
                        <a:rPr lang="es-PE" sz="1100" b="0" i="0" u="none" strike="noStrike" dirty="0">
                          <a:solidFill>
                            <a:srgbClr val="000000"/>
                          </a:solidFill>
                          <a:effectLst/>
                          <a:latin typeface="Calibri" panose="020F0502020204030204" pitchFamily="34" charset="0"/>
                        </a:rPr>
                        <a:t>SIG</a:t>
                      </a:r>
                    </a:p>
                  </a:txBody>
                  <a:tcPr marL="7620" marR="7620" marT="7620" marB="0" anchor="ctr"/>
                </a:tc>
                <a:extLst>
                  <a:ext uri="{0D108BD9-81ED-4DB2-BD59-A6C34878D82A}">
                    <a16:rowId xmlns:a16="http://schemas.microsoft.com/office/drawing/2014/main" val="2177513923"/>
                  </a:ext>
                </a:extLst>
              </a:tr>
              <a:tr h="184150">
                <a:tc>
                  <a:txBody>
                    <a:bodyPr/>
                    <a:lstStyle/>
                    <a:p>
                      <a:pPr algn="ctr" fontAlgn="b"/>
                      <a:r>
                        <a:rPr lang="es-PE" sz="1100" b="0" i="0" u="none" strike="noStrike">
                          <a:solidFill>
                            <a:srgbClr val="000000"/>
                          </a:solidFill>
                          <a:effectLst/>
                          <a:latin typeface="Calibri" panose="020F0502020204030204" pitchFamily="34" charset="0"/>
                        </a:rPr>
                        <a:t>42</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Gestión Ambiental referidos a cumplimientos ambientales</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4.196</a:t>
                      </a:r>
                    </a:p>
                  </a:txBody>
                  <a:tcPr marL="7620" marR="7620" marT="7620" marB="0" anchor="ctr"/>
                </a:tc>
                <a:tc>
                  <a:txBody>
                    <a:bodyPr/>
                    <a:lstStyle/>
                    <a:p>
                      <a:pPr algn="ctr" fontAlgn="b"/>
                      <a:r>
                        <a:rPr lang="es-PE" sz="1100" b="0" i="0" u="none" strike="noStrike">
                          <a:solidFill>
                            <a:srgbClr val="000000"/>
                          </a:solidFill>
                          <a:effectLst/>
                          <a:latin typeface="Calibri" panose="020F0502020204030204" pitchFamily="34" charset="0"/>
                        </a:rPr>
                        <a:t>SIG</a:t>
                      </a:r>
                    </a:p>
                  </a:txBody>
                  <a:tcPr marL="7620" marR="7620" marT="7620" marB="0" anchor="ctr"/>
                </a:tc>
                <a:extLst>
                  <a:ext uri="{0D108BD9-81ED-4DB2-BD59-A6C34878D82A}">
                    <a16:rowId xmlns:a16="http://schemas.microsoft.com/office/drawing/2014/main" val="3455036525"/>
                  </a:ext>
                </a:extLst>
              </a:tr>
              <a:tr h="161915">
                <a:tc>
                  <a:txBody>
                    <a:bodyPr/>
                    <a:lstStyle/>
                    <a:p>
                      <a:pPr algn="ctr" fontAlgn="b"/>
                      <a:r>
                        <a:rPr lang="es-PE" sz="1100" b="0" i="0" u="none" strike="noStrike">
                          <a:solidFill>
                            <a:srgbClr val="000000"/>
                          </a:solidFill>
                          <a:effectLst/>
                          <a:latin typeface="Calibri" panose="020F0502020204030204" pitchFamily="34" charset="0"/>
                        </a:rPr>
                        <a:t>46</a:t>
                      </a:r>
                    </a:p>
                  </a:txBody>
                  <a:tcPr marL="7620" marR="7620" marT="7620" marB="0" anchor="ctr"/>
                </a:tc>
                <a:tc>
                  <a:txBody>
                    <a:bodyPr/>
                    <a:lstStyle/>
                    <a:p>
                      <a:pPr algn="ctr" fontAlgn="b"/>
                      <a:r>
                        <a:rPr lang="es-ES" sz="1100" b="0" i="0" u="none" strike="noStrike">
                          <a:solidFill>
                            <a:srgbClr val="000000"/>
                          </a:solidFill>
                          <a:effectLst/>
                          <a:latin typeface="Calibri" panose="020F0502020204030204" pitchFamily="34" charset="0"/>
                        </a:rPr>
                        <a:t>Gestión por Procesos referidos a la mejora de las actividades agrícolas, operaciones</a:t>
                      </a:r>
                    </a:p>
                  </a:txBody>
                  <a:tcPr marL="7620" marR="7620" marT="7620" marB="0" anchor="ctr"/>
                </a:tc>
                <a:tc>
                  <a:txBody>
                    <a:bodyPr/>
                    <a:lstStyle/>
                    <a:p>
                      <a:pPr algn="ctr" fontAlgn="b"/>
                      <a:r>
                        <a:rPr lang="es-PE" sz="1100" b="0" i="0" u="none" strike="noStrike" dirty="0">
                          <a:solidFill>
                            <a:srgbClr val="000000"/>
                          </a:solidFill>
                          <a:effectLst/>
                          <a:latin typeface="Calibri" panose="020F0502020204030204" pitchFamily="34" charset="0"/>
                        </a:rPr>
                        <a:t>4.170</a:t>
                      </a:r>
                    </a:p>
                  </a:txBody>
                  <a:tcPr marL="7620" marR="7620" marT="7620" marB="0" anchor="ctr"/>
                </a:tc>
                <a:tc>
                  <a:txBody>
                    <a:bodyPr/>
                    <a:lstStyle/>
                    <a:p>
                      <a:pPr algn="ctr" fontAlgn="b"/>
                      <a:r>
                        <a:rPr lang="es-PE" sz="1100" b="0" i="0" u="none" strike="noStrike" dirty="0">
                          <a:solidFill>
                            <a:srgbClr val="000000"/>
                          </a:solidFill>
                          <a:effectLst/>
                          <a:latin typeface="Calibri" panose="020F0502020204030204" pitchFamily="34" charset="0"/>
                        </a:rPr>
                        <a:t>SIG</a:t>
                      </a:r>
                    </a:p>
                  </a:txBody>
                  <a:tcPr marL="7620" marR="7620" marT="7620" marB="0" anchor="ctr"/>
                </a:tc>
                <a:extLst>
                  <a:ext uri="{0D108BD9-81ED-4DB2-BD59-A6C34878D82A}">
                    <a16:rowId xmlns:a16="http://schemas.microsoft.com/office/drawing/2014/main" val="1999218495"/>
                  </a:ext>
                </a:extLst>
              </a:tr>
            </a:tbl>
          </a:graphicData>
        </a:graphic>
      </p:graphicFrame>
      <p:graphicFrame>
        <p:nvGraphicFramePr>
          <p:cNvPr id="2" name="Gráfico 1">
            <a:extLst>
              <a:ext uri="{FF2B5EF4-FFF2-40B4-BE49-F238E27FC236}">
                <a16:creationId xmlns:a16="http://schemas.microsoft.com/office/drawing/2014/main" id="{E2FF3341-E5EF-4175-8B5E-ABA071C9CA76}"/>
              </a:ext>
            </a:extLst>
          </p:cNvPr>
          <p:cNvGraphicFramePr>
            <a:graphicFrameLocks/>
          </p:cNvGraphicFramePr>
          <p:nvPr>
            <p:extLst>
              <p:ext uri="{D42A27DB-BD31-4B8C-83A1-F6EECF244321}">
                <p14:modId xmlns:p14="http://schemas.microsoft.com/office/powerpoint/2010/main" val="1161243582"/>
              </p:ext>
            </p:extLst>
          </p:nvPr>
        </p:nvGraphicFramePr>
        <p:xfrm>
          <a:off x="736943" y="3109668"/>
          <a:ext cx="4766310" cy="28558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Gráfico 2">
            <a:extLst>
              <a:ext uri="{FF2B5EF4-FFF2-40B4-BE49-F238E27FC236}">
                <a16:creationId xmlns:a16="http://schemas.microsoft.com/office/drawing/2014/main" id="{5E5B333F-6D80-CB29-D1B0-018F9685EB45}"/>
              </a:ext>
            </a:extLst>
          </p:cNvPr>
          <p:cNvGraphicFramePr>
            <a:graphicFrameLocks/>
          </p:cNvGraphicFramePr>
          <p:nvPr>
            <p:extLst>
              <p:ext uri="{D42A27DB-BD31-4B8C-83A1-F6EECF244321}">
                <p14:modId xmlns:p14="http://schemas.microsoft.com/office/powerpoint/2010/main" val="4031423261"/>
              </p:ext>
            </p:extLst>
          </p:nvPr>
        </p:nvGraphicFramePr>
        <p:xfrm>
          <a:off x="6509563" y="875488"/>
          <a:ext cx="5283322" cy="256807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Gráfico 3">
            <a:extLst>
              <a:ext uri="{FF2B5EF4-FFF2-40B4-BE49-F238E27FC236}">
                <a16:creationId xmlns:a16="http://schemas.microsoft.com/office/drawing/2014/main" id="{44104D06-EE2B-4158-8F5C-025F23B5FB1E}"/>
              </a:ext>
            </a:extLst>
          </p:cNvPr>
          <p:cNvGraphicFramePr>
            <a:graphicFrameLocks/>
          </p:cNvGraphicFramePr>
          <p:nvPr>
            <p:extLst>
              <p:ext uri="{D42A27DB-BD31-4B8C-83A1-F6EECF244321}">
                <p14:modId xmlns:p14="http://schemas.microsoft.com/office/powerpoint/2010/main" val="1058435008"/>
              </p:ext>
            </p:extLst>
          </p:nvPr>
        </p:nvGraphicFramePr>
        <p:xfrm>
          <a:off x="6509563" y="3692962"/>
          <a:ext cx="5283322" cy="27969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4812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Conector recto 10"/>
          <p:cNvCxnSpPr>
            <a:cxnSpLocks/>
          </p:cNvCxnSpPr>
          <p:nvPr/>
        </p:nvCxnSpPr>
        <p:spPr>
          <a:xfrm>
            <a:off x="370686" y="677553"/>
            <a:ext cx="11422199" cy="6289"/>
          </a:xfrm>
          <a:prstGeom prst="line">
            <a:avLst/>
          </a:prstGeom>
          <a:ln>
            <a:solidFill>
              <a:srgbClr val="009F43"/>
            </a:solidFill>
          </a:ln>
        </p:spPr>
        <p:style>
          <a:lnRef idx="1">
            <a:schemeClr val="accent1"/>
          </a:lnRef>
          <a:fillRef idx="0">
            <a:schemeClr val="accent1"/>
          </a:fillRef>
          <a:effectRef idx="0">
            <a:schemeClr val="accent1"/>
          </a:effectRef>
          <a:fontRef idx="minor">
            <a:schemeClr val="tx1"/>
          </a:fontRef>
        </p:style>
      </p:cxnSp>
      <p:pic>
        <p:nvPicPr>
          <p:cNvPr id="14" name="Picture 2" descr="Resultado de imagen para post it"/>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858324" y="0"/>
            <a:ext cx="1800224" cy="1864354"/>
          </a:xfrm>
          <a:prstGeom prst="rect">
            <a:avLst/>
          </a:prstGeom>
          <a:noFill/>
          <a:extLst>
            <a:ext uri="{909E8E84-426E-40DD-AFC4-6F175D3DCCD1}">
              <a14:hiddenFill xmlns:a14="http://schemas.microsoft.com/office/drawing/2010/main">
                <a:solidFill>
                  <a:srgbClr val="FFFFFF"/>
                </a:solidFill>
              </a14:hiddenFill>
            </a:ext>
          </a:extLst>
        </p:spPr>
      </p:pic>
      <p:sp>
        <p:nvSpPr>
          <p:cNvPr id="10" name="Título 1"/>
          <p:cNvSpPr txBox="1">
            <a:spLocks/>
          </p:cNvSpPr>
          <p:nvPr/>
        </p:nvSpPr>
        <p:spPr>
          <a:xfrm>
            <a:off x="317726" y="283147"/>
            <a:ext cx="10602114" cy="4006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sz="2500" b="1" dirty="0">
                <a:solidFill>
                  <a:srgbClr val="009F43"/>
                </a:solidFill>
                <a:latin typeface="Arial" panose="020B0604020202020204" pitchFamily="34" charset="0"/>
                <a:ea typeface="Verdana" charset="0"/>
                <a:cs typeface="Arial" panose="020B0604020202020204" pitchFamily="34" charset="0"/>
              </a:rPr>
              <a:t>Satisfacción SIG</a:t>
            </a:r>
          </a:p>
        </p:txBody>
      </p:sp>
      <p:sp>
        <p:nvSpPr>
          <p:cNvPr id="17" name="CuadroTexto 16"/>
          <p:cNvSpPr txBox="1"/>
          <p:nvPr/>
        </p:nvSpPr>
        <p:spPr>
          <a:xfrm>
            <a:off x="-1940620" y="1949433"/>
            <a:ext cx="1800224" cy="1200329"/>
          </a:xfrm>
          <a:prstGeom prst="rect">
            <a:avLst/>
          </a:prstGeom>
          <a:noFill/>
        </p:spPr>
        <p:txBody>
          <a:bodyPr wrap="square" rtlCol="0">
            <a:spAutoFit/>
          </a:bodyPr>
          <a:lstStyle/>
          <a:p>
            <a:pPr algn="just"/>
            <a:r>
              <a:rPr lang="es-PE" sz="900" dirty="0">
                <a:latin typeface="Verdana" panose="020B0604030504040204" pitchFamily="34" charset="0"/>
                <a:ea typeface="Verdana" panose="020B0604030504040204" pitchFamily="34" charset="0"/>
                <a:cs typeface="Verdana" panose="020B0604030504040204" pitchFamily="34" charset="0"/>
              </a:rPr>
              <a:t>Título: </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(25)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Subtítulo: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(15)</a:t>
            </a:r>
          </a:p>
          <a:p>
            <a:pPr algn="just"/>
            <a:endParaRPr lang="es-PE" sz="900" dirty="0">
              <a:latin typeface="Verdana" panose="020B0604030504040204" pitchFamily="34" charset="0"/>
              <a:ea typeface="Verdana" panose="020B0604030504040204" pitchFamily="34" charset="0"/>
              <a:cs typeface="Verdana" panose="020B0604030504040204" pitchFamily="34" charset="0"/>
            </a:endParaRPr>
          </a:p>
          <a:p>
            <a:pPr algn="just"/>
            <a:r>
              <a:rPr lang="es-PE" sz="900" dirty="0">
                <a:latin typeface="Verdana" panose="020B0604030504040204" pitchFamily="34" charset="0"/>
                <a:ea typeface="Verdana" panose="020B0604030504040204" pitchFamily="34" charset="0"/>
                <a:cs typeface="Verdana" panose="020B0604030504040204" pitchFamily="34" charset="0"/>
              </a:rPr>
              <a:t>Texto:</a:t>
            </a:r>
          </a:p>
          <a:p>
            <a:pPr algn="just"/>
            <a:r>
              <a:rPr lang="es-PE" sz="900" dirty="0">
                <a:latin typeface="Verdana" panose="020B0604030504040204" pitchFamily="34" charset="0"/>
                <a:ea typeface="Verdana" panose="020B0604030504040204" pitchFamily="34" charset="0"/>
                <a:cs typeface="Verdana" panose="020B0604030504040204" pitchFamily="34" charset="0"/>
              </a:rPr>
              <a:t>Tipo de letra: Arial (18)</a:t>
            </a:r>
          </a:p>
        </p:txBody>
      </p:sp>
      <p:sp>
        <p:nvSpPr>
          <p:cNvPr id="18" name="CuadroTexto 17"/>
          <p:cNvSpPr txBox="1"/>
          <p:nvPr/>
        </p:nvSpPr>
        <p:spPr>
          <a:xfrm>
            <a:off x="-1584757" y="602425"/>
            <a:ext cx="1202029" cy="707886"/>
          </a:xfrm>
          <a:prstGeom prst="rect">
            <a:avLst/>
          </a:prstGeom>
          <a:noFill/>
        </p:spPr>
        <p:txBody>
          <a:bodyPr wrap="square" rtlCol="0">
            <a:spAutoFit/>
          </a:bodyPr>
          <a:lstStyle/>
          <a:p>
            <a:pPr algn="ctr"/>
            <a:r>
              <a:rPr lang="es-PE" sz="1000" b="1" dirty="0">
                <a:latin typeface="Verdana" panose="020B0604030504040204" pitchFamily="34" charset="0"/>
                <a:ea typeface="Verdana" panose="020B0604030504040204" pitchFamily="34" charset="0"/>
                <a:cs typeface="Verdana" panose="020B0604030504040204" pitchFamily="34" charset="0"/>
              </a:rPr>
              <a:t>Lámina general. Para el desarrollo de temas.</a:t>
            </a:r>
          </a:p>
        </p:txBody>
      </p:sp>
      <p:sp>
        <p:nvSpPr>
          <p:cNvPr id="21" name="Botón de acción: Inicio 20">
            <a:hlinkClick r:id="rId3" action="ppaction://hlinksldjump" highlightClick="1"/>
          </p:cNvPr>
          <p:cNvSpPr/>
          <p:nvPr/>
        </p:nvSpPr>
        <p:spPr>
          <a:xfrm>
            <a:off x="11887200" y="0"/>
            <a:ext cx="301840" cy="387927"/>
          </a:xfrm>
          <a:prstGeom prst="actionButtonHome">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graphicFrame>
        <p:nvGraphicFramePr>
          <p:cNvPr id="2" name="Gráfico 1">
            <a:extLst>
              <a:ext uri="{FF2B5EF4-FFF2-40B4-BE49-F238E27FC236}">
                <a16:creationId xmlns:a16="http://schemas.microsoft.com/office/drawing/2014/main" id="{D86C035B-140E-DECC-CBBE-0A30AA99E386}"/>
              </a:ext>
            </a:extLst>
          </p:cNvPr>
          <p:cNvGraphicFramePr>
            <a:graphicFrameLocks/>
          </p:cNvGraphicFramePr>
          <p:nvPr>
            <p:extLst>
              <p:ext uri="{D42A27DB-BD31-4B8C-83A1-F6EECF244321}">
                <p14:modId xmlns:p14="http://schemas.microsoft.com/office/powerpoint/2010/main" val="1033704052"/>
              </p:ext>
            </p:extLst>
          </p:nvPr>
        </p:nvGraphicFramePr>
        <p:xfrm>
          <a:off x="410084" y="863960"/>
          <a:ext cx="5444124" cy="26333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Gráfico 2">
            <a:extLst>
              <a:ext uri="{FF2B5EF4-FFF2-40B4-BE49-F238E27FC236}">
                <a16:creationId xmlns:a16="http://schemas.microsoft.com/office/drawing/2014/main" id="{602749F0-41A0-D09C-AC9A-5EE28EFF5B57}"/>
              </a:ext>
            </a:extLst>
          </p:cNvPr>
          <p:cNvGraphicFramePr>
            <a:graphicFrameLocks/>
          </p:cNvGraphicFramePr>
          <p:nvPr>
            <p:extLst>
              <p:ext uri="{D42A27DB-BD31-4B8C-83A1-F6EECF244321}">
                <p14:modId xmlns:p14="http://schemas.microsoft.com/office/powerpoint/2010/main" val="2633089325"/>
              </p:ext>
            </p:extLst>
          </p:nvPr>
        </p:nvGraphicFramePr>
        <p:xfrm>
          <a:off x="6421218" y="864237"/>
          <a:ext cx="5650808" cy="26330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 name="Gráfico 3">
            <a:extLst>
              <a:ext uri="{FF2B5EF4-FFF2-40B4-BE49-F238E27FC236}">
                <a16:creationId xmlns:a16="http://schemas.microsoft.com/office/drawing/2014/main" id="{CBCCDC28-A247-748F-D168-69B4C6534B0A}"/>
              </a:ext>
            </a:extLst>
          </p:cNvPr>
          <p:cNvGraphicFramePr>
            <a:graphicFrameLocks/>
          </p:cNvGraphicFramePr>
          <p:nvPr>
            <p:extLst>
              <p:ext uri="{D42A27DB-BD31-4B8C-83A1-F6EECF244321}">
                <p14:modId xmlns:p14="http://schemas.microsoft.com/office/powerpoint/2010/main" val="570305786"/>
              </p:ext>
            </p:extLst>
          </p:nvPr>
        </p:nvGraphicFramePr>
        <p:xfrm>
          <a:off x="1954887" y="3813242"/>
          <a:ext cx="8964953" cy="2796029"/>
        </p:xfrm>
        <a:graphic>
          <a:graphicData uri="http://schemas.openxmlformats.org/drawingml/2006/chart">
            <c:chart xmlns:c="http://schemas.openxmlformats.org/drawingml/2006/chart" xmlns:r="http://schemas.openxmlformats.org/officeDocument/2006/relationships" r:id="rId6"/>
          </a:graphicData>
        </a:graphic>
      </p:graphicFrame>
      <p:sp>
        <p:nvSpPr>
          <p:cNvPr id="7" name="CuadroTexto 6">
            <a:extLst>
              <a:ext uri="{FF2B5EF4-FFF2-40B4-BE49-F238E27FC236}">
                <a16:creationId xmlns:a16="http://schemas.microsoft.com/office/drawing/2014/main" id="{83054B46-518C-41AB-BD9C-575C05AD65A5}"/>
              </a:ext>
            </a:extLst>
          </p:cNvPr>
          <p:cNvSpPr txBox="1"/>
          <p:nvPr/>
        </p:nvSpPr>
        <p:spPr>
          <a:xfrm>
            <a:off x="502972" y="2995873"/>
            <a:ext cx="598241" cy="307777"/>
          </a:xfrm>
          <a:prstGeom prst="rect">
            <a:avLst/>
          </a:prstGeom>
          <a:solidFill>
            <a:srgbClr val="0B84A5"/>
          </a:solidFill>
        </p:spPr>
        <p:txBody>
          <a:bodyPr wrap="square" rtlCol="0">
            <a:spAutoFit/>
          </a:bodyPr>
          <a:lstStyle/>
          <a:p>
            <a:r>
              <a:rPr lang="es-PE" sz="1400" b="1" dirty="0">
                <a:solidFill>
                  <a:schemeClr val="bg1"/>
                </a:solidFill>
              </a:rPr>
              <a:t>4.230</a:t>
            </a:r>
          </a:p>
        </p:txBody>
      </p:sp>
    </p:spTree>
    <p:extLst>
      <p:ext uri="{BB962C8B-B14F-4D97-AF65-F5344CB8AC3E}">
        <p14:creationId xmlns:p14="http://schemas.microsoft.com/office/powerpoint/2010/main" val="11357657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27539</TotalTime>
  <Words>681</Words>
  <Application>Microsoft Office PowerPoint</Application>
  <PresentationFormat>Panorámica</PresentationFormat>
  <Paragraphs>180</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Calibri</vt:lpstr>
      <vt:lpstr>Calibri Light</vt:lpstr>
      <vt:lpstr>Verdana</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corporativa 2018</dc:title>
  <dc:creator>Usuario de Microsoft Office</dc:creator>
  <cp:lastModifiedBy>Cristhian Martin Valladolid Chero</cp:lastModifiedBy>
  <cp:revision>438</cp:revision>
  <dcterms:created xsi:type="dcterms:W3CDTF">2018-06-08T15:13:06Z</dcterms:created>
  <dcterms:modified xsi:type="dcterms:W3CDTF">2025-01-03T19:42:31Z</dcterms:modified>
</cp:coreProperties>
</file>