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4"/>
  </p:sldMasterIdLst>
  <p:notesMasterIdLst>
    <p:notesMasterId r:id="rId10"/>
  </p:notesMasterIdLst>
  <p:sldIdLst>
    <p:sldId id="270" r:id="rId5"/>
    <p:sldId id="584" r:id="rId6"/>
    <p:sldId id="256" r:id="rId7"/>
    <p:sldId id="630" r:id="rId8"/>
    <p:sldId id="602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Meneses Ruidias" initials="AMR" lastIdx="7" clrIdx="0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45"/>
    <a:srgbClr val="C9C9C9"/>
    <a:srgbClr val="009F43"/>
    <a:srgbClr val="DF1D26"/>
    <a:srgbClr val="F29414"/>
    <a:srgbClr val="F2AB62"/>
    <a:srgbClr val="66B763"/>
    <a:srgbClr val="006131"/>
    <a:srgbClr val="009C49"/>
    <a:srgbClr val="CE6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881" autoAdjust="0"/>
  </p:normalViewPr>
  <p:slideViewPr>
    <p:cSldViewPr snapToGrid="0" snapToObjects="1">
      <p:cViewPr varScale="1">
        <p:scale>
          <a:sx n="86" d="100"/>
          <a:sy n="86" d="100"/>
        </p:scale>
        <p:origin x="97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B0547-FCB6-A249-8ECF-15FA698D7B3A}" type="datetimeFigureOut">
              <a:rPr lang="es-ES_tradnl" smtClean="0"/>
              <a:t>09/04/2025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E2EC9-87F0-BC43-82D4-950CAEFCB2C1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9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09/04/2025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09/04/2025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09/04/2025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0230" y="2471237"/>
            <a:ext cx="968580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Aplicación para reporte de actividades de mantenimiento industrial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344719" y="2067607"/>
            <a:ext cx="3503053" cy="428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6666281" y="3778705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Abril 2025</a:t>
            </a:r>
          </a:p>
          <a:p>
            <a:pPr marL="0" indent="0" algn="r">
              <a:buNone/>
            </a:pP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376430" y="3761723"/>
            <a:ext cx="960960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</a:t>
            </a:r>
          </a:p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One Page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9276566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One Page</a:t>
            </a:r>
          </a:p>
        </p:txBody>
      </p:sp>
      <p:cxnSp>
        <p:nvCxnSpPr>
          <p:cNvPr id="11" name="Conector recto 10"/>
          <p:cNvCxnSpPr>
            <a:cxnSpLocks/>
          </p:cNvCxnSpPr>
          <p:nvPr/>
        </p:nvCxnSpPr>
        <p:spPr>
          <a:xfrm>
            <a:off x="370686" y="677553"/>
            <a:ext cx="429444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36" name="50 Rectángulo">
            <a:extLst>
              <a:ext uri="{FF2B5EF4-FFF2-40B4-BE49-F238E27FC236}">
                <a16:creationId xmlns:a16="http://schemas.microsoft.com/office/drawing/2014/main" id="{7063095D-5170-46CC-B8FD-0E4A894FEEF7}"/>
              </a:ext>
            </a:extLst>
          </p:cNvPr>
          <p:cNvSpPr/>
          <p:nvPr/>
        </p:nvSpPr>
        <p:spPr>
          <a:xfrm>
            <a:off x="143392" y="49072"/>
            <a:ext cx="11703378" cy="612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/>
            <a:r>
              <a:rPr lang="es-ES" sz="2400" dirty="0">
                <a:solidFill>
                  <a:prstClr val="white"/>
                </a:solidFill>
              </a:rPr>
              <a:t>PROYECTO: Aplicación para reporte de actividades de mantenimiento industrial</a:t>
            </a:r>
          </a:p>
        </p:txBody>
      </p:sp>
      <p:sp>
        <p:nvSpPr>
          <p:cNvPr id="38" name="Rectangle 92">
            <a:extLst>
              <a:ext uri="{FF2B5EF4-FFF2-40B4-BE49-F238E27FC236}">
                <a16:creationId xmlns:a16="http://schemas.microsoft.com/office/drawing/2014/main" id="{6B005B0B-A3BC-4DA1-B4C9-46BB7DB3546D}"/>
              </a:ext>
            </a:extLst>
          </p:cNvPr>
          <p:cNvSpPr/>
          <p:nvPr/>
        </p:nvSpPr>
        <p:spPr>
          <a:xfrm>
            <a:off x="163351" y="702195"/>
            <a:ext cx="11703384" cy="92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PE" sz="1000" b="1" dirty="0">
                <a:solidFill>
                  <a:schemeClr val="tx1"/>
                </a:solidFill>
              </a:rPr>
              <a:t>PROPÓSITO: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Automatizar el proceso de reporte de actividades y eliminar el papeleo. Esto reducirá los retrasos en las notificaciones y facilitará la comunicación entre técnicos y supervisores, optimizando así la gestión de actividades.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tx1"/>
                </a:solidFill>
              </a:rPr>
              <a:t>Este proyecto se está desarrollando de manera InHouse.</a:t>
            </a:r>
          </a:p>
        </p:txBody>
      </p:sp>
      <p:graphicFrame>
        <p:nvGraphicFramePr>
          <p:cNvPr id="39" name="42 Tabla">
            <a:extLst>
              <a:ext uri="{FF2B5EF4-FFF2-40B4-BE49-F238E27FC236}">
                <a16:creationId xmlns:a16="http://schemas.microsoft.com/office/drawing/2014/main" id="{896B9445-D20E-4BEA-9247-C7C31C5D9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863574"/>
              </p:ext>
            </p:extLst>
          </p:nvPr>
        </p:nvGraphicFramePr>
        <p:xfrm>
          <a:off x="169115" y="1649706"/>
          <a:ext cx="2304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363">
                <a:tc>
                  <a:txBody>
                    <a:bodyPr/>
                    <a:lstStyle/>
                    <a:p>
                      <a:pPr algn="ctr"/>
                      <a:endParaRPr lang="es-PE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DIF.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63">
                <a:tc>
                  <a:txBody>
                    <a:bodyPr/>
                    <a:lstStyle/>
                    <a:p>
                      <a:r>
                        <a:rPr lang="es-PE" sz="1000" b="1" dirty="0">
                          <a:latin typeface="+mn-lt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73.3%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73.3%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63">
                <a:tc>
                  <a:txBody>
                    <a:bodyPr/>
                    <a:lstStyle/>
                    <a:p>
                      <a:r>
                        <a:rPr lang="es-PE" sz="1000" b="1" dirty="0">
                          <a:latin typeface="+mn-lt"/>
                        </a:rPr>
                        <a:t>Previo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51.1%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51.1%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2">
            <a:extLst>
              <a:ext uri="{FF2B5EF4-FFF2-40B4-BE49-F238E27FC236}">
                <a16:creationId xmlns:a16="http://schemas.microsoft.com/office/drawing/2014/main" id="{95DCBA48-9597-4B0D-9C50-91B52167BE7D}"/>
              </a:ext>
            </a:extLst>
          </p:cNvPr>
          <p:cNvSpPr/>
          <p:nvPr/>
        </p:nvSpPr>
        <p:spPr>
          <a:xfrm>
            <a:off x="169115" y="2547140"/>
            <a:ext cx="2281904" cy="220867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DATOS GENERALES</a:t>
            </a:r>
          </a:p>
        </p:txBody>
      </p:sp>
      <p:graphicFrame>
        <p:nvGraphicFramePr>
          <p:cNvPr id="42" name="166 Tabla">
            <a:extLst>
              <a:ext uri="{FF2B5EF4-FFF2-40B4-BE49-F238E27FC236}">
                <a16:creationId xmlns:a16="http://schemas.microsoft.com/office/drawing/2014/main" id="{E94BA3E9-ED56-4A98-A434-9794CF336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3589"/>
              </p:ext>
            </p:extLst>
          </p:nvPr>
        </p:nvGraphicFramePr>
        <p:xfrm>
          <a:off x="168977" y="2775545"/>
          <a:ext cx="2282042" cy="2317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Área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b="0" dirty="0">
                          <a:latin typeface="+mn-lt"/>
                        </a:rPr>
                        <a:t>Industrial y mantenimiento</a:t>
                      </a:r>
                      <a:endParaRPr lang="es-PE" sz="1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Actualizado</a:t>
                      </a:r>
                      <a:r>
                        <a:rPr lang="es-PE" sz="1000" b="1" baseline="0" dirty="0">
                          <a:latin typeface="+mn-lt"/>
                        </a:rPr>
                        <a:t> al</a:t>
                      </a:r>
                      <a:endParaRPr lang="es-PE" sz="10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dirty="0">
                          <a:latin typeface="+mn-lt"/>
                        </a:rPr>
                        <a:t>09/04/2025</a:t>
                      </a:r>
                      <a:endParaRPr lang="es-PE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89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Key User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dirty="0">
                          <a:latin typeface="+mn-lt"/>
                        </a:rPr>
                        <a:t>Luis Villar / Jhon Chumacero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Resp. Sistemas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dirty="0">
                          <a:latin typeface="+mn-lt"/>
                        </a:rPr>
                        <a:t>Junior Hidalgo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97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CAPEX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PE" sz="1000" b="1" dirty="0">
                        <a:latin typeface="+mn-lt"/>
                      </a:endParaRPr>
                    </a:p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OPEX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+mn-lt"/>
                        </a:rPr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Rectangle 2">
            <a:extLst>
              <a:ext uri="{FF2B5EF4-FFF2-40B4-BE49-F238E27FC236}">
                <a16:creationId xmlns:a16="http://schemas.microsoft.com/office/drawing/2014/main" id="{3248C8A9-C0A4-446A-8FAE-D6BD28A891AF}"/>
              </a:ext>
            </a:extLst>
          </p:cNvPr>
          <p:cNvSpPr/>
          <p:nvPr/>
        </p:nvSpPr>
        <p:spPr>
          <a:xfrm>
            <a:off x="2598421" y="1633131"/>
            <a:ext cx="9268708" cy="22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LÍNEA DE TIEMPO</a:t>
            </a:r>
          </a:p>
        </p:txBody>
      </p:sp>
      <p:graphicFrame>
        <p:nvGraphicFramePr>
          <p:cNvPr id="44" name="Group 385">
            <a:extLst>
              <a:ext uri="{FF2B5EF4-FFF2-40B4-BE49-F238E27FC236}">
                <a16:creationId xmlns:a16="http://schemas.microsoft.com/office/drawing/2014/main" id="{86C180BF-685E-4275-8D33-EACF77300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32339"/>
              </p:ext>
            </p:extLst>
          </p:nvPr>
        </p:nvGraphicFramePr>
        <p:xfrm>
          <a:off x="2632312" y="1942641"/>
          <a:ext cx="9244464" cy="2665214"/>
        </p:xfrm>
        <a:graphic>
          <a:graphicData uri="http://schemas.openxmlformats.org/drawingml/2006/table">
            <a:tbl>
              <a:tblPr/>
              <a:tblGrid>
                <a:gridCol w="4021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61">
                  <a:extLst>
                    <a:ext uri="{9D8B030D-6E8A-4147-A177-3AD203B41FA5}">
                      <a16:colId xmlns:a16="http://schemas.microsoft.com/office/drawing/2014/main" val="23617462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664315584"/>
                    </a:ext>
                  </a:extLst>
                </a:gridCol>
                <a:gridCol w="1061721">
                  <a:extLst>
                    <a:ext uri="{9D8B030D-6E8A-4147-A177-3AD203B41FA5}">
                      <a16:colId xmlns:a16="http://schemas.microsoft.com/office/drawing/2014/main" val="896414906"/>
                    </a:ext>
                  </a:extLst>
                </a:gridCol>
                <a:gridCol w="1012326">
                  <a:extLst>
                    <a:ext uri="{9D8B030D-6E8A-4147-A177-3AD203B41FA5}">
                      <a16:colId xmlns:a16="http://schemas.microsoft.com/office/drawing/2014/main" val="419184504"/>
                    </a:ext>
                  </a:extLst>
                </a:gridCol>
              </a:tblGrid>
              <a:tr h="329786"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PE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</a:t>
                      </a: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Fas</a:t>
                      </a:r>
                    </a:p>
                  </a:txBody>
                  <a:tcPr marL="101142" marR="101142" marT="46681" marB="4668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1 -2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3 - 4 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5 - 6 </a:t>
                      </a:r>
                      <a:endParaRPr lang="es-PE" dirty="0"/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7 - 8</a:t>
                      </a:r>
                      <a:endParaRPr lang="es-PE" dirty="0"/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lang="es-PE" sz="1000" b="1" dirty="0"/>
                        <a:t>Semana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lang="es-PE" sz="1000" b="1" dirty="0"/>
                        <a:t>9 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05"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1: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Diseño y desarrollo de la base de datos.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2: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Desarrollo del API (Interfaz de programación de aplicaciones).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98631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3: 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Modelado del diseño de la página web.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4: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Desarrollo de módulos de programación.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26287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5: </a:t>
                      </a:r>
                      <a:r>
                        <a:rPr kumimoji="0" lang="es-P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Integración y diversificación de módulos</a:t>
                      </a:r>
                      <a:r>
                        <a:rPr kumimoji="0" lang="es-P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es-ES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6: 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Validación y pase a productivo.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0606C281-E6DD-47DF-9096-795E700FD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68171"/>
              </p:ext>
            </p:extLst>
          </p:nvPr>
        </p:nvGraphicFramePr>
        <p:xfrm>
          <a:off x="2640510" y="4665642"/>
          <a:ext cx="9244460" cy="64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394">
                  <a:extLst>
                    <a:ext uri="{9D8B030D-6E8A-4147-A177-3AD203B41FA5}">
                      <a16:colId xmlns:a16="http://schemas.microsoft.com/office/drawing/2014/main" val="1279436308"/>
                    </a:ext>
                  </a:extLst>
                </a:gridCol>
                <a:gridCol w="7553066">
                  <a:extLst>
                    <a:ext uri="{9D8B030D-6E8A-4147-A177-3AD203B41FA5}">
                      <a16:colId xmlns:a16="http://schemas.microsoft.com/office/drawing/2014/main" val="4122569400"/>
                    </a:ext>
                  </a:extLst>
                </a:gridCol>
              </a:tblGrid>
              <a:tr h="648494">
                <a:tc>
                  <a:txBody>
                    <a:bodyPr/>
                    <a:lstStyle/>
                    <a:p>
                      <a:endParaRPr lang="es-PE" sz="1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PE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Actividades</a:t>
                      </a:r>
                      <a:r>
                        <a:rPr lang="es-PE" sz="10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realizadas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Diseño y desarrollo de la base de datos. – Culminado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2. Desarrollo de la API (Interfaz de programación de aplicaciones)</a:t>
                      </a:r>
                      <a:r>
                        <a:rPr kumimoji="0" lang="es-ES" sz="7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 –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3. Modelado del diseño de la pagina web. –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4. Desarrollo de módulos de programación. –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5.1 Implementación de un sistema de inicio de sesión que identifique el tipo de usuario. – Culminado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218356"/>
                  </a:ext>
                </a:extLst>
              </a:tr>
            </a:tbl>
          </a:graphicData>
        </a:graphic>
      </p:graphicFrame>
      <p:sp>
        <p:nvSpPr>
          <p:cNvPr id="46" name="TextBox 1">
            <a:extLst>
              <a:ext uri="{FF2B5EF4-FFF2-40B4-BE49-F238E27FC236}">
                <a16:creationId xmlns:a16="http://schemas.microsoft.com/office/drawing/2014/main" id="{5EF0F5D9-B854-4F85-90CF-B5EBEC5CAE2C}"/>
              </a:ext>
            </a:extLst>
          </p:cNvPr>
          <p:cNvSpPr txBox="1"/>
          <p:nvPr/>
        </p:nvSpPr>
        <p:spPr>
          <a:xfrm>
            <a:off x="8358513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dirty="0">
                <a:cs typeface="Calibri"/>
              </a:rPr>
              <a:t>Planificado</a:t>
            </a:r>
          </a:p>
        </p:txBody>
      </p:sp>
      <p:sp>
        <p:nvSpPr>
          <p:cNvPr id="48" name="TextBox 37">
            <a:extLst>
              <a:ext uri="{FF2B5EF4-FFF2-40B4-BE49-F238E27FC236}">
                <a16:creationId xmlns:a16="http://schemas.microsoft.com/office/drawing/2014/main" id="{9775686E-95DF-4301-BE4C-60DD7952B72D}"/>
              </a:ext>
            </a:extLst>
          </p:cNvPr>
          <p:cNvSpPr txBox="1"/>
          <p:nvPr/>
        </p:nvSpPr>
        <p:spPr>
          <a:xfrm>
            <a:off x="10317134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dirty="0">
                <a:cs typeface="Calibri"/>
              </a:rPr>
              <a:t>Atrasado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D509015F-70E0-455D-9EC3-AA25A5AE0FDD}"/>
              </a:ext>
            </a:extLst>
          </p:cNvPr>
          <p:cNvSpPr txBox="1"/>
          <p:nvPr/>
        </p:nvSpPr>
        <p:spPr>
          <a:xfrm>
            <a:off x="9336318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s-PE" sz="1200">
                <a:cs typeface="Calibri"/>
              </a:rPr>
              <a:t>Culminado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DD7BEDD1-ADBB-4754-A0E2-98247C194878}"/>
              </a:ext>
            </a:extLst>
          </p:cNvPr>
          <p:cNvSpPr txBox="1"/>
          <p:nvPr/>
        </p:nvSpPr>
        <p:spPr>
          <a:xfrm>
            <a:off x="7335792" y="6500618"/>
            <a:ext cx="8771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b="1" u="sng" dirty="0">
                <a:cs typeface="Calibri"/>
              </a:rPr>
              <a:t>LEYENDA</a:t>
            </a:r>
            <a:endParaRPr lang="en-US" sz="2400" b="1" dirty="0">
              <a:cs typeface="Calibri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906FC8E7-3835-4188-92A7-73520FA77DCA}"/>
              </a:ext>
            </a:extLst>
          </p:cNvPr>
          <p:cNvSpPr/>
          <p:nvPr/>
        </p:nvSpPr>
        <p:spPr>
          <a:xfrm>
            <a:off x="8225398" y="6583871"/>
            <a:ext cx="127940" cy="13734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id="{02816C05-FE50-4645-9EDC-661279454AEA}"/>
              </a:ext>
            </a:extLst>
          </p:cNvPr>
          <p:cNvSpPr/>
          <p:nvPr/>
        </p:nvSpPr>
        <p:spPr>
          <a:xfrm>
            <a:off x="10184019" y="6602686"/>
            <a:ext cx="127940" cy="137348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A8A69042-FD0D-4883-981A-A1D162B92208}"/>
              </a:ext>
            </a:extLst>
          </p:cNvPr>
          <p:cNvSpPr/>
          <p:nvPr/>
        </p:nvSpPr>
        <p:spPr>
          <a:xfrm>
            <a:off x="9203203" y="6593278"/>
            <a:ext cx="127940" cy="1373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chemeClr val="tx1"/>
              </a:solidFill>
              <a:highlight>
                <a:srgbClr val="009B45"/>
              </a:highlight>
            </a:endParaRPr>
          </a:p>
        </p:txBody>
      </p:sp>
      <p:sp>
        <p:nvSpPr>
          <p:cNvPr id="91" name="Rectangle 2">
            <a:extLst>
              <a:ext uri="{FF2B5EF4-FFF2-40B4-BE49-F238E27FC236}">
                <a16:creationId xmlns:a16="http://schemas.microsoft.com/office/drawing/2014/main" id="{A900948B-F719-4C2B-B681-997F4BB8B659}"/>
              </a:ext>
            </a:extLst>
          </p:cNvPr>
          <p:cNvSpPr/>
          <p:nvPr/>
        </p:nvSpPr>
        <p:spPr>
          <a:xfrm>
            <a:off x="4352923" y="5393139"/>
            <a:ext cx="7513808" cy="22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SIGUIENTES PASOS</a:t>
            </a:r>
          </a:p>
        </p:txBody>
      </p:sp>
      <p:graphicFrame>
        <p:nvGraphicFramePr>
          <p:cNvPr id="92" name="164 Tabla">
            <a:extLst>
              <a:ext uri="{FF2B5EF4-FFF2-40B4-BE49-F238E27FC236}">
                <a16:creationId xmlns:a16="http://schemas.microsoft.com/office/drawing/2014/main" id="{54389C05-57BB-4FEC-B321-F8EDEC0B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66623"/>
              </p:ext>
            </p:extLst>
          </p:nvPr>
        </p:nvGraphicFramePr>
        <p:xfrm>
          <a:off x="4352924" y="5620948"/>
          <a:ext cx="7513807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4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899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Acción/Actividad próximas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Responsable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Fecha Aprox.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5.2. Asignación de módulos y funcionalidades específicas según el tipo de usuario que inicie sesión.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    Prueba de integración de módulos.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    Subida de la API y la aplicación a un servidor.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kern="12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  <a:ea typeface="+mn-ea"/>
                          <a:cs typeface="+mn-cs"/>
                        </a:rPr>
                        <a:t>Junior Hidalgo / Cristhian Valladolid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dirty="0"/>
                        <a:t>17/04/2025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5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kern="12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00" kern="12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197262"/>
                  </a:ext>
                </a:extLst>
              </a:tr>
            </a:tbl>
          </a:graphicData>
        </a:graphic>
      </p:graphicFrame>
      <p:sp>
        <p:nvSpPr>
          <p:cNvPr id="93" name="Rectangle 2">
            <a:extLst>
              <a:ext uri="{FF2B5EF4-FFF2-40B4-BE49-F238E27FC236}">
                <a16:creationId xmlns:a16="http://schemas.microsoft.com/office/drawing/2014/main" id="{F65D9087-E143-4BD3-88EC-879144D92CA5}"/>
              </a:ext>
            </a:extLst>
          </p:cNvPr>
          <p:cNvSpPr/>
          <p:nvPr/>
        </p:nvSpPr>
        <p:spPr>
          <a:xfrm>
            <a:off x="169115" y="5189953"/>
            <a:ext cx="4122017" cy="1994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GESTIÓN DE RIESGOS</a:t>
            </a:r>
          </a:p>
        </p:txBody>
      </p:sp>
      <p:graphicFrame>
        <p:nvGraphicFramePr>
          <p:cNvPr id="95" name="161 Tabla">
            <a:extLst>
              <a:ext uri="{FF2B5EF4-FFF2-40B4-BE49-F238E27FC236}">
                <a16:creationId xmlns:a16="http://schemas.microsoft.com/office/drawing/2014/main" id="{B9FB16B9-FC90-4B39-A3D3-7C8F7D79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1975"/>
              </p:ext>
            </p:extLst>
          </p:nvPr>
        </p:nvGraphicFramePr>
        <p:xfrm>
          <a:off x="169116" y="5407487"/>
          <a:ext cx="403822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710">
                  <a:extLst>
                    <a:ext uri="{9D8B030D-6E8A-4147-A177-3AD203B41FA5}">
                      <a16:colId xmlns:a16="http://schemas.microsoft.com/office/drawing/2014/main" val="3699444730"/>
                    </a:ext>
                  </a:extLst>
                </a:gridCol>
              </a:tblGrid>
              <a:tr h="213888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Plan de Acción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Priorización de otros proyectos InHouse críticos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Coordinación con gerencia para la continuidad del proyecto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Disponibilidad de usuarios para validaciones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Prioridad para no atrasar actividades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Errores de información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Validación con los usuarios claves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30373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Incidentes críticos de sistemas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Ampliación de tiempo de ejecución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190246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Proyecciones / Distribución de gastos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Ampliación de tiempo de ejecución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27617"/>
                  </a:ext>
                </a:extLst>
              </a:tr>
            </a:tbl>
          </a:graphicData>
        </a:graphic>
      </p:graphicFrame>
      <p:grpSp>
        <p:nvGrpSpPr>
          <p:cNvPr id="8" name="Grupo 7">
            <a:extLst>
              <a:ext uri="{FF2B5EF4-FFF2-40B4-BE49-F238E27FC236}">
                <a16:creationId xmlns:a16="http://schemas.microsoft.com/office/drawing/2014/main" id="{80995CA1-F8B7-F850-C272-7823C0DE296F}"/>
              </a:ext>
            </a:extLst>
          </p:cNvPr>
          <p:cNvGrpSpPr/>
          <p:nvPr/>
        </p:nvGrpSpPr>
        <p:grpSpPr>
          <a:xfrm>
            <a:off x="11429504" y="4347562"/>
            <a:ext cx="409069" cy="209027"/>
            <a:chOff x="11128282" y="4315584"/>
            <a:chExt cx="702586" cy="203052"/>
          </a:xfrm>
        </p:grpSpPr>
        <p:sp>
          <p:nvSpPr>
            <p:cNvPr id="15" name="Pentagon 129">
              <a:extLst>
                <a:ext uri="{FF2B5EF4-FFF2-40B4-BE49-F238E27FC236}">
                  <a16:creationId xmlns:a16="http://schemas.microsoft.com/office/drawing/2014/main" id="{7CC71554-DB9E-ECD8-EC7A-5CCBDE563019}"/>
                </a:ext>
              </a:extLst>
            </p:cNvPr>
            <p:cNvSpPr/>
            <p:nvPr/>
          </p:nvSpPr>
          <p:spPr>
            <a:xfrm>
              <a:off x="11128282" y="4324246"/>
              <a:ext cx="702586" cy="177837"/>
            </a:xfrm>
            <a:prstGeom prst="homePlat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PE" sz="1795" b="1" dirty="0">
                <a:ln w="22225">
                  <a:solidFill>
                    <a:srgbClr val="92D400"/>
                  </a:solidFill>
                  <a:prstDash val="solid"/>
                </a:ln>
                <a:solidFill>
                  <a:srgbClr val="92D400">
                    <a:lumMod val="40000"/>
                    <a:lumOff val="60000"/>
                  </a:srgbClr>
                </a:solidFill>
              </a:endParaRPr>
            </a:p>
          </p:txBody>
        </p:sp>
        <p:pic>
          <p:nvPicPr>
            <p:cNvPr id="23" name="Gráfico 22" descr="Flechas de cheurón con relleno sólido">
              <a:extLst>
                <a:ext uri="{FF2B5EF4-FFF2-40B4-BE49-F238E27FC236}">
                  <a16:creationId xmlns:a16="http://schemas.microsoft.com/office/drawing/2014/main" id="{3EB56884-E117-EC47-996B-1F78D7AC5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68329" y="4315584"/>
              <a:ext cx="238291" cy="203052"/>
            </a:xfrm>
            <a:prstGeom prst="rect">
              <a:avLst/>
            </a:prstGeom>
          </p:spPr>
        </p:pic>
      </p:grpSp>
      <p:sp>
        <p:nvSpPr>
          <p:cNvPr id="24" name="Diagrama de flujo: almacenamiento de acceso secuencial 23">
            <a:extLst>
              <a:ext uri="{FF2B5EF4-FFF2-40B4-BE49-F238E27FC236}">
                <a16:creationId xmlns:a16="http://schemas.microsoft.com/office/drawing/2014/main" id="{5F199C7B-882B-6D3B-B00F-87513B194986}"/>
              </a:ext>
            </a:extLst>
          </p:cNvPr>
          <p:cNvSpPr/>
          <p:nvPr/>
        </p:nvSpPr>
        <p:spPr>
          <a:xfrm>
            <a:off x="10900836" y="4296306"/>
            <a:ext cx="441764" cy="288000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600" b="1" dirty="0"/>
              <a:t>Go Live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DAC1765-7794-CAB9-3B51-2FE0EB79EEE3}"/>
              </a:ext>
            </a:extLst>
          </p:cNvPr>
          <p:cNvSpPr/>
          <p:nvPr/>
        </p:nvSpPr>
        <p:spPr>
          <a:xfrm>
            <a:off x="7262740" y="2484453"/>
            <a:ext cx="618085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3ABED5E-1173-74A0-4806-DFF52A397B54}"/>
              </a:ext>
            </a:extLst>
          </p:cNvPr>
          <p:cNvSpPr/>
          <p:nvPr/>
        </p:nvSpPr>
        <p:spPr>
          <a:xfrm>
            <a:off x="8094901" y="3583457"/>
            <a:ext cx="618085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C17837C-AE77-922F-EC89-A92EA9DD6D2D}"/>
              </a:ext>
            </a:extLst>
          </p:cNvPr>
          <p:cNvSpPr/>
          <p:nvPr/>
        </p:nvSpPr>
        <p:spPr>
          <a:xfrm>
            <a:off x="9141939" y="3963530"/>
            <a:ext cx="54440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9DDCDEC-AEB3-3688-D55D-15C0AA98DE84}"/>
              </a:ext>
            </a:extLst>
          </p:cNvPr>
          <p:cNvSpPr/>
          <p:nvPr/>
        </p:nvSpPr>
        <p:spPr>
          <a:xfrm>
            <a:off x="8864964" y="3208754"/>
            <a:ext cx="532522" cy="180091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8646276-4236-1105-D062-B8357368FE11}"/>
              </a:ext>
            </a:extLst>
          </p:cNvPr>
          <p:cNvSpPr/>
          <p:nvPr/>
        </p:nvSpPr>
        <p:spPr>
          <a:xfrm>
            <a:off x="9739591" y="4330285"/>
            <a:ext cx="54440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C9EC7E0-0A40-1E2C-B8CB-B1F0E381E1CA}"/>
              </a:ext>
            </a:extLst>
          </p:cNvPr>
          <p:cNvCxnSpPr>
            <a:cxnSpLocks/>
          </p:cNvCxnSpPr>
          <p:nvPr/>
        </p:nvCxnSpPr>
        <p:spPr>
          <a:xfrm>
            <a:off x="11371638" y="2386713"/>
            <a:ext cx="13854" cy="22077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Pentagon 129">
            <a:extLst>
              <a:ext uri="{FF2B5EF4-FFF2-40B4-BE49-F238E27FC236}">
                <a16:creationId xmlns:a16="http://schemas.microsoft.com/office/drawing/2014/main" id="{89482C54-4949-643B-1AEC-8864F1281ADC}"/>
              </a:ext>
            </a:extLst>
          </p:cNvPr>
          <p:cNvSpPr/>
          <p:nvPr/>
        </p:nvSpPr>
        <p:spPr>
          <a:xfrm>
            <a:off x="8225398" y="3209952"/>
            <a:ext cx="535143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B325FD5-63CA-6E75-4410-3BED36DCF0B3}"/>
              </a:ext>
            </a:extLst>
          </p:cNvPr>
          <p:cNvSpPr/>
          <p:nvPr/>
        </p:nvSpPr>
        <p:spPr>
          <a:xfrm>
            <a:off x="8247407" y="2843050"/>
            <a:ext cx="53514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1" name="Pentagon 129">
            <a:extLst>
              <a:ext uri="{FF2B5EF4-FFF2-40B4-BE49-F238E27FC236}">
                <a16:creationId xmlns:a16="http://schemas.microsoft.com/office/drawing/2014/main" id="{DAA036C8-834A-DF84-CEB0-7FC3436A1DE0}"/>
              </a:ext>
            </a:extLst>
          </p:cNvPr>
          <p:cNvSpPr/>
          <p:nvPr/>
        </p:nvSpPr>
        <p:spPr>
          <a:xfrm>
            <a:off x="8777684" y="3592953"/>
            <a:ext cx="1018686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2" name="Pentagon 129">
            <a:extLst>
              <a:ext uri="{FF2B5EF4-FFF2-40B4-BE49-F238E27FC236}">
                <a16:creationId xmlns:a16="http://schemas.microsoft.com/office/drawing/2014/main" id="{5EC3886C-BFFB-2BB6-EBAA-52F07036F1E6}"/>
              </a:ext>
            </a:extLst>
          </p:cNvPr>
          <p:cNvSpPr/>
          <p:nvPr/>
        </p:nvSpPr>
        <p:spPr>
          <a:xfrm>
            <a:off x="9796808" y="3964611"/>
            <a:ext cx="535143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3" name="Pentagon 129">
            <a:extLst>
              <a:ext uri="{FF2B5EF4-FFF2-40B4-BE49-F238E27FC236}">
                <a16:creationId xmlns:a16="http://schemas.microsoft.com/office/drawing/2014/main" id="{2D81591E-36D9-6B3A-7C29-F14C85044E38}"/>
              </a:ext>
            </a:extLst>
          </p:cNvPr>
          <p:cNvSpPr/>
          <p:nvPr/>
        </p:nvSpPr>
        <p:spPr>
          <a:xfrm>
            <a:off x="10356335" y="4331586"/>
            <a:ext cx="515463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" name="Pentagon 129">
            <a:extLst>
              <a:ext uri="{FF2B5EF4-FFF2-40B4-BE49-F238E27FC236}">
                <a16:creationId xmlns:a16="http://schemas.microsoft.com/office/drawing/2014/main" id="{3D9C5E81-79FA-0826-CDE6-C5FBDC926547}"/>
              </a:ext>
            </a:extLst>
          </p:cNvPr>
          <p:cNvSpPr/>
          <p:nvPr/>
        </p:nvSpPr>
        <p:spPr>
          <a:xfrm>
            <a:off x="6648825" y="2495881"/>
            <a:ext cx="518400" cy="18404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noFill/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Pentagon 129">
            <a:extLst>
              <a:ext uri="{FF2B5EF4-FFF2-40B4-BE49-F238E27FC236}">
                <a16:creationId xmlns:a16="http://schemas.microsoft.com/office/drawing/2014/main" id="{A1FAF6CF-8F14-F27B-D498-585B8521E917}"/>
              </a:ext>
            </a:extLst>
          </p:cNvPr>
          <p:cNvSpPr/>
          <p:nvPr/>
        </p:nvSpPr>
        <p:spPr>
          <a:xfrm>
            <a:off x="7181078" y="2847702"/>
            <a:ext cx="1031847" cy="202575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7609F1B-90F2-D408-584A-D5C7F9E34EE7}"/>
              </a:ext>
            </a:extLst>
          </p:cNvPr>
          <p:cNvGrpSpPr/>
          <p:nvPr/>
        </p:nvGrpSpPr>
        <p:grpSpPr>
          <a:xfrm>
            <a:off x="10184019" y="2386713"/>
            <a:ext cx="290693" cy="2201822"/>
            <a:chOff x="10155187" y="2404716"/>
            <a:chExt cx="290693" cy="2207753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DB9B89E-E204-EB5D-BFB9-4226E6B26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583" y="2404716"/>
              <a:ext cx="13854" cy="22077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Pentágono 23">
              <a:extLst>
                <a:ext uri="{FF2B5EF4-FFF2-40B4-BE49-F238E27FC236}">
                  <a16:creationId xmlns:a16="http://schemas.microsoft.com/office/drawing/2014/main" id="{FB0A0844-B891-7260-28CB-780CB6C4B531}"/>
                </a:ext>
              </a:extLst>
            </p:cNvPr>
            <p:cNvSpPr/>
            <p:nvPr/>
          </p:nvSpPr>
          <p:spPr>
            <a:xfrm rot="5400000">
              <a:off x="10227015" y="3028714"/>
              <a:ext cx="147038" cy="290693"/>
            </a:xfrm>
            <a:prstGeom prst="homePlate">
              <a:avLst>
                <a:gd name="adj" fmla="val 29389"/>
              </a:avLst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PE" sz="600" dirty="0">
                  <a:solidFill>
                    <a:schemeClr val="tx1"/>
                  </a:solidFill>
                </a:rPr>
                <a:t>HOY</a:t>
              </a:r>
              <a:endParaRPr lang="es-ES" sz="600" dirty="0">
                <a:solidFill>
                  <a:schemeClr val="tx1"/>
                </a:solidFill>
              </a:endParaRPr>
            </a:p>
          </p:txBody>
        </p:sp>
        <p:pic>
          <p:nvPicPr>
            <p:cNvPr id="26" name="Gráfico 25" descr="Cronómetro 75% con relleno sólido">
              <a:extLst>
                <a:ext uri="{FF2B5EF4-FFF2-40B4-BE49-F238E27FC236}">
                  <a16:creationId xmlns:a16="http://schemas.microsoft.com/office/drawing/2014/main" id="{9E8F3C69-0B8D-8DC6-DB1F-7D08B93C2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87970" y="3271234"/>
              <a:ext cx="220933" cy="220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94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0f962-9c90-4502-afce-b97db005d01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A475D43BD5054D9336724AC091E06B" ma:contentTypeVersion="14" ma:contentTypeDescription="Crear nuevo documento." ma:contentTypeScope="" ma:versionID="56c622cd9891405724e239c3c3d87a61">
  <xsd:schema xmlns:xsd="http://www.w3.org/2001/XMLSchema" xmlns:xs="http://www.w3.org/2001/XMLSchema" xmlns:p="http://schemas.microsoft.com/office/2006/metadata/properties" xmlns:ns3="5ba0f962-9c90-4502-afce-b97db005d01f" xmlns:ns4="9d982642-ae04-40e9-ad69-d5689c2e9368" targetNamespace="http://schemas.microsoft.com/office/2006/metadata/properties" ma:root="true" ma:fieldsID="720ffad784db4c2191f2e18440c44b46" ns3:_="" ns4:_="">
    <xsd:import namespace="5ba0f962-9c90-4502-afce-b97db005d01f"/>
    <xsd:import namespace="9d982642-ae04-40e9-ad69-d5689c2e936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0f962-9c90-4502-afce-b97db005d01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82642-ae04-40e9-ad69-d5689c2e936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63312D-FF66-4502-B6BB-0373BD25E8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C56DFA-9EB2-4DB1-BC81-755992D5FC0E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9d982642-ae04-40e9-ad69-d5689c2e9368"/>
    <ds:schemaRef ds:uri="5ba0f962-9c90-4502-afce-b97db005d01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6722996-BB24-441B-AB67-6F15B4165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a0f962-9c90-4502-afce-b97db005d01f"/>
    <ds:schemaRef ds:uri="9d982642-ae04-40e9-ad69-d5689c2e93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726fb42-8426-4577-9964-f13a62ad5eb9}" enabled="0" method="" siteId="{5726fb42-8426-4577-9964-f13a62ad5eb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32537</TotalTime>
  <Words>504</Words>
  <Application>Microsoft Office PowerPoint</Application>
  <PresentationFormat>Panorámica</PresentationFormat>
  <Paragraphs>121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358</cp:revision>
  <dcterms:created xsi:type="dcterms:W3CDTF">2018-06-08T15:13:06Z</dcterms:created>
  <dcterms:modified xsi:type="dcterms:W3CDTF">2025-04-09T13:45:18Z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0x01010077A475D43BD5054D9336724AC091E06B</vt:lpwstr>
  </property>
</Properties>
</file>