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9" r:id="rId1"/>
  </p:sldMasterIdLst>
  <p:notesMasterIdLst>
    <p:notesMasterId r:id="rId14"/>
  </p:notesMasterIdLst>
  <p:sldIdLst>
    <p:sldId id="270" r:id="rId2"/>
    <p:sldId id="584" r:id="rId3"/>
    <p:sldId id="593" r:id="rId4"/>
    <p:sldId id="256" r:id="rId5"/>
    <p:sldId id="741" r:id="rId6"/>
    <p:sldId id="881" r:id="rId7"/>
    <p:sldId id="668" r:id="rId8"/>
    <p:sldId id="729" r:id="rId9"/>
    <p:sldId id="744" r:id="rId10"/>
    <p:sldId id="723" r:id="rId11"/>
    <p:sldId id="717" r:id="rId12"/>
    <p:sldId id="602" r:id="rId13"/>
  </p:sldIdLst>
  <p:sldSz cx="12192000" cy="6858000"/>
  <p:notesSz cx="7315200" cy="96012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nthia Pamela Ramirez Suarez" initials="CPRS" lastIdx="19" clrIdx="0">
    <p:extLst>
      <p:ext uri="{19B8F6BF-5375-455C-9EA6-DF929625EA0E}">
        <p15:presenceInfo xmlns:p15="http://schemas.microsoft.com/office/powerpoint/2012/main" userId="S-1-5-21-393103838-4033371443-3849908453-5768" providerId="AD"/>
      </p:ext>
    </p:extLst>
  </p:cmAuthor>
  <p:cmAuthor id="2" name="Arturo Meneses Ruidias" initials="AMR" lastIdx="5" clrIdx="1">
    <p:extLst>
      <p:ext uri="{19B8F6BF-5375-455C-9EA6-DF929625EA0E}">
        <p15:presenceInfo xmlns:p15="http://schemas.microsoft.com/office/powerpoint/2012/main" userId="S-1-5-21-393103838-4033371443-3849908453-3253" providerId="AD"/>
      </p:ext>
    </p:extLst>
  </p:cmAuthor>
  <p:cmAuthor id="3" name="Arturo Meneses Ruidias" initials="AMR [2]" lastIdx="9" clrIdx="2">
    <p:extLst>
      <p:ext uri="{19B8F6BF-5375-455C-9EA6-DF929625EA0E}">
        <p15:presenceInfo xmlns:p15="http://schemas.microsoft.com/office/powerpoint/2012/main" userId="Arturo Meneses Ruidia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84A5"/>
    <a:srgbClr val="009F43"/>
    <a:srgbClr val="009B45"/>
    <a:srgbClr val="C9C9C9"/>
    <a:srgbClr val="DF1D26"/>
    <a:srgbClr val="F29414"/>
    <a:srgbClr val="F2AB62"/>
    <a:srgbClr val="66B763"/>
    <a:srgbClr val="006131"/>
    <a:srgbClr val="009C4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Estilo claro 3 - Acento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31" autoAdjust="0"/>
    <p:restoredTop sz="94668"/>
  </p:normalViewPr>
  <p:slideViewPr>
    <p:cSldViewPr snapToGrid="0" snapToObjects="1">
      <p:cViewPr varScale="1">
        <p:scale>
          <a:sx n="93" d="100"/>
          <a:sy n="93" d="100"/>
        </p:scale>
        <p:origin x="50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D:\Encuestas\ResultadosEncuestas2024_02\ResultadosTabuleadosConMacro\Validados\ConsolidadoFinalEncuestas2024_02.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Encuestas\ResultadosEncuestas2024_02\ResultadosTabuleadosConMacro\Validados\ConsolidadoFinalEncuestas2024_02.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Encuestas\ResultadosEncuestas2024_02\ResultadosTabuleadosConMacro\Validados\ConsolidadoFinalEncuestas2024_02.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Encuestas\ResultadosEncuestas2024_02\ResultadosTabuleadosConMacro\Validados\ConsolidadoFinalEncuestas2024_02.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1" Type="http://schemas.openxmlformats.org/officeDocument/2006/relationships/oleObject" Target="file:///D:\Encuestas\ResultadosEncuestas2024_02\ResultadosTabuleadosConMacro\Validados\EncuestaAdministraci&#243;n.xlsm" TargetMode="External"/></Relationships>
</file>

<file path=ppt/charts/_rels/chart6.xml.rels><?xml version="1.0" encoding="UTF-8" standalone="yes"?>
<Relationships xmlns="http://schemas.openxmlformats.org/package/2006/relationships"><Relationship Id="rId3" Type="http://schemas.openxmlformats.org/officeDocument/2006/relationships/oleObject" Target="file:///D:\Encuestas\ResultadosEncuestas2024_02\ResultadosTabuleadosConMacro\Validados\EncuestaAdministraci&#243;n.xlsm" TargetMode="External"/><Relationship Id="rId2" Type="http://schemas.microsoft.com/office/2011/relationships/chartColorStyle" Target="colors5.xml"/><Relationship Id="rId1" Type="http://schemas.microsoft.com/office/2011/relationships/chartStyle" Target="style5.xml"/></Relationships>
</file>

<file path=ppt/charts/_rels/chart7.xml.rels><?xml version="1.0" encoding="UTF-8" standalone="yes"?>
<Relationships xmlns="http://schemas.openxmlformats.org/package/2006/relationships"><Relationship Id="rId1" Type="http://schemas.openxmlformats.org/officeDocument/2006/relationships/oleObject" Target="file:///D:\Encuestas\ResultadosEncuestas2024_02\ResultadosTabuleadosConMacro\Validados\EncuestaAdministraci&#243;n.xlsm"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D:\Encuestas\ResultadosEncuestas2024_02\ResultadosTabuleadosConMacro\Validados\EncuestaAdministraci&#243;n.xlsm"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D:\Encuestas\ResultadosEncuestas2024_02\ResultadosTabuleadosConMacro\Validados\EncuestaAdministraci&#243;n.xlsm"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pivotSource>
    <c:name>[ConsolidadoFinalEncuestas2024_02.xlsx]Grafico!TablaDinámica3</c:name>
    <c:fmtId val="88"/>
  </c:pivotSource>
  <c:chart>
    <c:autoTitleDeleted val="1"/>
    <c:pivotFmts>
      <c:pivotFmt>
        <c:idx val="0"/>
        <c:spPr>
          <a:noFill/>
          <a:ln w="25400" cap="flat" cmpd="sng" algn="ctr">
            <a:solidFill>
              <a:schemeClr val="accent1"/>
            </a:solid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s-PE"/>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noFill/>
          <a:ln w="25400" cap="flat" cmpd="sng" algn="ctr">
            <a:solidFill>
              <a:srgbClr val="00B050"/>
            </a:solidFill>
            <a:miter lim="800000"/>
          </a:ln>
          <a:effectLst/>
        </c:spPr>
      </c:pivotFmt>
      <c:pivotFmt>
        <c:idx val="2"/>
        <c:spPr>
          <a:noFill/>
          <a:ln w="25400" cap="flat" cmpd="sng" algn="ctr">
            <a:solidFill>
              <a:srgbClr val="FFC000"/>
            </a:solidFill>
            <a:miter lim="800000"/>
          </a:ln>
          <a:effectLst/>
        </c:spPr>
      </c:pivotFmt>
      <c:pivotFmt>
        <c:idx val="3"/>
        <c:spPr>
          <a:noFill/>
          <a:ln w="25400" cap="flat" cmpd="sng" algn="ctr">
            <a:solidFill>
              <a:srgbClr val="FF0000"/>
            </a:solidFill>
            <a:miter lim="800000"/>
          </a:ln>
          <a:effectLst/>
        </c:spPr>
      </c:pivotFmt>
      <c:pivotFmt>
        <c:idx val="4"/>
        <c:spPr>
          <a:noFill/>
          <a:ln w="25400" cap="flat" cmpd="sng" algn="ctr">
            <a:solidFill>
              <a:srgbClr val="00B0F0"/>
            </a:solidFill>
            <a:miter lim="800000"/>
          </a:ln>
          <a:effectLst/>
        </c:spPr>
      </c:pivotFmt>
      <c:pivotFmt>
        <c:idx val="5"/>
        <c:spPr>
          <a:noFill/>
          <a:ln w="25400" cap="flat" cmpd="sng" algn="ctr">
            <a:solidFill>
              <a:schemeClr val="accent1"/>
            </a:solidFill>
            <a:miter lim="800000"/>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noFill/>
          <a:ln w="25400" cap="flat" cmpd="sng" algn="ctr">
            <a:solidFill>
              <a:schemeClr val="accent1"/>
            </a:solidFill>
            <a:miter lim="800000"/>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noFill/>
          <a:ln w="25400" cap="flat" cmpd="sng" algn="ctr">
            <a:solidFill>
              <a:schemeClr val="accent1"/>
            </a:solidFill>
            <a:miter lim="800000"/>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noFill/>
          <a:ln w="25400" cap="flat" cmpd="sng" algn="ctr">
            <a:solidFill>
              <a:schemeClr val="accent1"/>
            </a:solidFill>
            <a:miter lim="800000"/>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noFill/>
          <a:ln w="25400" cap="flat" cmpd="sng" algn="ctr">
            <a:solidFill>
              <a:schemeClr val="accent1"/>
            </a:solid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s-PE"/>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noFill/>
          <a:ln w="25400" cap="flat" cmpd="sng" algn="ctr">
            <a:solidFill>
              <a:srgbClr val="00B050"/>
            </a:solidFill>
            <a:miter lim="800000"/>
          </a:ln>
          <a:effectLst/>
        </c:spPr>
      </c:pivotFmt>
      <c:pivotFmt>
        <c:idx val="11"/>
        <c:spPr>
          <a:noFill/>
          <a:ln w="25400" cap="flat" cmpd="sng" algn="ctr">
            <a:solidFill>
              <a:srgbClr val="FFC000"/>
            </a:solidFill>
            <a:miter lim="800000"/>
          </a:ln>
          <a:effectLst/>
        </c:spPr>
      </c:pivotFmt>
      <c:pivotFmt>
        <c:idx val="12"/>
        <c:spPr>
          <a:noFill/>
          <a:ln w="25400" cap="flat" cmpd="sng" algn="ctr">
            <a:solidFill>
              <a:srgbClr val="FF0000"/>
            </a:solidFill>
            <a:miter lim="800000"/>
          </a:ln>
          <a:effectLst/>
        </c:spPr>
      </c:pivotFmt>
      <c:pivotFmt>
        <c:idx val="13"/>
        <c:spPr>
          <a:noFill/>
          <a:ln w="25400" cap="flat" cmpd="sng" algn="ctr">
            <a:solidFill>
              <a:srgbClr val="00B0F0"/>
            </a:solidFill>
            <a:miter lim="800000"/>
          </a:ln>
          <a:effectLst/>
        </c:spPr>
      </c:pivotFmt>
      <c:pivotFmt>
        <c:idx val="14"/>
        <c:spPr>
          <a:noFill/>
          <a:ln w="25400" cap="flat" cmpd="sng" algn="ctr">
            <a:solidFill>
              <a:schemeClr val="accent1"/>
            </a:solid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s-PE"/>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noFill/>
          <a:ln w="25400" cap="flat" cmpd="sng" algn="ctr">
            <a:solidFill>
              <a:schemeClr val="accent6"/>
            </a:solidFill>
            <a:miter lim="800000"/>
          </a:ln>
          <a:effectLst/>
        </c:spPr>
      </c:pivotFmt>
      <c:pivotFmt>
        <c:idx val="16"/>
        <c:spPr>
          <a:noFill/>
          <a:ln w="12700" cap="flat" cmpd="sng" algn="ctr">
            <a:solidFill>
              <a:srgbClr val="FFC000"/>
            </a:solidFill>
            <a:miter lim="800000"/>
          </a:ln>
          <a:effectLst/>
        </c:spPr>
      </c:pivotFmt>
      <c:pivotFmt>
        <c:idx val="17"/>
        <c:spPr>
          <a:noFill/>
          <a:ln w="25400" cap="flat" cmpd="sng" algn="ctr">
            <a:solidFill>
              <a:srgbClr val="FF0000"/>
            </a:solidFill>
            <a:miter lim="800000"/>
          </a:ln>
          <a:effectLst/>
        </c:spPr>
      </c:pivotFmt>
      <c:pivotFmt>
        <c:idx val="18"/>
        <c:spPr>
          <a:noFill/>
          <a:ln w="25400" cap="flat" cmpd="sng" algn="ctr">
            <a:solidFill>
              <a:srgbClr val="00B0F0"/>
            </a:solidFill>
            <a:miter lim="800000"/>
          </a:ln>
          <a:effectLst/>
        </c:spPr>
      </c:pivotFmt>
      <c:pivotFmt>
        <c:idx val="19"/>
        <c:spPr>
          <a:noFill/>
          <a:ln w="25400" cap="flat" cmpd="sng" algn="ctr">
            <a:solidFill>
              <a:schemeClr val="accent1"/>
            </a:solid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s-PE"/>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0"/>
        <c:spPr>
          <a:noFill/>
          <a:ln w="25400" cap="flat" cmpd="sng" algn="ctr">
            <a:solidFill>
              <a:schemeClr val="accent6"/>
            </a:solidFill>
            <a:miter lim="800000"/>
          </a:ln>
          <a:effectLst/>
        </c:spPr>
      </c:pivotFmt>
      <c:pivotFmt>
        <c:idx val="21"/>
        <c:spPr>
          <a:noFill/>
          <a:ln w="25400" cap="flat" cmpd="sng" algn="ctr">
            <a:solidFill>
              <a:srgbClr val="FF0000"/>
            </a:solidFill>
            <a:miter lim="800000"/>
          </a:ln>
          <a:effectLst/>
        </c:spPr>
      </c:pivotFmt>
      <c:pivotFmt>
        <c:idx val="22"/>
        <c:spPr>
          <a:noFill/>
          <a:ln w="12700" cap="flat" cmpd="sng" algn="ctr">
            <a:solidFill>
              <a:srgbClr val="FFC000"/>
            </a:solidFill>
            <a:miter lim="800000"/>
          </a:ln>
          <a:effectLst/>
        </c:spPr>
      </c:pivotFmt>
      <c:pivotFmt>
        <c:idx val="23"/>
        <c:spPr>
          <a:noFill/>
          <a:ln w="25400" cap="flat" cmpd="sng" algn="ctr">
            <a:solidFill>
              <a:srgbClr val="00B0F0"/>
            </a:solidFill>
            <a:miter lim="800000"/>
          </a:ln>
          <a:effectLst/>
        </c:spPr>
      </c:pivotFmt>
      <c:pivotFmt>
        <c:idx val="24"/>
        <c:spPr>
          <a:noFill/>
          <a:ln w="25400" cap="flat" cmpd="sng" algn="ctr">
            <a:solidFill>
              <a:schemeClr val="accent1"/>
            </a:solid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s-PE"/>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5"/>
        <c:spPr>
          <a:noFill/>
          <a:ln w="25400" cap="flat" cmpd="sng" algn="ctr">
            <a:solidFill>
              <a:schemeClr val="accent6"/>
            </a:solidFill>
            <a:miter lim="800000"/>
          </a:ln>
          <a:effectLst/>
        </c:spPr>
      </c:pivotFmt>
      <c:pivotFmt>
        <c:idx val="26"/>
        <c:spPr>
          <a:noFill/>
          <a:ln w="25400" cap="flat" cmpd="sng" algn="ctr">
            <a:solidFill>
              <a:srgbClr val="FF0000"/>
            </a:solidFill>
            <a:miter lim="800000"/>
          </a:ln>
          <a:effectLst/>
        </c:spPr>
      </c:pivotFmt>
      <c:pivotFmt>
        <c:idx val="27"/>
        <c:spPr>
          <a:noFill/>
          <a:ln w="12700" cap="flat" cmpd="sng" algn="ctr">
            <a:solidFill>
              <a:srgbClr val="FFC000"/>
            </a:solidFill>
            <a:miter lim="800000"/>
          </a:ln>
          <a:effectLst/>
        </c:spPr>
      </c:pivotFmt>
      <c:pivotFmt>
        <c:idx val="28"/>
        <c:spPr>
          <a:noFill/>
          <a:ln w="25400" cap="flat" cmpd="sng" algn="ctr">
            <a:solidFill>
              <a:srgbClr val="00B0F0"/>
            </a:solidFill>
            <a:miter lim="800000"/>
          </a:ln>
          <a:effectLst/>
        </c:spPr>
      </c:pivotFmt>
    </c:pivotFmts>
    <c:plotArea>
      <c:layout/>
      <c:barChart>
        <c:barDir val="col"/>
        <c:grouping val="clustered"/>
        <c:varyColors val="0"/>
        <c:ser>
          <c:idx val="0"/>
          <c:order val="0"/>
          <c:tx>
            <c:strRef>
              <c:f>Grafico!$B$15</c:f>
              <c:strCache>
                <c:ptCount val="1"/>
                <c:pt idx="0">
                  <c:v>Total</c:v>
                </c:pt>
              </c:strCache>
            </c:strRef>
          </c:tx>
          <c:spPr>
            <a:noFill/>
            <a:ln w="25400" cap="flat" cmpd="sng" algn="ctr">
              <a:solidFill>
                <a:schemeClr val="accent1"/>
              </a:solidFill>
              <a:miter lim="800000"/>
            </a:ln>
            <a:effectLst/>
          </c:spPr>
          <c:invertIfNegative val="0"/>
          <c:dPt>
            <c:idx val="1"/>
            <c:invertIfNegative val="0"/>
            <c:bubble3D val="0"/>
            <c:spPr>
              <a:noFill/>
              <a:ln w="25400" cap="flat" cmpd="sng" algn="ctr">
                <a:solidFill>
                  <a:schemeClr val="accent6"/>
                </a:solidFill>
                <a:miter lim="800000"/>
              </a:ln>
              <a:effectLst/>
            </c:spPr>
            <c:extLst>
              <c:ext xmlns:c16="http://schemas.microsoft.com/office/drawing/2014/chart" uri="{C3380CC4-5D6E-409C-BE32-E72D297353CC}">
                <c16:uniqueId val="{00000001-546F-43D9-8728-06E9348D87CA}"/>
              </c:ext>
            </c:extLst>
          </c:dPt>
          <c:dPt>
            <c:idx val="2"/>
            <c:invertIfNegative val="0"/>
            <c:bubble3D val="0"/>
            <c:spPr>
              <a:noFill/>
              <a:ln w="25400" cap="flat" cmpd="sng" algn="ctr">
                <a:solidFill>
                  <a:srgbClr val="FF0000"/>
                </a:solidFill>
                <a:miter lim="800000"/>
              </a:ln>
              <a:effectLst/>
            </c:spPr>
            <c:extLst>
              <c:ext xmlns:c16="http://schemas.microsoft.com/office/drawing/2014/chart" uri="{C3380CC4-5D6E-409C-BE32-E72D297353CC}">
                <c16:uniqueId val="{00000003-546F-43D9-8728-06E9348D87CA}"/>
              </c:ext>
            </c:extLst>
          </c:dPt>
          <c:dPt>
            <c:idx val="3"/>
            <c:invertIfNegative val="0"/>
            <c:bubble3D val="0"/>
            <c:spPr>
              <a:noFill/>
              <a:ln w="12700" cap="flat" cmpd="sng" algn="ctr">
                <a:solidFill>
                  <a:srgbClr val="FFC000"/>
                </a:solidFill>
                <a:miter lim="800000"/>
              </a:ln>
              <a:effectLst/>
            </c:spPr>
            <c:extLst>
              <c:ext xmlns:c16="http://schemas.microsoft.com/office/drawing/2014/chart" uri="{C3380CC4-5D6E-409C-BE32-E72D297353CC}">
                <c16:uniqueId val="{00000005-546F-43D9-8728-06E9348D87CA}"/>
              </c:ext>
            </c:extLst>
          </c:dPt>
          <c:dPt>
            <c:idx val="4"/>
            <c:invertIfNegative val="0"/>
            <c:bubble3D val="0"/>
            <c:spPr>
              <a:noFill/>
              <a:ln w="25400" cap="flat" cmpd="sng" algn="ctr">
                <a:solidFill>
                  <a:srgbClr val="00B0F0"/>
                </a:solidFill>
                <a:miter lim="800000"/>
              </a:ln>
              <a:effectLst/>
            </c:spPr>
            <c:extLst>
              <c:ext xmlns:c16="http://schemas.microsoft.com/office/drawing/2014/chart" uri="{C3380CC4-5D6E-409C-BE32-E72D297353CC}">
                <c16:uniqueId val="{00000007-546F-43D9-8728-06E9348D87CA}"/>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s-P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Grafico!$A$16:$A$20</c:f>
              <c:strCache>
                <c:ptCount val="5"/>
                <c:pt idx="0">
                  <c:v>Gestión Humana y Sostenibilidad</c:v>
                </c:pt>
                <c:pt idx="1">
                  <c:v>Administración y Finanzas</c:v>
                </c:pt>
                <c:pt idx="2">
                  <c:v>Operaciones</c:v>
                </c:pt>
                <c:pt idx="3">
                  <c:v>Agrícola</c:v>
                </c:pt>
                <c:pt idx="4">
                  <c:v>Industrial y de Mantenimiento</c:v>
                </c:pt>
              </c:strCache>
            </c:strRef>
          </c:cat>
          <c:val>
            <c:numRef>
              <c:f>Grafico!$B$16:$B$20</c:f>
              <c:numCache>
                <c:formatCode>0.000</c:formatCode>
                <c:ptCount val="5"/>
                <c:pt idx="0">
                  <c:v>4.4198473282442752</c:v>
                </c:pt>
                <c:pt idx="1">
                  <c:v>4.3715670436187395</c:v>
                </c:pt>
                <c:pt idx="2">
                  <c:v>4.2752721617418352</c:v>
                </c:pt>
                <c:pt idx="3">
                  <c:v>4.1115044247787607</c:v>
                </c:pt>
                <c:pt idx="4">
                  <c:v>3.8282208588957056</c:v>
                </c:pt>
              </c:numCache>
            </c:numRef>
          </c:val>
          <c:extLst>
            <c:ext xmlns:c16="http://schemas.microsoft.com/office/drawing/2014/chart" uri="{C3380CC4-5D6E-409C-BE32-E72D297353CC}">
              <c16:uniqueId val="{00000008-546F-43D9-8728-06E9348D87CA}"/>
            </c:ext>
          </c:extLst>
        </c:ser>
        <c:dLbls>
          <c:dLblPos val="outEnd"/>
          <c:showLegendKey val="0"/>
          <c:showVal val="1"/>
          <c:showCatName val="0"/>
          <c:showSerName val="0"/>
          <c:showPercent val="0"/>
          <c:showBubbleSize val="0"/>
        </c:dLbls>
        <c:gapWidth val="164"/>
        <c:overlap val="-35"/>
        <c:axId val="963757320"/>
        <c:axId val="963757648"/>
      </c:barChart>
      <c:catAx>
        <c:axId val="96375732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s-PE"/>
          </a:p>
        </c:txPr>
        <c:crossAx val="963757648"/>
        <c:crosses val="autoZero"/>
        <c:auto val="1"/>
        <c:lblAlgn val="ctr"/>
        <c:lblOffset val="100"/>
        <c:noMultiLvlLbl val="0"/>
      </c:catAx>
      <c:valAx>
        <c:axId val="963757648"/>
        <c:scaling>
          <c:orientation val="minMax"/>
        </c:scaling>
        <c:delete val="0"/>
        <c:axPos val="l"/>
        <c:numFmt formatCode="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s-PE"/>
          </a:p>
        </c:txPr>
        <c:crossAx val="963757320"/>
        <c:crosses val="autoZero"/>
        <c:crossBetween val="between"/>
      </c:valAx>
      <c:spPr>
        <a:noFill/>
        <a:ln>
          <a:noFill/>
        </a:ln>
        <a:effectLst/>
      </c:spPr>
    </c:plotArea>
    <c:legend>
      <c:legendPos val="t"/>
      <c:layout>
        <c:manualLayout>
          <c:xMode val="edge"/>
          <c:yMode val="edge"/>
          <c:x val="0"/>
          <c:y val="3.9457475249754945E-2"/>
          <c:w val="1"/>
          <c:h val="0.3230604087732298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s-P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2">
          <a:lumMod val="90000"/>
        </a:schemeClr>
      </a:solidFill>
    </a:ln>
    <a:effectLst/>
  </c:spPr>
  <c:txPr>
    <a:bodyPr/>
    <a:lstStyle/>
    <a:p>
      <a:pPr>
        <a:defRPr/>
      </a:pPr>
      <a:endParaRPr lang="es-PE"/>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PE" sz="1400" b="1" i="0" u="none" strike="noStrike" kern="1200" spc="0" baseline="0" dirty="0">
                <a:solidFill>
                  <a:prstClr val="black"/>
                </a:solidFill>
              </a:rPr>
              <a:t>TOP 10 Servicios GFACI 2024 - 02</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PE"/>
        </a:p>
      </c:txPr>
    </c:title>
    <c:autoTitleDeleted val="0"/>
    <c:plotArea>
      <c:layout/>
      <c:barChart>
        <c:barDir val="col"/>
        <c:grouping val="clustered"/>
        <c:varyColors val="0"/>
        <c:ser>
          <c:idx val="0"/>
          <c:order val="0"/>
          <c:spPr>
            <a:solidFill>
              <a:schemeClr val="accent1">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P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USADO5!$A$18:$B$27</c:f>
              <c:multiLvlStrCache>
                <c:ptCount val="10"/>
                <c:lvl>
                  <c:pt idx="0">
                    <c:v>Soporte informático y de sistemas</c:v>
                  </c:pt>
                  <c:pt idx="1">
                    <c:v>Solicitud de anticipos y depósito de reembolsos</c:v>
                  </c:pt>
                  <c:pt idx="2">
                    <c:v>Desarrollo de Software</c:v>
                  </c:pt>
                  <c:pt idx="3">
                    <c:v>Administración de Recursos Informáticos</c:v>
                  </c:pt>
                  <c:pt idx="4">
                    <c:v>Entregas a rendir y reembolsos</c:v>
                  </c:pt>
                  <c:pt idx="5">
                    <c:v>Gestión para aprobación de líneas de crédito a clientes</c:v>
                  </c:pt>
                  <c:pt idx="6">
                    <c:v>Administración de Comunicaciones</c:v>
                  </c:pt>
                  <c:pt idx="7">
                    <c:v>Contabilidad Tributaria</c:v>
                  </c:pt>
                  <c:pt idx="8">
                    <c:v>Consultas y orientaciones</c:v>
                  </c:pt>
                  <c:pt idx="9">
                    <c:v>Contabilidad Financiera</c:v>
                  </c:pt>
                </c:lvl>
                <c:lvl>
                  <c:pt idx="0">
                    <c:v>Sistemas y TI</c:v>
                  </c:pt>
                  <c:pt idx="1">
                    <c:v>Finanzas y tesorería</c:v>
                  </c:pt>
                  <c:pt idx="2">
                    <c:v>Sistemas y TI</c:v>
                  </c:pt>
                  <c:pt idx="3">
                    <c:v>Sistemas y TI</c:v>
                  </c:pt>
                  <c:pt idx="4">
                    <c:v>Contabilidad</c:v>
                  </c:pt>
                  <c:pt idx="5">
                    <c:v>Finanzas y tesorería</c:v>
                  </c:pt>
                  <c:pt idx="6">
                    <c:v>Sistemas y TI</c:v>
                  </c:pt>
                  <c:pt idx="7">
                    <c:v>Contabilidad</c:v>
                  </c:pt>
                  <c:pt idx="8">
                    <c:v>Control de gestión</c:v>
                  </c:pt>
                  <c:pt idx="9">
                    <c:v>Contabilidad</c:v>
                  </c:pt>
                </c:lvl>
              </c:multiLvlStrCache>
            </c:multiLvlStrRef>
          </c:cat>
          <c:val>
            <c:numRef>
              <c:f>USADO5!$C$18:$C$27</c:f>
              <c:numCache>
                <c:formatCode>0.000</c:formatCode>
                <c:ptCount val="10"/>
                <c:pt idx="0" formatCode="General">
                  <c:v>4.5629999999999997</c:v>
                </c:pt>
                <c:pt idx="1">
                  <c:v>4.5590000000000002</c:v>
                </c:pt>
                <c:pt idx="2" formatCode="General">
                  <c:v>4.532</c:v>
                </c:pt>
                <c:pt idx="3" formatCode="General">
                  <c:v>4.5119999999999996</c:v>
                </c:pt>
                <c:pt idx="4" formatCode="General">
                  <c:v>4.508</c:v>
                </c:pt>
                <c:pt idx="5">
                  <c:v>4.5</c:v>
                </c:pt>
                <c:pt idx="6" formatCode="General">
                  <c:v>4.4710000000000001</c:v>
                </c:pt>
                <c:pt idx="7" formatCode="General">
                  <c:v>4.4690000000000003</c:v>
                </c:pt>
                <c:pt idx="8" formatCode="General">
                  <c:v>4.4640000000000004</c:v>
                </c:pt>
                <c:pt idx="9" formatCode="General">
                  <c:v>4.3819999999999997</c:v>
                </c:pt>
              </c:numCache>
            </c:numRef>
          </c:val>
          <c:extLst>
            <c:ext xmlns:c16="http://schemas.microsoft.com/office/drawing/2014/chart" uri="{C3380CC4-5D6E-409C-BE32-E72D297353CC}">
              <c16:uniqueId val="{00000000-06C6-4479-BB9F-24F03A8D4AF2}"/>
            </c:ext>
          </c:extLst>
        </c:ser>
        <c:dLbls>
          <c:dLblPos val="outEnd"/>
          <c:showLegendKey val="0"/>
          <c:showVal val="1"/>
          <c:showCatName val="0"/>
          <c:showSerName val="0"/>
          <c:showPercent val="0"/>
          <c:showBubbleSize val="0"/>
        </c:dLbls>
        <c:gapWidth val="219"/>
        <c:overlap val="-27"/>
        <c:axId val="1250950064"/>
        <c:axId val="2059305760"/>
      </c:barChart>
      <c:catAx>
        <c:axId val="12509500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E"/>
          </a:p>
        </c:txPr>
        <c:crossAx val="2059305760"/>
        <c:crosses val="autoZero"/>
        <c:auto val="1"/>
        <c:lblAlgn val="ctr"/>
        <c:lblOffset val="100"/>
        <c:noMultiLvlLbl val="0"/>
      </c:catAx>
      <c:valAx>
        <c:axId val="20593057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E"/>
          </a:p>
        </c:txPr>
        <c:crossAx val="12509500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2">
          <a:lumMod val="90000"/>
        </a:schemeClr>
      </a:solidFill>
    </a:ln>
    <a:effectLst/>
  </c:spPr>
  <c:txPr>
    <a:bodyPr/>
    <a:lstStyle/>
    <a:p>
      <a:pPr>
        <a:defRPr/>
      </a:pPr>
      <a:endParaRPr lang="es-PE"/>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none" spc="0" normalizeH="0" baseline="0">
                <a:solidFill>
                  <a:sysClr val="windowText" lastClr="000000"/>
                </a:solidFill>
                <a:latin typeface="+mj-lt"/>
                <a:ea typeface="+mj-ea"/>
                <a:cs typeface="+mj-cs"/>
              </a:defRPr>
            </a:pPr>
            <a:r>
              <a:rPr lang="es-PE" sz="1400">
                <a:latin typeface="+mn-lt"/>
              </a:rPr>
              <a:t>Satisfacción Histórica a nivel GFACI (Acumulado)</a:t>
            </a:r>
          </a:p>
        </c:rich>
      </c:tx>
      <c:overlay val="0"/>
      <c:spPr>
        <a:noFill/>
        <a:ln>
          <a:noFill/>
        </a:ln>
        <a:effectLst/>
      </c:spPr>
      <c:txPr>
        <a:bodyPr rot="0" spcFirstLastPara="1" vertOverflow="ellipsis" vert="horz" wrap="square" anchor="ctr" anchorCtr="1"/>
        <a:lstStyle/>
        <a:p>
          <a:pPr>
            <a:defRPr sz="1600" b="1" i="0" u="none" strike="noStrike" kern="1200" cap="none" spc="0" normalizeH="0" baseline="0">
              <a:solidFill>
                <a:sysClr val="windowText" lastClr="000000"/>
              </a:solidFill>
              <a:latin typeface="+mj-lt"/>
              <a:ea typeface="+mj-ea"/>
              <a:cs typeface="+mj-cs"/>
            </a:defRPr>
          </a:pPr>
          <a:endParaRPr lang="es-PE"/>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ysClr val="windowText" lastClr="000000"/>
                    </a:solidFill>
                    <a:latin typeface="+mn-lt"/>
                    <a:ea typeface="+mn-ea"/>
                    <a:cs typeface="+mn-cs"/>
                  </a:defRPr>
                </a:pPr>
                <a:endParaRPr lang="es-P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trendline>
            <c:spPr>
              <a:ln w="19050" cap="rnd">
                <a:solidFill>
                  <a:schemeClr val="accent1"/>
                </a:solidFill>
                <a:prstDash val="sysDot"/>
              </a:ln>
              <a:effectLst/>
            </c:spPr>
            <c:trendlineType val="poly"/>
            <c:order val="2"/>
            <c:dispRSqr val="0"/>
            <c:dispEq val="0"/>
          </c:trendline>
          <c:cat>
            <c:strRef>
              <c:f>usado4!$H$66:$H$69</c:f>
              <c:strCache>
                <c:ptCount val="4"/>
                <c:pt idx="0">
                  <c:v>2021</c:v>
                </c:pt>
                <c:pt idx="1">
                  <c:v>2022</c:v>
                </c:pt>
                <c:pt idx="2">
                  <c:v>2023</c:v>
                </c:pt>
                <c:pt idx="3">
                  <c:v>2024</c:v>
                </c:pt>
              </c:strCache>
            </c:strRef>
          </c:cat>
          <c:val>
            <c:numRef>
              <c:f>usado4!$I$66:$I$69</c:f>
              <c:numCache>
                <c:formatCode>0.000</c:formatCode>
                <c:ptCount val="4"/>
                <c:pt idx="0">
                  <c:v>3.508</c:v>
                </c:pt>
                <c:pt idx="1">
                  <c:v>3.496</c:v>
                </c:pt>
                <c:pt idx="2">
                  <c:v>4.0412421586625005</c:v>
                </c:pt>
                <c:pt idx="3">
                  <c:v>4.2228209655211977</c:v>
                </c:pt>
              </c:numCache>
            </c:numRef>
          </c:val>
          <c:extLst>
            <c:ext xmlns:c16="http://schemas.microsoft.com/office/drawing/2014/chart" uri="{C3380CC4-5D6E-409C-BE32-E72D297353CC}">
              <c16:uniqueId val="{00000001-46A3-49AD-A51E-0B719B0DAE71}"/>
            </c:ext>
          </c:extLst>
        </c:ser>
        <c:dLbls>
          <c:dLblPos val="outEnd"/>
          <c:showLegendKey val="0"/>
          <c:showVal val="1"/>
          <c:showCatName val="0"/>
          <c:showSerName val="0"/>
          <c:showPercent val="0"/>
          <c:showBubbleSize val="0"/>
        </c:dLbls>
        <c:gapWidth val="267"/>
        <c:overlap val="-43"/>
        <c:axId val="92184080"/>
        <c:axId val="1012192640"/>
      </c:barChart>
      <c:catAx>
        <c:axId val="92184080"/>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ysClr val="windowText" lastClr="000000"/>
                </a:solidFill>
                <a:latin typeface="+mn-lt"/>
                <a:ea typeface="+mn-ea"/>
                <a:cs typeface="+mn-cs"/>
              </a:defRPr>
            </a:pPr>
            <a:endParaRPr lang="es-PE"/>
          </a:p>
        </c:txPr>
        <c:crossAx val="1012192640"/>
        <c:crosses val="autoZero"/>
        <c:auto val="1"/>
        <c:lblAlgn val="ctr"/>
        <c:lblOffset val="100"/>
        <c:noMultiLvlLbl val="0"/>
      </c:catAx>
      <c:valAx>
        <c:axId val="1012192640"/>
        <c:scaling>
          <c:orientation val="minMax"/>
        </c:scaling>
        <c:delete val="0"/>
        <c:axPos val="l"/>
        <c:majorGridlines>
          <c:spPr>
            <a:ln w="9525" cap="flat" cmpd="sng" algn="ctr">
              <a:solidFill>
                <a:schemeClr val="dk1">
                  <a:lumMod val="15000"/>
                  <a:lumOff val="85000"/>
                </a:schemeClr>
              </a:solidFill>
              <a:round/>
            </a:ln>
            <a:effectLst/>
          </c:spPr>
        </c:majorGridlines>
        <c:numFmt formatCode="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s-PE"/>
          </a:p>
        </c:txPr>
        <c:crossAx val="92184080"/>
        <c:crosses val="autoZero"/>
        <c:crossBetween val="between"/>
      </c:valAx>
      <c:spPr>
        <a:pattFill prst="ltDnDiag">
          <a:fgClr>
            <a:schemeClr val="dk1">
              <a:lumMod val="15000"/>
              <a:lumOff val="85000"/>
            </a:schemeClr>
          </a:fgClr>
          <a:bgClr>
            <a:schemeClr val="lt1"/>
          </a:bgClr>
        </a:patt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solidFill>
            <a:sysClr val="windowText" lastClr="000000"/>
          </a:solidFill>
        </a:defRPr>
      </a:pPr>
      <a:endParaRPr lang="es-PE"/>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none" spc="0" normalizeH="0" baseline="0">
                <a:solidFill>
                  <a:sysClr val="windowText" lastClr="000000"/>
                </a:solidFill>
                <a:latin typeface="+mj-lt"/>
                <a:ea typeface="+mj-ea"/>
                <a:cs typeface="+mj-cs"/>
              </a:defRPr>
            </a:pPr>
            <a:r>
              <a:rPr lang="es-PE" sz="1400">
                <a:latin typeface="+mn-lt"/>
              </a:rPr>
              <a:t>Satisfacción Histórica a nivel GFACI</a:t>
            </a:r>
          </a:p>
        </c:rich>
      </c:tx>
      <c:overlay val="0"/>
      <c:spPr>
        <a:noFill/>
        <a:ln>
          <a:noFill/>
        </a:ln>
        <a:effectLst/>
      </c:spPr>
      <c:txPr>
        <a:bodyPr rot="0" spcFirstLastPara="1" vertOverflow="ellipsis" vert="horz" wrap="square" anchor="ctr" anchorCtr="1"/>
        <a:lstStyle/>
        <a:p>
          <a:pPr>
            <a:defRPr sz="1600" b="1" i="0" u="none" strike="noStrike" kern="1200" cap="none" spc="0" normalizeH="0" baseline="0">
              <a:solidFill>
                <a:sysClr val="windowText" lastClr="000000"/>
              </a:solidFill>
              <a:latin typeface="+mj-lt"/>
              <a:ea typeface="+mj-ea"/>
              <a:cs typeface="+mj-cs"/>
            </a:defRPr>
          </a:pPr>
          <a:endParaRPr lang="es-PE"/>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ysClr val="windowText" lastClr="000000"/>
                    </a:solidFill>
                    <a:latin typeface="+mn-lt"/>
                    <a:ea typeface="+mn-ea"/>
                    <a:cs typeface="+mn-cs"/>
                  </a:defRPr>
                </a:pPr>
                <a:endParaRPr lang="es-P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trendline>
            <c:spPr>
              <a:ln w="19050" cap="rnd">
                <a:solidFill>
                  <a:schemeClr val="accent1"/>
                </a:solidFill>
                <a:prstDash val="sysDot"/>
              </a:ln>
              <a:effectLst/>
            </c:spPr>
            <c:trendlineType val="poly"/>
            <c:order val="2"/>
            <c:dispRSqr val="0"/>
            <c:dispEq val="0"/>
          </c:trendline>
          <c:cat>
            <c:strRef>
              <c:f>usado4!$A$66:$A$70</c:f>
              <c:strCache>
                <c:ptCount val="5"/>
                <c:pt idx="0">
                  <c:v>2021</c:v>
                </c:pt>
                <c:pt idx="1">
                  <c:v>2022</c:v>
                </c:pt>
                <c:pt idx="2">
                  <c:v>2023</c:v>
                </c:pt>
                <c:pt idx="3">
                  <c:v>2024-01</c:v>
                </c:pt>
                <c:pt idx="4">
                  <c:v>2024-02</c:v>
                </c:pt>
              </c:strCache>
            </c:strRef>
          </c:cat>
          <c:val>
            <c:numRef>
              <c:f>usado4!$B$66:$B$70</c:f>
              <c:numCache>
                <c:formatCode>0.000</c:formatCode>
                <c:ptCount val="5"/>
                <c:pt idx="0">
                  <c:v>3.508</c:v>
                </c:pt>
                <c:pt idx="1">
                  <c:v>3.496</c:v>
                </c:pt>
                <c:pt idx="2">
                  <c:v>4.0410000000000004</c:v>
                </c:pt>
                <c:pt idx="3">
                  <c:v>4.210641931042395</c:v>
                </c:pt>
                <c:pt idx="4">
                  <c:v>4.2350000000000003</c:v>
                </c:pt>
              </c:numCache>
            </c:numRef>
          </c:val>
          <c:extLst>
            <c:ext xmlns:c16="http://schemas.microsoft.com/office/drawing/2014/chart" uri="{C3380CC4-5D6E-409C-BE32-E72D297353CC}">
              <c16:uniqueId val="{00000001-601F-4634-987F-964D6C2DB96D}"/>
            </c:ext>
          </c:extLst>
        </c:ser>
        <c:dLbls>
          <c:dLblPos val="outEnd"/>
          <c:showLegendKey val="0"/>
          <c:showVal val="1"/>
          <c:showCatName val="0"/>
          <c:showSerName val="0"/>
          <c:showPercent val="0"/>
          <c:showBubbleSize val="0"/>
        </c:dLbls>
        <c:gapWidth val="267"/>
        <c:overlap val="-43"/>
        <c:axId val="1825690816"/>
        <c:axId val="1012178720"/>
      </c:barChart>
      <c:catAx>
        <c:axId val="1825690816"/>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1" i="0" u="none" strike="noStrike" kern="1200" cap="none" spc="0" normalizeH="0" baseline="0">
                <a:solidFill>
                  <a:sysClr val="windowText" lastClr="000000"/>
                </a:solidFill>
                <a:latin typeface="+mn-lt"/>
                <a:ea typeface="+mn-ea"/>
                <a:cs typeface="+mn-cs"/>
              </a:defRPr>
            </a:pPr>
            <a:endParaRPr lang="es-PE"/>
          </a:p>
        </c:txPr>
        <c:crossAx val="1012178720"/>
        <c:crosses val="autoZero"/>
        <c:auto val="1"/>
        <c:lblAlgn val="ctr"/>
        <c:lblOffset val="100"/>
        <c:noMultiLvlLbl val="0"/>
      </c:catAx>
      <c:valAx>
        <c:axId val="1012178720"/>
        <c:scaling>
          <c:orientation val="minMax"/>
        </c:scaling>
        <c:delete val="0"/>
        <c:axPos val="l"/>
        <c:majorGridlines>
          <c:spPr>
            <a:ln w="9525" cap="flat" cmpd="sng" algn="ctr">
              <a:solidFill>
                <a:schemeClr val="dk1">
                  <a:lumMod val="15000"/>
                  <a:lumOff val="85000"/>
                </a:schemeClr>
              </a:solidFill>
              <a:round/>
            </a:ln>
            <a:effectLst/>
          </c:spPr>
        </c:majorGridlines>
        <c:numFmt formatCode="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s-PE"/>
          </a:p>
        </c:txPr>
        <c:crossAx val="1825690816"/>
        <c:crosses val="autoZero"/>
        <c:crossBetween val="between"/>
      </c:valAx>
      <c:spPr>
        <a:pattFill prst="ltDnDiag">
          <a:fgClr>
            <a:schemeClr val="dk1">
              <a:lumMod val="15000"/>
              <a:lumOff val="85000"/>
            </a:schemeClr>
          </a:fgClr>
          <a:bgClr>
            <a:schemeClr val="lt1"/>
          </a:bgClr>
        </a:patt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solidFill>
            <a:sysClr val="windowText" lastClr="000000"/>
          </a:solidFill>
        </a:defRPr>
      </a:pPr>
      <a:endParaRPr lang="es-PE"/>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s-PE"/>
              <a:t>Satisfacción Histórica</a:t>
            </a:r>
          </a:p>
        </c:rich>
      </c:tx>
      <c:overlay val="0"/>
    </c:title>
    <c:autoTitleDeleted val="0"/>
    <c:plotArea>
      <c:layout/>
      <c:barChart>
        <c:barDir val="col"/>
        <c:grouping val="clustered"/>
        <c:varyColors val="0"/>
        <c:ser>
          <c:idx val="0"/>
          <c:order val="0"/>
          <c:tx>
            <c:v>Total</c:v>
          </c:tx>
          <c:spPr>
            <a:solidFill>
              <a:srgbClr val="9DD866"/>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HistoricoAreas!$B$1:$F$1</c:f>
              <c:strCache>
                <c:ptCount val="5"/>
                <c:pt idx="0">
                  <c:v>2021</c:v>
                </c:pt>
                <c:pt idx="1">
                  <c:v>2022</c:v>
                </c:pt>
                <c:pt idx="2">
                  <c:v>2023</c:v>
                </c:pt>
                <c:pt idx="3">
                  <c:v>2024-01</c:v>
                </c:pt>
                <c:pt idx="4">
                  <c:v>2024-02</c:v>
                </c:pt>
              </c:strCache>
            </c:strRef>
          </c:cat>
          <c:val>
            <c:numRef>
              <c:f>HistoricoAreas!$B$3:$F$3</c:f>
              <c:numCache>
                <c:formatCode>_-* #,##0.000_-;\-* #,##0.000_-;_-* "-"??_-;_-@_-</c:formatCode>
                <c:ptCount val="5"/>
                <c:pt idx="0">
                  <c:v>4.04</c:v>
                </c:pt>
                <c:pt idx="1">
                  <c:v>4.0017261950955501</c:v>
                </c:pt>
                <c:pt idx="2">
                  <c:v>4.0752781320728761</c:v>
                </c:pt>
                <c:pt idx="3">
                  <c:v>4.2711554050489013</c:v>
                </c:pt>
                <c:pt idx="4" formatCode="General">
                  <c:v>4.2629999999999999</c:v>
                </c:pt>
              </c:numCache>
            </c:numRef>
          </c:val>
          <c:extLst>
            <c:ext xmlns:c16="http://schemas.microsoft.com/office/drawing/2014/chart" uri="{C3380CC4-5D6E-409C-BE32-E72D297353CC}">
              <c16:uniqueId val="{00000000-5150-494B-9699-CE19A3D947E2}"/>
            </c:ext>
          </c:extLst>
        </c:ser>
        <c:dLbls>
          <c:showLegendKey val="0"/>
          <c:showVal val="0"/>
          <c:showCatName val="0"/>
          <c:showSerName val="0"/>
          <c:showPercent val="0"/>
          <c:showBubbleSize val="0"/>
        </c:dLbls>
        <c:gapWidth val="150"/>
        <c:axId val="249554128"/>
        <c:axId val="249559408"/>
      </c:barChart>
      <c:catAx>
        <c:axId val="249554128"/>
        <c:scaling>
          <c:orientation val="minMax"/>
        </c:scaling>
        <c:delete val="0"/>
        <c:axPos val="b"/>
        <c:numFmt formatCode="General" sourceLinked="1"/>
        <c:majorTickMark val="out"/>
        <c:minorTickMark val="none"/>
        <c:tickLblPos val="nextTo"/>
        <c:crossAx val="249559408"/>
        <c:crosses val="autoZero"/>
        <c:auto val="1"/>
        <c:lblAlgn val="ctr"/>
        <c:lblOffset val="100"/>
        <c:noMultiLvlLbl val="0"/>
      </c:catAx>
      <c:valAx>
        <c:axId val="249559408"/>
        <c:scaling>
          <c:orientation val="minMax"/>
        </c:scaling>
        <c:delete val="0"/>
        <c:axPos val="l"/>
        <c:numFmt formatCode="_-* #,##0.000_-;\-* #,##0.000_-;_-* &quot;-&quot;??_-;_-@_-" sourceLinked="1"/>
        <c:majorTickMark val="out"/>
        <c:minorTickMark val="none"/>
        <c:tickLblPos val="nextTo"/>
        <c:crossAx val="249554128"/>
        <c:crosses val="autoZero"/>
        <c:crossBetween val="between"/>
      </c:valAx>
      <c:spPr>
        <a:pattFill prst="pct5">
          <a:fgClr>
            <a:srgbClr val="000000"/>
          </a:fgClr>
          <a:bgClr>
            <a:srgbClr val="FFFFFF"/>
          </a:bgClr>
        </a:pattFill>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ln>
      <a:solidFill>
        <a:schemeClr val="bg2">
          <a:lumMod val="90000"/>
        </a:schemeClr>
      </a:solidFill>
    </a:ln>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PE" sz="1400" b="1" i="0" u="none" strike="noStrike" kern="1200" cap="none" spc="0" normalizeH="0" baseline="0">
                <a:solidFill>
                  <a:schemeClr val="tx1"/>
                </a:solidFill>
              </a:rPr>
              <a:t>Satisfacción Histórica Administración (Acumulado)</a:t>
            </a:r>
          </a:p>
        </c:rich>
      </c:tx>
      <c:layout>
        <c:manualLayout>
          <c:xMode val="edge"/>
          <c:yMode val="edge"/>
          <c:x val="0.19609684607607766"/>
          <c:y val="1.816239469028826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PE"/>
        </a:p>
      </c:txPr>
    </c:title>
    <c:autoTitleDeleted val="0"/>
    <c:plotArea>
      <c:layout/>
      <c:lineChart>
        <c:grouping val="stacked"/>
        <c:varyColors val="0"/>
        <c:ser>
          <c:idx val="0"/>
          <c:order val="0"/>
          <c:tx>
            <c:strRef>
              <c:f>Graficos!$D$72:$G$72</c:f>
              <c:strCache>
                <c:ptCount val="4"/>
                <c:pt idx="0">
                  <c:v>2021</c:v>
                </c:pt>
                <c:pt idx="1">
                  <c:v>2022</c:v>
                </c:pt>
                <c:pt idx="2">
                  <c:v>2023</c:v>
                </c:pt>
                <c:pt idx="3">
                  <c:v>2024</c:v>
                </c:pt>
              </c:strCache>
            </c:strRef>
          </c:tx>
          <c:spPr>
            <a:ln w="28575" cap="rnd">
              <a:solidFill>
                <a:schemeClr val="accent1"/>
              </a:solidFill>
              <a:round/>
            </a:ln>
            <a:effectLst/>
          </c:spPr>
          <c:marker>
            <c:symbol val="none"/>
          </c:marker>
          <c:dLbls>
            <c:dLbl>
              <c:idx val="0"/>
              <c:layout>
                <c:manualLayout>
                  <c:x val="-7.1883933788409571E-2"/>
                  <c:y val="7.719017743372505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6D0-4CB6-90EA-E4DEC47BE2B2}"/>
                </c:ext>
              </c:extLst>
            </c:dLbl>
            <c:dLbl>
              <c:idx val="1"/>
              <c:layout>
                <c:manualLayout>
                  <c:x val="-4.9765800315052781E-2"/>
                  <c:y val="8.173077610629719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A6D0-4CB6-90EA-E4DEC47BE2B2}"/>
                </c:ext>
              </c:extLst>
            </c:dLbl>
            <c:dLbl>
              <c:idx val="2"/>
              <c:layout>
                <c:manualLayout>
                  <c:x val="-4.9765800315052781E-2"/>
                  <c:y val="9.989317079658546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A6D0-4CB6-90EA-E4DEC47BE2B2}"/>
                </c:ext>
              </c:extLst>
            </c:dLbl>
            <c:dLbl>
              <c:idx val="3"/>
              <c:layout>
                <c:manualLayout>
                  <c:x val="-3.5941966894204889E-2"/>
                  <c:y val="0.11805556548687374"/>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6D0-4CB6-90EA-E4DEC47BE2B2}"/>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P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Graficos!$D$72:$G$72</c:f>
              <c:numCache>
                <c:formatCode>General</c:formatCode>
                <c:ptCount val="4"/>
                <c:pt idx="0">
                  <c:v>2021</c:v>
                </c:pt>
                <c:pt idx="1">
                  <c:v>2022</c:v>
                </c:pt>
                <c:pt idx="2">
                  <c:v>2023</c:v>
                </c:pt>
                <c:pt idx="3">
                  <c:v>2024</c:v>
                </c:pt>
              </c:numCache>
            </c:numRef>
          </c:cat>
          <c:val>
            <c:numRef>
              <c:f>Graficos!$D$73:$G$73</c:f>
              <c:numCache>
                <c:formatCode>_-* #,##0.000_-;\-* #,##0.000_-;_-* "-"??_-;_-@_-</c:formatCode>
                <c:ptCount val="4"/>
                <c:pt idx="0">
                  <c:v>4.04</c:v>
                </c:pt>
                <c:pt idx="1">
                  <c:v>4.0017261950955501</c:v>
                </c:pt>
                <c:pt idx="2">
                  <c:v>4.0752781320728761</c:v>
                </c:pt>
                <c:pt idx="3">
                  <c:v>4.2670777025244506</c:v>
                </c:pt>
              </c:numCache>
            </c:numRef>
          </c:val>
          <c:smooth val="0"/>
          <c:extLst>
            <c:ext xmlns:c16="http://schemas.microsoft.com/office/drawing/2014/chart" uri="{C3380CC4-5D6E-409C-BE32-E72D297353CC}">
              <c16:uniqueId val="{00000004-A6D0-4CB6-90EA-E4DEC47BE2B2}"/>
            </c:ext>
          </c:extLst>
        </c:ser>
        <c:dLbls>
          <c:showLegendKey val="0"/>
          <c:showVal val="0"/>
          <c:showCatName val="0"/>
          <c:showSerName val="0"/>
          <c:showPercent val="0"/>
          <c:showBubbleSize val="0"/>
        </c:dLbls>
        <c:smooth val="0"/>
        <c:axId val="196874864"/>
        <c:axId val="1461838543"/>
      </c:lineChart>
      <c:catAx>
        <c:axId val="196874864"/>
        <c:scaling>
          <c:orientation val="minMax"/>
        </c:scaling>
        <c:delete val="0"/>
        <c:axPos val="b"/>
        <c:numFmt formatCode="General" sourceLinked="1"/>
        <c:majorTickMark val="none"/>
        <c:minorTickMark val="none"/>
        <c:tickLblPos val="nextTo"/>
        <c:spPr>
          <a:noFill/>
          <a:ln w="9525" cap="flat" cmpd="sng" algn="ctr">
            <a:solidFill>
              <a:schemeClr val="tx1">
                <a:lumMod val="85000"/>
                <a:lumOff val="1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E"/>
          </a:p>
        </c:txPr>
        <c:crossAx val="1461838543"/>
        <c:crosses val="autoZero"/>
        <c:auto val="1"/>
        <c:lblAlgn val="ctr"/>
        <c:lblOffset val="100"/>
        <c:noMultiLvlLbl val="0"/>
      </c:catAx>
      <c:valAx>
        <c:axId val="1461838543"/>
        <c:scaling>
          <c:orientation val="minMax"/>
        </c:scaling>
        <c:delete val="0"/>
        <c:axPos val="l"/>
        <c:numFmt formatCode="_-* #,##0.000_-;\-* #,##0.000_-;_-* &quot;-&quot;??_-;_-@_-" sourceLinked="1"/>
        <c:majorTickMark val="none"/>
        <c:minorTickMark val="none"/>
        <c:tickLblPos val="nextTo"/>
        <c:spPr>
          <a:noFill/>
          <a:ln>
            <a:solidFill>
              <a:schemeClr val="bg2">
                <a:lumMod val="25000"/>
              </a:schemeClr>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E"/>
          </a:p>
        </c:txPr>
        <c:crossAx val="196874864"/>
        <c:crosses val="autoZero"/>
        <c:crossBetween val="between"/>
      </c:valAx>
      <c:spPr>
        <a:pattFill prst="pct5">
          <a:fgClr>
            <a:schemeClr val="tx1">
              <a:lumMod val="65000"/>
              <a:lumOff val="35000"/>
            </a:schemeClr>
          </a:fgClr>
          <a:bgClr>
            <a:schemeClr val="bg1"/>
          </a:bgClr>
        </a:patt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solidFill>
        <a:schemeClr val="bg2">
          <a:lumMod val="90000"/>
        </a:schemeClr>
      </a:solidFill>
    </a:ln>
    <a:effectLst/>
  </c:spPr>
  <c:txPr>
    <a:bodyPr/>
    <a:lstStyle/>
    <a:p>
      <a:pPr>
        <a:defRPr/>
      </a:pPr>
      <a:endParaRPr lang="es-PE"/>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s-PE"/>
              <a:t>Satisfacción Por Servicios sin autoevaluación</a:t>
            </a:r>
          </a:p>
        </c:rich>
      </c:tx>
      <c:overlay val="0"/>
    </c:title>
    <c:autoTitleDeleted val="0"/>
    <c:plotArea>
      <c:layout/>
      <c:barChart>
        <c:barDir val="col"/>
        <c:grouping val="clustered"/>
        <c:varyColors val="0"/>
        <c:ser>
          <c:idx val="0"/>
          <c:order val="0"/>
          <c:tx>
            <c:strRef>
              <c:f>DataResumen!$B$15</c:f>
              <c:strCache>
                <c:ptCount val="1"/>
                <c:pt idx="0">
                  <c:v>Promedio</c:v>
                </c:pt>
              </c:strCache>
            </c:strRef>
          </c:tx>
          <c:spPr>
            <a:solidFill>
              <a:srgbClr val="0B84A5"/>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DataResumen!$A$16:$A$19</c:f>
              <c:strCache>
                <c:ptCount val="4"/>
                <c:pt idx="0">
                  <c:v>Soporte Administrativo</c:v>
                </c:pt>
                <c:pt idx="1">
                  <c:v>Limpieza y Lavandería</c:v>
                </c:pt>
                <c:pt idx="2">
                  <c:v>Administración de Unidades Móviles</c:v>
                </c:pt>
                <c:pt idx="3">
                  <c:v>Comedor</c:v>
                </c:pt>
              </c:strCache>
            </c:strRef>
          </c:cat>
          <c:val>
            <c:numRef>
              <c:f>DataResumen!$B$16:$B$19</c:f>
              <c:numCache>
                <c:formatCode>General</c:formatCode>
                <c:ptCount val="4"/>
                <c:pt idx="0">
                  <c:v>4.3330000000000002</c:v>
                </c:pt>
                <c:pt idx="1">
                  <c:v>4.3280000000000003</c:v>
                </c:pt>
                <c:pt idx="2">
                  <c:v>4.2759999999999998</c:v>
                </c:pt>
                <c:pt idx="3">
                  <c:v>4.1159999999999997</c:v>
                </c:pt>
              </c:numCache>
            </c:numRef>
          </c:val>
          <c:extLst>
            <c:ext xmlns:c16="http://schemas.microsoft.com/office/drawing/2014/chart" uri="{C3380CC4-5D6E-409C-BE32-E72D297353CC}">
              <c16:uniqueId val="{00000000-94FE-4569-99F0-03715EB510AE}"/>
            </c:ext>
          </c:extLst>
        </c:ser>
        <c:dLbls>
          <c:showLegendKey val="0"/>
          <c:showVal val="0"/>
          <c:showCatName val="0"/>
          <c:showSerName val="0"/>
          <c:showPercent val="0"/>
          <c:showBubbleSize val="0"/>
        </c:dLbls>
        <c:gapWidth val="150"/>
        <c:axId val="249558448"/>
        <c:axId val="249553648"/>
      </c:barChart>
      <c:catAx>
        <c:axId val="249558448"/>
        <c:scaling>
          <c:orientation val="minMax"/>
        </c:scaling>
        <c:delete val="0"/>
        <c:axPos val="b"/>
        <c:numFmt formatCode="General" sourceLinked="1"/>
        <c:majorTickMark val="out"/>
        <c:minorTickMark val="none"/>
        <c:tickLblPos val="nextTo"/>
        <c:crossAx val="249553648"/>
        <c:crosses val="autoZero"/>
        <c:auto val="1"/>
        <c:lblAlgn val="ctr"/>
        <c:lblOffset val="100"/>
        <c:noMultiLvlLbl val="0"/>
      </c:catAx>
      <c:valAx>
        <c:axId val="249553648"/>
        <c:scaling>
          <c:orientation val="minMax"/>
        </c:scaling>
        <c:delete val="0"/>
        <c:axPos val="l"/>
        <c:numFmt formatCode="General" sourceLinked="1"/>
        <c:majorTickMark val="out"/>
        <c:minorTickMark val="none"/>
        <c:tickLblPos val="nextTo"/>
        <c:crossAx val="249558448"/>
        <c:crosses val="autoZero"/>
        <c:crossBetween val="between"/>
      </c:valAx>
      <c:spPr>
        <a:pattFill prst="pct5">
          <a:fgClr>
            <a:srgbClr val="000000"/>
          </a:fgClr>
          <a:bgClr>
            <a:srgbClr val="FFFFFF"/>
          </a:bgClr>
        </a:pattFill>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ln>
      <a:solidFill>
        <a:schemeClr val="bg2">
          <a:lumMod val="90000"/>
        </a:schemeClr>
      </a:solidFill>
    </a:ln>
  </c:sp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s-PE"/>
              <a:t>Satisfacción Por Gerencia sin autoevaluación</a:t>
            </a:r>
          </a:p>
        </c:rich>
      </c:tx>
      <c:overlay val="0"/>
    </c:title>
    <c:autoTitleDeleted val="0"/>
    <c:plotArea>
      <c:layout/>
      <c:barChart>
        <c:barDir val="col"/>
        <c:grouping val="clustered"/>
        <c:varyColors val="0"/>
        <c:ser>
          <c:idx val="0"/>
          <c:order val="0"/>
          <c:tx>
            <c:strRef>
              <c:f>DataResumen!$M$15</c:f>
              <c:strCache>
                <c:ptCount val="1"/>
                <c:pt idx="0">
                  <c:v>Promedios</c:v>
                </c:pt>
              </c:strCache>
            </c:strRef>
          </c:tx>
          <c:spPr>
            <a:solidFill>
              <a:srgbClr val="0B84A5"/>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DataResumen!$L$16:$L$20</c:f>
              <c:strCache>
                <c:ptCount val="5"/>
                <c:pt idx="0">
                  <c:v>Administración y Finanzas</c:v>
                </c:pt>
                <c:pt idx="1">
                  <c:v>Agrícola</c:v>
                </c:pt>
                <c:pt idx="2">
                  <c:v>Gestión Humana y Sostenibilidad</c:v>
                </c:pt>
                <c:pt idx="3">
                  <c:v>Operaciones</c:v>
                </c:pt>
                <c:pt idx="4">
                  <c:v>Industrial y de Mantenimiento</c:v>
                </c:pt>
              </c:strCache>
            </c:strRef>
          </c:cat>
          <c:val>
            <c:numRef>
              <c:f>DataResumen!$M$16:$M$20</c:f>
              <c:numCache>
                <c:formatCode>General</c:formatCode>
                <c:ptCount val="5"/>
                <c:pt idx="0">
                  <c:v>4.5279999999999996</c:v>
                </c:pt>
                <c:pt idx="1">
                  <c:v>4.3970000000000002</c:v>
                </c:pt>
                <c:pt idx="2">
                  <c:v>4.3319999999999999</c:v>
                </c:pt>
                <c:pt idx="3">
                  <c:v>4.125</c:v>
                </c:pt>
                <c:pt idx="4">
                  <c:v>3.7189999999999999</c:v>
                </c:pt>
              </c:numCache>
            </c:numRef>
          </c:val>
          <c:extLst>
            <c:ext xmlns:c16="http://schemas.microsoft.com/office/drawing/2014/chart" uri="{C3380CC4-5D6E-409C-BE32-E72D297353CC}">
              <c16:uniqueId val="{00000000-6578-49AC-98DF-49A9E4558F4C}"/>
            </c:ext>
          </c:extLst>
        </c:ser>
        <c:dLbls>
          <c:showLegendKey val="0"/>
          <c:showVal val="0"/>
          <c:showCatName val="0"/>
          <c:showSerName val="0"/>
          <c:showPercent val="0"/>
          <c:showBubbleSize val="0"/>
        </c:dLbls>
        <c:gapWidth val="150"/>
        <c:axId val="249562768"/>
        <c:axId val="249568528"/>
      </c:barChart>
      <c:catAx>
        <c:axId val="249562768"/>
        <c:scaling>
          <c:orientation val="minMax"/>
        </c:scaling>
        <c:delete val="0"/>
        <c:axPos val="b"/>
        <c:numFmt formatCode="General" sourceLinked="1"/>
        <c:majorTickMark val="out"/>
        <c:minorTickMark val="none"/>
        <c:tickLblPos val="nextTo"/>
        <c:crossAx val="249568528"/>
        <c:crosses val="autoZero"/>
        <c:auto val="1"/>
        <c:lblAlgn val="ctr"/>
        <c:lblOffset val="100"/>
        <c:noMultiLvlLbl val="0"/>
      </c:catAx>
      <c:valAx>
        <c:axId val="249568528"/>
        <c:scaling>
          <c:orientation val="minMax"/>
        </c:scaling>
        <c:delete val="0"/>
        <c:axPos val="l"/>
        <c:numFmt formatCode="General" sourceLinked="1"/>
        <c:majorTickMark val="out"/>
        <c:minorTickMark val="none"/>
        <c:tickLblPos val="nextTo"/>
        <c:crossAx val="249562768"/>
        <c:crosses val="autoZero"/>
        <c:crossBetween val="between"/>
      </c:valAx>
      <c:spPr>
        <a:pattFill prst="pct5">
          <a:fgClr>
            <a:srgbClr val="000000"/>
          </a:fgClr>
          <a:bgClr>
            <a:srgbClr val="FFFFFF"/>
          </a:bgClr>
        </a:pattFill>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ln>
      <a:solidFill>
        <a:schemeClr val="bg2">
          <a:lumMod val="90000"/>
        </a:schemeClr>
      </a:solidFill>
    </a:ln>
  </c:sp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s-PE"/>
              <a:t>Satisfacción por Servicios sin Autoevaluación</a:t>
            </a:r>
          </a:p>
        </c:rich>
      </c:tx>
      <c:overlay val="0"/>
    </c:title>
    <c:autoTitleDeleted val="0"/>
    <c:plotArea>
      <c:layout/>
      <c:barChart>
        <c:barDir val="col"/>
        <c:grouping val="clustered"/>
        <c:varyColors val="0"/>
        <c:ser>
          <c:idx val="0"/>
          <c:order val="0"/>
          <c:tx>
            <c:strRef>
              <c:f>DataResumen!$B$36</c:f>
              <c:strCache>
                <c:ptCount val="1"/>
                <c:pt idx="0">
                  <c:v>2022</c:v>
                </c:pt>
              </c:strCache>
            </c:strRef>
          </c:tx>
          <c:invertIfNegative val="0"/>
          <c:dLbls>
            <c:spPr>
              <a:noFill/>
              <a:ln>
                <a:noFill/>
              </a:ln>
              <a:effectLst/>
            </c:spPr>
            <c:txPr>
              <a:bodyPr rot="-5400000" vert="horz" wrap="square" lIns="38100" tIns="19050" rIns="38100" bIns="19050" anchor="ctr">
                <a:spAutoFit/>
              </a:bodyPr>
              <a:lstStyle/>
              <a:p>
                <a:pPr>
                  <a:defRPr b="1">
                    <a:solidFill>
                      <a:schemeClr val="bg1"/>
                    </a:solidFill>
                  </a:defRPr>
                </a:pPr>
                <a:endParaRPr lang="es-PE"/>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DataResumen!$A$37:$A$40</c:f>
              <c:strCache>
                <c:ptCount val="4"/>
                <c:pt idx="0">
                  <c:v>Soporte Administrativo</c:v>
                </c:pt>
                <c:pt idx="1">
                  <c:v>Limpieza y Lavandería</c:v>
                </c:pt>
                <c:pt idx="2">
                  <c:v>Administración de Unidades Móviles</c:v>
                </c:pt>
                <c:pt idx="3">
                  <c:v>Comedor</c:v>
                </c:pt>
              </c:strCache>
            </c:strRef>
          </c:cat>
          <c:val>
            <c:numRef>
              <c:f>DataResumen!$B$37:$B$40</c:f>
              <c:numCache>
                <c:formatCode>_-* #,##0.000_-;\-* #,##0.000_-;_-* "-"??_-;_-@_-</c:formatCode>
                <c:ptCount val="4"/>
                <c:pt idx="0">
                  <c:v>4.1660628019323669</c:v>
                </c:pt>
                <c:pt idx="1">
                  <c:v>4.0453003875968996</c:v>
                </c:pt>
                <c:pt idx="2">
                  <c:v>3.9073836961160904</c:v>
                </c:pt>
                <c:pt idx="3">
                  <c:v>3.888157894736842</c:v>
                </c:pt>
              </c:numCache>
            </c:numRef>
          </c:val>
          <c:extLst>
            <c:ext xmlns:c16="http://schemas.microsoft.com/office/drawing/2014/chart" uri="{C3380CC4-5D6E-409C-BE32-E72D297353CC}">
              <c16:uniqueId val="{00000000-2767-4B3E-AAFC-32DB01195672}"/>
            </c:ext>
          </c:extLst>
        </c:ser>
        <c:ser>
          <c:idx val="1"/>
          <c:order val="1"/>
          <c:tx>
            <c:strRef>
              <c:f>DataResumen!$C$36</c:f>
              <c:strCache>
                <c:ptCount val="1"/>
                <c:pt idx="0">
                  <c:v>2023</c:v>
                </c:pt>
              </c:strCache>
            </c:strRef>
          </c:tx>
          <c:invertIfNegative val="0"/>
          <c:dLbls>
            <c:spPr>
              <a:noFill/>
              <a:ln>
                <a:noFill/>
              </a:ln>
              <a:effectLst/>
            </c:spPr>
            <c:txPr>
              <a:bodyPr rot="-5400000" vert="horz" wrap="square" lIns="38100" tIns="19050" rIns="38100" bIns="19050" anchor="ctr">
                <a:spAutoFit/>
              </a:bodyPr>
              <a:lstStyle/>
              <a:p>
                <a:pPr>
                  <a:defRPr b="1">
                    <a:solidFill>
                      <a:schemeClr val="bg1"/>
                    </a:solidFill>
                  </a:defRPr>
                </a:pPr>
                <a:endParaRPr lang="es-PE"/>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DataResumen!$A$37:$A$40</c:f>
              <c:strCache>
                <c:ptCount val="4"/>
                <c:pt idx="0">
                  <c:v>Soporte Administrativo</c:v>
                </c:pt>
                <c:pt idx="1">
                  <c:v>Limpieza y Lavandería</c:v>
                </c:pt>
                <c:pt idx="2">
                  <c:v>Administración de Unidades Móviles</c:v>
                </c:pt>
                <c:pt idx="3">
                  <c:v>Comedor</c:v>
                </c:pt>
              </c:strCache>
            </c:strRef>
          </c:cat>
          <c:val>
            <c:numRef>
              <c:f>DataResumen!$C$37:$C$40</c:f>
              <c:numCache>
                <c:formatCode>0.000</c:formatCode>
                <c:ptCount val="4"/>
                <c:pt idx="0">
                  <c:v>4.0894298996819183</c:v>
                </c:pt>
                <c:pt idx="1">
                  <c:v>4.1752631578947366</c:v>
                </c:pt>
                <c:pt idx="2">
                  <c:v>3.9592039800995025</c:v>
                </c:pt>
                <c:pt idx="3">
                  <c:v>4.0772154906153482</c:v>
                </c:pt>
              </c:numCache>
            </c:numRef>
          </c:val>
          <c:extLst>
            <c:ext xmlns:c16="http://schemas.microsoft.com/office/drawing/2014/chart" uri="{C3380CC4-5D6E-409C-BE32-E72D297353CC}">
              <c16:uniqueId val="{00000001-2767-4B3E-AAFC-32DB01195672}"/>
            </c:ext>
          </c:extLst>
        </c:ser>
        <c:ser>
          <c:idx val="2"/>
          <c:order val="2"/>
          <c:tx>
            <c:strRef>
              <c:f>DataResumen!$D$36</c:f>
              <c:strCache>
                <c:ptCount val="1"/>
                <c:pt idx="0">
                  <c:v>2024-01</c:v>
                </c:pt>
              </c:strCache>
            </c:strRef>
          </c:tx>
          <c:spPr>
            <a:solidFill>
              <a:schemeClr val="accent6">
                <a:lumMod val="75000"/>
                <a:alpha val="93000"/>
              </a:schemeClr>
            </a:solidFill>
          </c:spPr>
          <c:invertIfNegative val="0"/>
          <c:dLbls>
            <c:spPr>
              <a:noFill/>
              <a:ln>
                <a:noFill/>
              </a:ln>
              <a:effectLst/>
            </c:spPr>
            <c:txPr>
              <a:bodyPr rot="-5400000" vert="horz" wrap="square" lIns="38100" tIns="19050" rIns="38100" bIns="19050" anchor="ctr">
                <a:spAutoFit/>
              </a:bodyPr>
              <a:lstStyle/>
              <a:p>
                <a:pPr>
                  <a:defRPr b="1">
                    <a:solidFill>
                      <a:schemeClr val="bg1"/>
                    </a:solidFill>
                  </a:defRPr>
                </a:pPr>
                <a:endParaRPr lang="es-PE"/>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DataResumen!$A$37:$A$40</c:f>
              <c:strCache>
                <c:ptCount val="4"/>
                <c:pt idx="0">
                  <c:v>Soporte Administrativo</c:v>
                </c:pt>
                <c:pt idx="1">
                  <c:v>Limpieza y Lavandería</c:v>
                </c:pt>
                <c:pt idx="2">
                  <c:v>Administración de Unidades Móviles</c:v>
                </c:pt>
                <c:pt idx="3">
                  <c:v>Comedor</c:v>
                </c:pt>
              </c:strCache>
            </c:strRef>
          </c:cat>
          <c:val>
            <c:numRef>
              <c:f>DataResumen!$D$37:$D$40</c:f>
              <c:numCache>
                <c:formatCode>General</c:formatCode>
                <c:ptCount val="4"/>
                <c:pt idx="0">
                  <c:v>4.0380000000000003</c:v>
                </c:pt>
                <c:pt idx="1">
                  <c:v>4.0380000000000003</c:v>
                </c:pt>
                <c:pt idx="2">
                  <c:v>4.1959999999999997</c:v>
                </c:pt>
                <c:pt idx="3">
                  <c:v>4.2249999999999996</c:v>
                </c:pt>
              </c:numCache>
            </c:numRef>
          </c:val>
          <c:extLst>
            <c:ext xmlns:c16="http://schemas.microsoft.com/office/drawing/2014/chart" uri="{C3380CC4-5D6E-409C-BE32-E72D297353CC}">
              <c16:uniqueId val="{00000002-2767-4B3E-AAFC-32DB01195672}"/>
            </c:ext>
          </c:extLst>
        </c:ser>
        <c:ser>
          <c:idx val="3"/>
          <c:order val="3"/>
          <c:tx>
            <c:strRef>
              <c:f>DataResumen!$E$36</c:f>
              <c:strCache>
                <c:ptCount val="1"/>
                <c:pt idx="0">
                  <c:v>2024-02</c:v>
                </c:pt>
              </c:strCache>
            </c:strRef>
          </c:tx>
          <c:spPr>
            <a:solidFill>
              <a:schemeClr val="accent4">
                <a:lumMod val="75000"/>
              </a:schemeClr>
            </a:solidFill>
          </c:spPr>
          <c:invertIfNegative val="0"/>
          <c:dLbls>
            <c:spPr>
              <a:noFill/>
              <a:ln>
                <a:noFill/>
              </a:ln>
              <a:effectLst/>
            </c:spPr>
            <c:txPr>
              <a:bodyPr rot="-5400000" vert="horz" wrap="square" lIns="38100" tIns="19050" rIns="38100" bIns="19050" anchor="ctr">
                <a:spAutoFit/>
              </a:bodyPr>
              <a:lstStyle/>
              <a:p>
                <a:pPr>
                  <a:defRPr b="1">
                    <a:solidFill>
                      <a:schemeClr val="bg1"/>
                    </a:solidFill>
                  </a:defRPr>
                </a:pPr>
                <a:endParaRPr lang="es-PE"/>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DataResumen!$A$37:$A$40</c:f>
              <c:strCache>
                <c:ptCount val="4"/>
                <c:pt idx="0">
                  <c:v>Soporte Administrativo</c:v>
                </c:pt>
                <c:pt idx="1">
                  <c:v>Limpieza y Lavandería</c:v>
                </c:pt>
                <c:pt idx="2">
                  <c:v>Administración de Unidades Móviles</c:v>
                </c:pt>
                <c:pt idx="3">
                  <c:v>Comedor</c:v>
                </c:pt>
              </c:strCache>
            </c:strRef>
          </c:cat>
          <c:val>
            <c:numRef>
              <c:f>DataResumen!$E$37:$E$40</c:f>
              <c:numCache>
                <c:formatCode>General</c:formatCode>
                <c:ptCount val="4"/>
                <c:pt idx="0">
                  <c:v>4.3330000000000002</c:v>
                </c:pt>
                <c:pt idx="1">
                  <c:v>4.3280000000000003</c:v>
                </c:pt>
                <c:pt idx="2">
                  <c:v>4.2759999999999998</c:v>
                </c:pt>
                <c:pt idx="3">
                  <c:v>4.1159999999999997</c:v>
                </c:pt>
              </c:numCache>
            </c:numRef>
          </c:val>
          <c:extLst>
            <c:ext xmlns:c16="http://schemas.microsoft.com/office/drawing/2014/chart" uri="{C3380CC4-5D6E-409C-BE32-E72D297353CC}">
              <c16:uniqueId val="{00000003-2767-4B3E-AAFC-32DB01195672}"/>
            </c:ext>
          </c:extLst>
        </c:ser>
        <c:dLbls>
          <c:showLegendKey val="0"/>
          <c:showVal val="0"/>
          <c:showCatName val="0"/>
          <c:showSerName val="0"/>
          <c:showPercent val="0"/>
          <c:showBubbleSize val="0"/>
        </c:dLbls>
        <c:gapWidth val="127"/>
        <c:overlap val="-47"/>
        <c:axId val="278431680"/>
        <c:axId val="278427840"/>
      </c:barChart>
      <c:catAx>
        <c:axId val="278431680"/>
        <c:scaling>
          <c:orientation val="minMax"/>
        </c:scaling>
        <c:delete val="0"/>
        <c:axPos val="b"/>
        <c:numFmt formatCode="General" sourceLinked="1"/>
        <c:majorTickMark val="out"/>
        <c:minorTickMark val="none"/>
        <c:tickLblPos val="nextTo"/>
        <c:txPr>
          <a:bodyPr rot="0" vert="horz"/>
          <a:lstStyle/>
          <a:p>
            <a:pPr>
              <a:defRPr/>
            </a:pPr>
            <a:endParaRPr lang="es-PE"/>
          </a:p>
        </c:txPr>
        <c:crossAx val="278427840"/>
        <c:crosses val="autoZero"/>
        <c:auto val="1"/>
        <c:lblAlgn val="ctr"/>
        <c:lblOffset val="100"/>
        <c:noMultiLvlLbl val="0"/>
      </c:catAx>
      <c:valAx>
        <c:axId val="278427840"/>
        <c:scaling>
          <c:orientation val="minMax"/>
        </c:scaling>
        <c:delete val="0"/>
        <c:axPos val="l"/>
        <c:numFmt formatCode="_-* #,##0.000_-;\-* #,##0.000_-;_-* &quot;-&quot;??_-;_-@_-" sourceLinked="1"/>
        <c:majorTickMark val="out"/>
        <c:minorTickMark val="none"/>
        <c:tickLblPos val="nextTo"/>
        <c:crossAx val="278431680"/>
        <c:crosses val="autoZero"/>
        <c:crossBetween val="between"/>
      </c:valAx>
      <c:spPr>
        <a:pattFill prst="pct5">
          <a:fgClr>
            <a:srgbClr val="000000"/>
          </a:fgClr>
          <a:bgClr>
            <a:srgbClr val="FFFFFF"/>
          </a:bgClr>
        </a:pattFill>
      </c:spPr>
    </c:plotArea>
    <c:legend>
      <c:legendPos val="r"/>
      <c:overlay val="0"/>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ln>
      <a:solidFill>
        <a:schemeClr val="bg2">
          <a:lumMod val="90000"/>
        </a:schemeClr>
      </a:solidFill>
    </a:ln>
  </c:sp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1">
  <cs:axisTitle>
    <cs:lnRef idx="0"/>
    <cs:fillRef idx="0"/>
    <cs:effectRef idx="0"/>
    <cs:fontRef idx="minor">
      <a:schemeClr val="tx1">
        <a:lumMod val="50000"/>
        <a:lumOff val="50000"/>
      </a:schemeClr>
    </cs:fontRef>
    <cs:defRPr sz="900" kern="1200"/>
  </cs:axisTitle>
  <cs:categoryAxis>
    <cs:lnRef idx="0"/>
    <cs:fillRef idx="0"/>
    <cs:effectRef idx="0"/>
    <cs:fontRef idx="minor">
      <a:schemeClr val="tx1">
        <a:lumMod val="50000"/>
        <a:lumOff val="50000"/>
      </a:schemeClr>
    </cs:fontRef>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bg1"/>
    </cs:fontRef>
    <cs:spPr>
      <a:solidFill>
        <a:schemeClr val="tx1">
          <a:lumMod val="35000"/>
          <a:lumOff val="65000"/>
        </a:schemeClr>
      </a:solidFill>
    </cs:spPr>
    <cs:defRPr sz="900"/>
    <cs:bodyPr rot="0" spcFirstLastPara="1" vertOverflow="clip" horzOverflow="clip" vert="horz" wrap="square" lIns="36576" tIns="18288" rIns="36576" bIns="18288" anchor="ctr" anchorCtr="1">
      <a:spAutoFit/>
    </cs:bodyPr>
  </cs:dataLabelCallout>
  <cs:dataPoint>
    <cs:lnRef idx="0">
      <cs:styleClr val="auto"/>
    </cs:lnRef>
    <cs:fillRef idx="0"/>
    <cs:effectRef idx="0"/>
    <cs:fontRef idx="minor">
      <a:schemeClr val="dk1"/>
    </cs:fontRef>
    <cs:spPr>
      <a:noFill/>
      <a:ln w="25400" cap="flat" cmpd="sng" algn="ctr">
        <a:solidFill>
          <a:schemeClr val="phClr"/>
        </a:solidFill>
        <a:miter lim="800000"/>
      </a:ln>
    </cs:spPr>
  </cs:dataPoint>
  <cs:dataPoint3D>
    <cs:lnRef idx="0">
      <cs:styleClr val="auto"/>
    </cs:lnRef>
    <cs:fillRef idx="0">
      <cs:styleClr val="auto"/>
    </cs:fillRef>
    <cs:effectRef idx="0"/>
    <cs:fontRef idx="minor">
      <a:schemeClr val="dk1"/>
    </cs:fontRef>
    <cs:spPr>
      <a:ln w="19050" cap="flat" cmpd="sng" algn="ctr">
        <a:solidFill>
          <a:schemeClr val="phClr"/>
        </a:solidFill>
        <a:miter lim="800000"/>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ln w="19050" cap="rnd">
        <a:solidFill>
          <a:schemeClr val="phClr"/>
        </a:solidFill>
        <a:round/>
      </a:ln>
    </cs:spPr>
  </cs:dataPointMarker>
  <cs:dataPointMarkerLayout symbol="circle" size="6"/>
  <cs:dataPointWireframe>
    <cs:lnRef idx="0">
      <cs:styleClr val="auto"/>
    </cs:lnRef>
    <cs:fillRef idx="1"/>
    <cs:effectRef idx="0"/>
    <cs:fontRef idx="minor">
      <a:schemeClr val="tx1"/>
    </cs:fontRef>
    <cs:spPr>
      <a:ln w="9525">
        <a:solidFill>
          <a:schemeClr val="phClr"/>
        </a:solidFill>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cap="flat" cmpd="sng" algn="ctr">
        <a:solidFill>
          <a:schemeClr val="tx1">
            <a:lumMod val="50000"/>
            <a:lumOff val="50000"/>
          </a:schemeClr>
        </a:solidFill>
        <a:round/>
      </a:ln>
    </cs:spPr>
  </cs:downBar>
  <cs:dropLine>
    <cs:lnRef idx="0"/>
    <cs:fillRef idx="0"/>
    <cs:effectRef idx="0"/>
    <cs:fontRef idx="minor">
      <a:schemeClr val="dk1"/>
    </cs:fontRef>
    <cs:spPr>
      <a:ln w="9525" cap="flat" cmpd="sng" algn="ctr">
        <a:solidFill>
          <a:schemeClr val="tx1">
            <a:lumMod val="35000"/>
            <a:lumOff val="65000"/>
          </a:schemeClr>
        </a:solidFill>
        <a:round/>
      </a:ln>
    </cs:spPr>
  </cs:dropLine>
  <cs:errorBar>
    <cs:lnRef idx="0"/>
    <cs:fillRef idx="0"/>
    <cs:effectRef idx="0"/>
    <cs:fontRef idx="minor">
      <a:schemeClr val="dk1"/>
    </cs:fontRef>
    <cs:spPr>
      <a:ln w="9525" cap="flat" cmpd="sng" algn="ctr">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a:solidFill>
          <a:schemeClr val="tx1">
            <a:lumMod val="15000"/>
            <a:lumOff val="85000"/>
          </a:schemeClr>
        </a:solidFill>
      </a:ln>
    </cs:spPr>
  </cs:gridlineMajor>
  <cs:gridlineMinor>
    <cs:lnRef idx="0"/>
    <cs:fillRef idx="0"/>
    <cs:effectRef idx="0"/>
    <cs:fontRef idx="minor">
      <a:schemeClr val="dk1"/>
    </cs:fontRef>
    <cs:spPr>
      <a:ln w="9525">
        <a:solidFill>
          <a:schemeClr val="tx1">
            <a:lumMod val="5000"/>
            <a:lumOff val="95000"/>
          </a:schemeClr>
        </a:solidFill>
      </a:ln>
    </cs:spPr>
  </cs:gridlineMinor>
  <cs:hiLoLine>
    <cs:lnRef idx="0"/>
    <cs:fillRef idx="0"/>
    <cs:effectRef idx="0"/>
    <cs:fontRef idx="minor">
      <a:schemeClr val="dk1"/>
    </cs:fontRef>
    <cs:spPr>
      <a:ln w="9525" cap="flat" cmpd="sng" algn="ctr">
        <a:solidFill>
          <a:schemeClr val="tx1">
            <a:lumMod val="35000"/>
            <a:lumOff val="65000"/>
          </a:schemeClr>
        </a:solidFill>
        <a:round/>
      </a:ln>
    </cs:spPr>
  </cs:hiLoLine>
  <cs:leaderLine>
    <cs:lnRef idx="0"/>
    <cs:fillRef idx="0"/>
    <cs:effectRef idx="0"/>
    <cs:fontRef idx="minor">
      <a:schemeClr val="dk1"/>
    </cs:fontRef>
    <cs:spPr>
      <a:ln w="9525" cap="flat" cmpd="sng" algn="ctr">
        <a:solidFill>
          <a:schemeClr val="tx1">
            <a:lumMod val="35000"/>
            <a:lumOff val="65000"/>
          </a:schemeClr>
        </a:solidFill>
        <a:round/>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defRPr sz="900" kern="1200"/>
  </cs:seriesAxis>
  <cs:seriesLine>
    <cs:lnRef idx="0"/>
    <cs:fillRef idx="0"/>
    <cs:effectRef idx="0"/>
    <cs:fontRef idx="minor">
      <a:schemeClr val="dk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00" b="0" kern="1200" cap="none" spc="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cap="flat" cmpd="sng" algn="ctr">
        <a:solidFill>
          <a:schemeClr val="tx1">
            <a:lumMod val="50000"/>
            <a:lumOff val="50000"/>
          </a:schemeClr>
        </a:solidFill>
        <a:round/>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4.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284FC5-9266-491D-BA5D-8F5D521BD6B8}" type="doc">
      <dgm:prSet loTypeId="urn:microsoft.com/office/officeart/2008/layout/AlternatingHexagons" loCatId="list" qsTypeId="urn:microsoft.com/office/officeart/2005/8/quickstyle/simple1" qsCatId="simple" csTypeId="urn:microsoft.com/office/officeart/2005/8/colors/accent1_1" csCatId="accent1" phldr="1"/>
      <dgm:spPr/>
      <dgm:t>
        <a:bodyPr/>
        <a:lstStyle/>
        <a:p>
          <a:endParaRPr lang="es-PE"/>
        </a:p>
      </dgm:t>
    </dgm:pt>
    <dgm:pt modelId="{207A05EB-2D42-4747-9DCB-100516C89216}">
      <dgm:prSet phldrT="[Texto]" custT="1"/>
      <dgm:spPr>
        <a:solidFill>
          <a:prstClr val="white">
            <a:hueOff val="0"/>
            <a:satOff val="0"/>
            <a:lumOff val="0"/>
            <a:alphaOff val="0"/>
          </a:prstClr>
        </a:solidFill>
        <a:ln w="19050" cap="flat" cmpd="sng" algn="ctr">
          <a:solidFill>
            <a:srgbClr val="70AD47">
              <a:shade val="80000"/>
              <a:hueOff val="0"/>
              <a:satOff val="0"/>
              <a:lumOff val="0"/>
              <a:alphaOff val="0"/>
            </a:srgbClr>
          </a:solidFill>
          <a:prstDash val="solid"/>
          <a:miter lim="800000"/>
        </a:ln>
        <a:effectLst/>
      </dgm:spPr>
      <dgm:t>
        <a:bodyPr spcFirstLastPara="0" vert="horz" wrap="square" lIns="38100" tIns="38100" rIns="38100" bIns="38100" numCol="1" spcCol="1270" anchor="ctr" anchorCtr="0"/>
        <a:lstStyle/>
        <a:p>
          <a:pPr marL="0" lvl="0" indent="0" algn="ctr" defTabSz="444500">
            <a:lnSpc>
              <a:spcPct val="90000"/>
            </a:lnSpc>
            <a:spcBef>
              <a:spcPct val="0"/>
            </a:spcBef>
            <a:spcAft>
              <a:spcPct val="35000"/>
            </a:spcAft>
            <a:buNone/>
          </a:pPr>
          <a:r>
            <a:rPr lang="es-PE" sz="1000" kern="1200" dirty="0"/>
            <a:t>Administración</a:t>
          </a:r>
        </a:p>
        <a:p>
          <a:pPr marL="0" lvl="0" indent="0" algn="ctr" defTabSz="444500">
            <a:lnSpc>
              <a:spcPct val="90000"/>
            </a:lnSpc>
            <a:spcBef>
              <a:spcPct val="0"/>
            </a:spcBef>
            <a:spcAft>
              <a:spcPct val="35000"/>
            </a:spcAft>
            <a:buNone/>
          </a:pPr>
          <a:r>
            <a:rPr lang="es-PE" sz="1000" b="1" kern="1200" dirty="0">
              <a:solidFill>
                <a:prstClr val="black">
                  <a:hueOff val="0"/>
                  <a:satOff val="0"/>
                  <a:lumOff val="0"/>
                  <a:alphaOff val="0"/>
                </a:prstClr>
              </a:solidFill>
              <a:latin typeface="Calibri" panose="020F0502020204030204"/>
              <a:ea typeface="+mn-ea"/>
              <a:cs typeface="+mn-cs"/>
            </a:rPr>
            <a:t>4.263</a:t>
          </a:r>
        </a:p>
      </dgm:t>
    </dgm:pt>
    <dgm:pt modelId="{8092D7C6-4E9B-4342-95BE-A54EAE43362C}" type="parTrans" cxnId="{3CD9CD72-AF64-4558-A60B-BCB9FD1AA2FB}">
      <dgm:prSet/>
      <dgm:spPr/>
      <dgm:t>
        <a:bodyPr/>
        <a:lstStyle/>
        <a:p>
          <a:endParaRPr lang="es-PE"/>
        </a:p>
      </dgm:t>
    </dgm:pt>
    <dgm:pt modelId="{55AC09DB-3266-4DFA-99D1-20A8F778D77D}" type="sibTrans" cxnId="{3CD9CD72-AF64-4558-A60B-BCB9FD1AA2FB}">
      <dgm:prSet custT="1"/>
      <dgm:spPr>
        <a:solidFill>
          <a:prstClr val="white">
            <a:hueOff val="0"/>
            <a:satOff val="0"/>
            <a:lumOff val="0"/>
            <a:alphaOff val="0"/>
          </a:prstClr>
        </a:solidFill>
        <a:ln w="19050" cap="flat" cmpd="sng" algn="ctr">
          <a:solidFill>
            <a:srgbClr val="70AD47">
              <a:shade val="80000"/>
              <a:hueOff val="0"/>
              <a:satOff val="0"/>
              <a:lumOff val="0"/>
              <a:alphaOff val="0"/>
            </a:srgbClr>
          </a:solidFill>
          <a:prstDash val="solid"/>
          <a:miter lim="800000"/>
        </a:ln>
        <a:effectLst/>
      </dgm:spPr>
      <dgm:t>
        <a:bodyPr spcFirstLastPara="0" vert="horz" wrap="square" lIns="38100" tIns="38100" rIns="38100" bIns="38100" numCol="1" spcCol="1270" anchor="ctr" anchorCtr="0"/>
        <a:lstStyle/>
        <a:p>
          <a:pPr marL="0" lvl="0" indent="0" algn="ctr" defTabSz="444500">
            <a:lnSpc>
              <a:spcPct val="90000"/>
            </a:lnSpc>
            <a:spcBef>
              <a:spcPct val="0"/>
            </a:spcBef>
            <a:spcAft>
              <a:spcPct val="35000"/>
            </a:spcAft>
            <a:buNone/>
          </a:pPr>
          <a:r>
            <a:rPr lang="es-PE" sz="1000" kern="1200" dirty="0">
              <a:solidFill>
                <a:prstClr val="black">
                  <a:hueOff val="0"/>
                  <a:satOff val="0"/>
                  <a:lumOff val="0"/>
                  <a:alphaOff val="0"/>
                </a:prstClr>
              </a:solidFill>
              <a:latin typeface="Calibri" panose="020F0502020204030204"/>
              <a:ea typeface="+mn-ea"/>
              <a:cs typeface="+mn-cs"/>
            </a:rPr>
            <a:t>Compras</a:t>
          </a:r>
        </a:p>
      </dgm:t>
    </dgm:pt>
    <dgm:pt modelId="{1186E501-02C9-444E-BA4B-9CA47EE54D20}">
      <dgm:prSet phldrT="[Texto]" custT="1"/>
      <dgm:spPr>
        <a:solidFill>
          <a:prstClr val="white">
            <a:hueOff val="0"/>
            <a:satOff val="0"/>
            <a:lumOff val="0"/>
            <a:alphaOff val="0"/>
          </a:prstClr>
        </a:solidFill>
        <a:ln w="19050" cap="flat" cmpd="sng" algn="ctr">
          <a:solidFill>
            <a:srgbClr val="70AD47">
              <a:shade val="80000"/>
              <a:hueOff val="0"/>
              <a:satOff val="0"/>
              <a:lumOff val="0"/>
              <a:alphaOff val="0"/>
            </a:srgbClr>
          </a:solidFill>
          <a:prstDash val="solid"/>
          <a:miter lim="800000"/>
        </a:ln>
        <a:effectLst/>
      </dgm:spPr>
      <dgm:t>
        <a:bodyPr/>
        <a:lstStyle/>
        <a:p>
          <a:pPr marL="0" lvl="0" indent="0" algn="ctr" defTabSz="444500">
            <a:lnSpc>
              <a:spcPct val="90000"/>
            </a:lnSpc>
            <a:spcBef>
              <a:spcPct val="0"/>
            </a:spcBef>
            <a:spcAft>
              <a:spcPct val="35000"/>
            </a:spcAft>
            <a:buClrTx/>
            <a:buSzPts val="1000"/>
            <a:buFont typeface="Arial" panose="020B0604020202020204" pitchFamily="34" charset="0"/>
            <a:buChar char="•"/>
          </a:pPr>
          <a:r>
            <a:rPr lang="es-PE" sz="1000" kern="1200" dirty="0"/>
            <a:t>TI y Sistemas</a:t>
          </a:r>
          <a:endParaRPr lang="es-PE" sz="1000" kern="1200" dirty="0">
            <a:solidFill>
              <a:prstClr val="black">
                <a:hueOff val="0"/>
                <a:satOff val="0"/>
                <a:lumOff val="0"/>
                <a:alphaOff val="0"/>
              </a:prstClr>
            </a:solidFill>
            <a:latin typeface="Calibri" panose="020F0502020204030204"/>
            <a:ea typeface="+mn-ea"/>
            <a:cs typeface="+mn-cs"/>
          </a:endParaRPr>
        </a:p>
      </dgm:t>
    </dgm:pt>
    <dgm:pt modelId="{042DE3DE-B0B6-4027-8A09-C47EE7BA340F}" type="parTrans" cxnId="{256F3ACE-B847-4418-9355-A5AE238B4ED4}">
      <dgm:prSet/>
      <dgm:spPr/>
      <dgm:t>
        <a:bodyPr/>
        <a:lstStyle/>
        <a:p>
          <a:endParaRPr lang="es-PE"/>
        </a:p>
      </dgm:t>
    </dgm:pt>
    <dgm:pt modelId="{E46C203A-DBC4-45C3-AB6C-297FE1248E6A}" type="sibTrans" cxnId="{256F3ACE-B847-4418-9355-A5AE238B4ED4}">
      <dgm:prSet custT="1"/>
      <dgm:spPr>
        <a:solidFill>
          <a:prstClr val="white">
            <a:hueOff val="0"/>
            <a:satOff val="0"/>
            <a:lumOff val="0"/>
            <a:alphaOff val="0"/>
          </a:prstClr>
        </a:solidFill>
        <a:ln w="19050" cap="flat" cmpd="sng" algn="ctr">
          <a:solidFill>
            <a:srgbClr val="70AD47">
              <a:shade val="80000"/>
              <a:hueOff val="0"/>
              <a:satOff val="0"/>
              <a:lumOff val="0"/>
              <a:alphaOff val="0"/>
            </a:srgbClr>
          </a:solidFill>
          <a:prstDash val="solid"/>
          <a:miter lim="800000"/>
        </a:ln>
        <a:effectLst/>
      </dgm:spPr>
      <dgm:t>
        <a:bodyPr spcFirstLastPara="0" vert="horz" wrap="square" lIns="38100" tIns="38100" rIns="38100" bIns="38100" numCol="1" spcCol="1270" anchor="ctr" anchorCtr="0"/>
        <a:lstStyle/>
        <a:p>
          <a:pPr marL="0" lvl="0" indent="0" algn="ctr" defTabSz="444500">
            <a:lnSpc>
              <a:spcPct val="90000"/>
            </a:lnSpc>
            <a:spcBef>
              <a:spcPct val="0"/>
            </a:spcBef>
            <a:spcAft>
              <a:spcPct val="35000"/>
            </a:spcAft>
            <a:buNone/>
          </a:pPr>
          <a:r>
            <a:rPr lang="es-PE" sz="1000" kern="1200" dirty="0">
              <a:solidFill>
                <a:prstClr val="black">
                  <a:hueOff val="0"/>
                  <a:satOff val="0"/>
                  <a:lumOff val="0"/>
                  <a:alphaOff val="0"/>
                </a:prstClr>
              </a:solidFill>
              <a:latin typeface="Calibri" panose="020F0502020204030204"/>
              <a:ea typeface="+mn-ea"/>
              <a:cs typeface="+mn-cs"/>
            </a:rPr>
            <a:t>Finanzas y Tesorería</a:t>
          </a:r>
        </a:p>
      </dgm:t>
    </dgm:pt>
    <dgm:pt modelId="{3244433E-21A9-4416-98A6-C4B814646A76}">
      <dgm:prSet phldrT="[Texto]" custT="1"/>
      <dgm:spPr>
        <a:solidFill>
          <a:prstClr val="white">
            <a:hueOff val="0"/>
            <a:satOff val="0"/>
            <a:lumOff val="0"/>
            <a:alphaOff val="0"/>
          </a:prstClr>
        </a:solidFill>
        <a:ln w="19050" cap="flat" cmpd="sng" algn="ctr">
          <a:solidFill>
            <a:srgbClr val="70AD47">
              <a:shade val="80000"/>
              <a:hueOff val="0"/>
              <a:satOff val="0"/>
              <a:lumOff val="0"/>
              <a:alphaOff val="0"/>
            </a:srgbClr>
          </a:solidFill>
          <a:prstDash val="solid"/>
          <a:miter lim="800000"/>
        </a:ln>
        <a:effectLst/>
      </dgm:spPr>
      <dgm:t>
        <a:bodyPr spcFirstLastPara="0" vert="horz" wrap="square" lIns="38100" tIns="38100" rIns="38100" bIns="38100" numCol="1" spcCol="1270" anchor="ctr" anchorCtr="0"/>
        <a:lstStyle/>
        <a:p>
          <a:pPr marL="0" lvl="0" indent="0" algn="ctr" defTabSz="444500">
            <a:lnSpc>
              <a:spcPct val="90000"/>
            </a:lnSpc>
            <a:spcBef>
              <a:spcPct val="0"/>
            </a:spcBef>
            <a:spcAft>
              <a:spcPct val="35000"/>
            </a:spcAft>
            <a:buNone/>
          </a:pPr>
          <a:r>
            <a:rPr lang="es-PE" sz="1000" kern="1200" dirty="0">
              <a:solidFill>
                <a:prstClr val="black">
                  <a:hueOff val="0"/>
                  <a:satOff val="0"/>
                  <a:lumOff val="0"/>
                  <a:alphaOff val="0"/>
                </a:prstClr>
              </a:solidFill>
              <a:latin typeface="Calibri" panose="020F0502020204030204"/>
              <a:ea typeface="+mn-ea"/>
              <a:cs typeface="+mn-cs"/>
            </a:rPr>
            <a:t>Contabilidad</a:t>
          </a:r>
        </a:p>
      </dgm:t>
    </dgm:pt>
    <dgm:pt modelId="{87BC3FF8-7065-4B8B-8DF8-07603874DF44}" type="parTrans" cxnId="{A5B6F4B8-2FD2-4BF0-8DDC-0012C470D00F}">
      <dgm:prSet/>
      <dgm:spPr/>
      <dgm:t>
        <a:bodyPr/>
        <a:lstStyle/>
        <a:p>
          <a:endParaRPr lang="es-PE"/>
        </a:p>
      </dgm:t>
    </dgm:pt>
    <dgm:pt modelId="{6D0218F8-6FE6-459A-B543-4428C807BDE6}" type="sibTrans" cxnId="{A5B6F4B8-2FD2-4BF0-8DDC-0012C470D00F}">
      <dgm:prSet custT="1"/>
      <dgm:spPr>
        <a:solidFill>
          <a:prstClr val="white">
            <a:hueOff val="0"/>
            <a:satOff val="0"/>
            <a:lumOff val="0"/>
            <a:alphaOff val="0"/>
          </a:prstClr>
        </a:solidFill>
        <a:ln w="19050" cap="flat" cmpd="sng" algn="ctr">
          <a:solidFill>
            <a:srgbClr val="70AD47">
              <a:shade val="80000"/>
              <a:hueOff val="0"/>
              <a:satOff val="0"/>
              <a:lumOff val="0"/>
              <a:alphaOff val="0"/>
            </a:srgbClr>
          </a:solidFill>
          <a:prstDash val="solid"/>
          <a:miter lim="800000"/>
        </a:ln>
        <a:effectLst/>
      </dgm:spPr>
      <dgm:t>
        <a:bodyPr spcFirstLastPara="0" vert="horz" wrap="square" lIns="38100" tIns="38100" rIns="38100" bIns="38100" numCol="1" spcCol="1270" anchor="ctr" anchorCtr="0"/>
        <a:lstStyle/>
        <a:p>
          <a:pPr marL="0" lvl="0" indent="0" algn="ctr" defTabSz="444500">
            <a:lnSpc>
              <a:spcPct val="90000"/>
            </a:lnSpc>
            <a:spcBef>
              <a:spcPct val="0"/>
            </a:spcBef>
            <a:spcAft>
              <a:spcPct val="35000"/>
            </a:spcAft>
            <a:buNone/>
          </a:pPr>
          <a:r>
            <a:rPr lang="es-PE" sz="1000" kern="1200" dirty="0">
              <a:solidFill>
                <a:prstClr val="black">
                  <a:hueOff val="0"/>
                  <a:satOff val="0"/>
                  <a:lumOff val="0"/>
                  <a:alphaOff val="0"/>
                </a:prstClr>
              </a:solidFill>
              <a:latin typeface="Calibri" panose="020F0502020204030204"/>
              <a:ea typeface="+mn-ea"/>
              <a:cs typeface="+mn-cs"/>
            </a:rPr>
            <a:t>Legal</a:t>
          </a:r>
        </a:p>
      </dgm:t>
    </dgm:pt>
    <dgm:pt modelId="{A195A626-C6C7-435F-A791-3A732C042508}">
      <dgm:prSet phldrT="[Texto]" custT="1"/>
      <dgm:spPr>
        <a:solidFill>
          <a:prstClr val="white">
            <a:hueOff val="0"/>
            <a:satOff val="0"/>
            <a:lumOff val="0"/>
            <a:alphaOff val="0"/>
          </a:prstClr>
        </a:solidFill>
        <a:ln w="19050" cap="flat" cmpd="sng" algn="ctr">
          <a:solidFill>
            <a:srgbClr val="70AD47">
              <a:shade val="80000"/>
              <a:hueOff val="0"/>
              <a:satOff val="0"/>
              <a:lumOff val="0"/>
              <a:alphaOff val="0"/>
            </a:srgbClr>
          </a:solidFill>
          <a:prstDash val="solid"/>
          <a:miter lim="800000"/>
        </a:ln>
        <a:effectLst/>
      </dgm:spPr>
      <dgm:t>
        <a:bodyPr spcFirstLastPara="0" vert="horz" wrap="square" lIns="38100" tIns="38100" rIns="38100" bIns="38100" numCol="1" spcCol="1270" anchor="ctr" anchorCtr="0"/>
        <a:lstStyle/>
        <a:p>
          <a:pPr marL="0" lvl="0" indent="0" algn="ctr" defTabSz="444500">
            <a:lnSpc>
              <a:spcPct val="90000"/>
            </a:lnSpc>
            <a:spcBef>
              <a:spcPct val="0"/>
            </a:spcBef>
            <a:spcAft>
              <a:spcPct val="35000"/>
            </a:spcAft>
            <a:buNone/>
          </a:pPr>
          <a:r>
            <a:rPr lang="es-PE" sz="1000" kern="1200" dirty="0">
              <a:solidFill>
                <a:prstClr val="black">
                  <a:hueOff val="0"/>
                  <a:satOff val="0"/>
                  <a:lumOff val="0"/>
                  <a:alphaOff val="0"/>
                </a:prstClr>
              </a:solidFill>
              <a:latin typeface="Calibri" panose="020F0502020204030204"/>
              <a:ea typeface="+mn-ea"/>
              <a:cs typeface="+mn-cs"/>
            </a:rPr>
            <a:t>Riesgos</a:t>
          </a:r>
        </a:p>
      </dgm:t>
    </dgm:pt>
    <dgm:pt modelId="{803EFA9C-8EF8-494D-BBE0-176EAC25739B}" type="parTrans" cxnId="{486C4EEC-9410-4715-9330-DE6D15BB5373}">
      <dgm:prSet/>
      <dgm:spPr/>
      <dgm:t>
        <a:bodyPr/>
        <a:lstStyle/>
        <a:p>
          <a:endParaRPr lang="es-PE"/>
        </a:p>
      </dgm:t>
    </dgm:pt>
    <dgm:pt modelId="{69AFFDB5-F698-4963-BAF5-938CA7280B36}" type="sibTrans" cxnId="{486C4EEC-9410-4715-9330-DE6D15BB5373}">
      <dgm:prSet custT="1"/>
      <dgm:spPr>
        <a:solidFill>
          <a:prstClr val="white">
            <a:hueOff val="0"/>
            <a:satOff val="0"/>
            <a:lumOff val="0"/>
            <a:alphaOff val="0"/>
          </a:prstClr>
        </a:solidFill>
        <a:ln w="19050" cap="flat" cmpd="sng" algn="ctr">
          <a:solidFill>
            <a:srgbClr val="70AD47">
              <a:shade val="80000"/>
              <a:hueOff val="0"/>
              <a:satOff val="0"/>
              <a:lumOff val="0"/>
              <a:alphaOff val="0"/>
            </a:srgbClr>
          </a:solidFill>
          <a:prstDash val="solid"/>
          <a:miter lim="800000"/>
        </a:ln>
        <a:effectLst/>
      </dgm:spPr>
      <dgm:t>
        <a:bodyPr spcFirstLastPara="0" vert="horz" wrap="square" lIns="38100" tIns="38100" rIns="38100" bIns="38100" numCol="1" spcCol="1270" anchor="ctr" anchorCtr="0"/>
        <a:lstStyle/>
        <a:p>
          <a:pPr marL="0" lvl="0" indent="0" algn="ctr" defTabSz="444500">
            <a:lnSpc>
              <a:spcPct val="90000"/>
            </a:lnSpc>
            <a:spcBef>
              <a:spcPct val="0"/>
            </a:spcBef>
            <a:spcAft>
              <a:spcPct val="35000"/>
            </a:spcAft>
            <a:buNone/>
          </a:pPr>
          <a:r>
            <a:rPr lang="es-PE" sz="1000" kern="1200" dirty="0">
              <a:solidFill>
                <a:prstClr val="black">
                  <a:hueOff val="0"/>
                  <a:satOff val="0"/>
                  <a:lumOff val="0"/>
                  <a:alphaOff val="0"/>
                </a:prstClr>
              </a:solidFill>
              <a:latin typeface="Calibri" panose="020F0502020204030204"/>
              <a:ea typeface="+mn-ea"/>
              <a:cs typeface="+mn-cs"/>
            </a:rPr>
            <a:t>Control de Gestión</a:t>
          </a:r>
        </a:p>
      </dgm:t>
    </dgm:pt>
    <dgm:pt modelId="{0CF73371-E09B-47C9-BC70-0A8FA5BCCAAD}" type="pres">
      <dgm:prSet presAssocID="{4E284FC5-9266-491D-BA5D-8F5D521BD6B8}" presName="Name0" presStyleCnt="0">
        <dgm:presLayoutVars>
          <dgm:chMax/>
          <dgm:chPref/>
          <dgm:dir/>
          <dgm:animLvl val="lvl"/>
        </dgm:presLayoutVars>
      </dgm:prSet>
      <dgm:spPr/>
    </dgm:pt>
    <dgm:pt modelId="{A340F530-AAA5-4540-A016-5FE7BC382116}" type="pres">
      <dgm:prSet presAssocID="{207A05EB-2D42-4747-9DCB-100516C89216}" presName="composite" presStyleCnt="0"/>
      <dgm:spPr/>
    </dgm:pt>
    <dgm:pt modelId="{00F81AA9-93F3-4916-81F9-824C39EFF0AE}" type="pres">
      <dgm:prSet presAssocID="{207A05EB-2D42-4747-9DCB-100516C89216}" presName="Parent1" presStyleLbl="node1" presStyleIdx="0" presStyleCnt="8" custLinFactNeighborX="-1242" custLinFactNeighborY="2168">
        <dgm:presLayoutVars>
          <dgm:chMax val="1"/>
          <dgm:chPref val="1"/>
          <dgm:bulletEnabled val="1"/>
        </dgm:presLayoutVars>
      </dgm:prSet>
      <dgm:spPr>
        <a:xfrm rot="5400000">
          <a:off x="3640753" y="103023"/>
          <a:ext cx="1525763" cy="1327414"/>
        </a:xfrm>
        <a:prstGeom prst="hexagon">
          <a:avLst>
            <a:gd name="adj" fmla="val 25000"/>
            <a:gd name="vf" fmla="val 115470"/>
          </a:avLst>
        </a:prstGeom>
      </dgm:spPr>
    </dgm:pt>
    <dgm:pt modelId="{23AA9A4F-FABC-4265-9335-CCE8D943E5E3}" type="pres">
      <dgm:prSet presAssocID="{207A05EB-2D42-4747-9DCB-100516C89216}" presName="Childtext1" presStyleLbl="revTx" presStyleIdx="0" presStyleCnt="4">
        <dgm:presLayoutVars>
          <dgm:chMax val="0"/>
          <dgm:chPref val="0"/>
          <dgm:bulletEnabled val="1"/>
        </dgm:presLayoutVars>
      </dgm:prSet>
      <dgm:spPr/>
    </dgm:pt>
    <dgm:pt modelId="{6BB713E0-BE42-47D1-A694-E8DDF4EE96F2}" type="pres">
      <dgm:prSet presAssocID="{207A05EB-2D42-4747-9DCB-100516C89216}" presName="BalanceSpacing" presStyleCnt="0"/>
      <dgm:spPr/>
    </dgm:pt>
    <dgm:pt modelId="{F82CF5EE-E87F-4C49-89AF-CB7EFB412BF2}" type="pres">
      <dgm:prSet presAssocID="{207A05EB-2D42-4747-9DCB-100516C89216}" presName="BalanceSpacing1" presStyleCnt="0"/>
      <dgm:spPr/>
    </dgm:pt>
    <dgm:pt modelId="{D8FBC9D4-D1D2-4711-A33B-04483A59E482}" type="pres">
      <dgm:prSet presAssocID="{55AC09DB-3266-4DFA-99D1-20A8F778D77D}" presName="Accent1Text" presStyleLbl="node1" presStyleIdx="1" presStyleCnt="8" custLinFactY="100000" custLinFactNeighborX="54273" custLinFactNeighborY="153079"/>
      <dgm:spPr>
        <a:xfrm rot="5400000">
          <a:off x="2918334" y="3936688"/>
          <a:ext cx="1525763" cy="1327414"/>
        </a:xfrm>
        <a:prstGeom prst="hexagon">
          <a:avLst>
            <a:gd name="adj" fmla="val 25000"/>
            <a:gd name="vf" fmla="val 115470"/>
          </a:avLst>
        </a:prstGeom>
      </dgm:spPr>
    </dgm:pt>
    <dgm:pt modelId="{5B284707-9158-454A-9048-9DC4528E4E6F}" type="pres">
      <dgm:prSet presAssocID="{55AC09DB-3266-4DFA-99D1-20A8F778D77D}" presName="spaceBetweenRectangles" presStyleCnt="0"/>
      <dgm:spPr/>
    </dgm:pt>
    <dgm:pt modelId="{8E887864-BB44-43A3-A7F0-D810A4A522DB}" type="pres">
      <dgm:prSet presAssocID="{1186E501-02C9-444E-BA4B-9CA47EE54D20}" presName="composite" presStyleCnt="0"/>
      <dgm:spPr/>
    </dgm:pt>
    <dgm:pt modelId="{B662239B-285E-48A3-B61F-AAECE3E13672}" type="pres">
      <dgm:prSet presAssocID="{1186E501-02C9-444E-BA4B-9CA47EE54D20}" presName="Parent1" presStyleLbl="node1" presStyleIdx="2" presStyleCnt="8">
        <dgm:presLayoutVars>
          <dgm:chMax val="1"/>
          <dgm:chPref val="1"/>
          <dgm:bulletEnabled val="1"/>
        </dgm:presLayoutVars>
      </dgm:prSet>
      <dgm:spPr>
        <a:xfrm rot="5400000">
          <a:off x="2921202" y="1398092"/>
          <a:ext cx="1525763" cy="1327414"/>
        </a:xfrm>
        <a:prstGeom prst="hexagon">
          <a:avLst>
            <a:gd name="adj" fmla="val 25000"/>
            <a:gd name="vf" fmla="val 115470"/>
          </a:avLst>
        </a:prstGeom>
      </dgm:spPr>
    </dgm:pt>
    <dgm:pt modelId="{2CBC8FAC-A12B-4D92-A4BD-D73F13D340CF}" type="pres">
      <dgm:prSet presAssocID="{1186E501-02C9-444E-BA4B-9CA47EE54D20}" presName="Childtext1" presStyleLbl="revTx" presStyleIdx="1" presStyleCnt="4">
        <dgm:presLayoutVars>
          <dgm:chMax val="0"/>
          <dgm:chPref val="0"/>
          <dgm:bulletEnabled val="1"/>
        </dgm:presLayoutVars>
      </dgm:prSet>
      <dgm:spPr/>
    </dgm:pt>
    <dgm:pt modelId="{FA137F65-C5C9-489D-809B-7C9670F811D7}" type="pres">
      <dgm:prSet presAssocID="{1186E501-02C9-444E-BA4B-9CA47EE54D20}" presName="BalanceSpacing" presStyleCnt="0"/>
      <dgm:spPr/>
    </dgm:pt>
    <dgm:pt modelId="{306D8267-CBC0-404B-AF01-B272D803C214}" type="pres">
      <dgm:prSet presAssocID="{1186E501-02C9-444E-BA4B-9CA47EE54D20}" presName="BalanceSpacing1" presStyleCnt="0"/>
      <dgm:spPr/>
    </dgm:pt>
    <dgm:pt modelId="{D68E6EB3-13E8-4FC3-8F5C-D42D19FBDDA2}" type="pres">
      <dgm:prSet presAssocID="{E46C203A-DBC4-45C3-AB6C-297FE1248E6A}" presName="Accent1Text" presStyleLbl="node1" presStyleIdx="3" presStyleCnt="8" custLinFactNeighborX="-2088" custLinFactNeighborY="-193"/>
      <dgm:spPr>
        <a:xfrm rot="5400000">
          <a:off x="4354810" y="1398092"/>
          <a:ext cx="1525763" cy="1327414"/>
        </a:xfrm>
        <a:prstGeom prst="hexagon">
          <a:avLst>
            <a:gd name="adj" fmla="val 25000"/>
            <a:gd name="vf" fmla="val 115470"/>
          </a:avLst>
        </a:prstGeom>
      </dgm:spPr>
    </dgm:pt>
    <dgm:pt modelId="{762A009F-4F95-4E92-87C2-BD8741609FAF}" type="pres">
      <dgm:prSet presAssocID="{E46C203A-DBC4-45C3-AB6C-297FE1248E6A}" presName="spaceBetweenRectangles" presStyleCnt="0"/>
      <dgm:spPr/>
    </dgm:pt>
    <dgm:pt modelId="{93AC0F1A-84B9-44C7-8AC3-C9DBA1429C00}" type="pres">
      <dgm:prSet presAssocID="{3244433E-21A9-4416-98A6-C4B814646A76}" presName="composite" presStyleCnt="0"/>
      <dgm:spPr/>
    </dgm:pt>
    <dgm:pt modelId="{A99F046B-CCB5-47CC-A417-9F2C202376E3}" type="pres">
      <dgm:prSet presAssocID="{3244433E-21A9-4416-98A6-C4B814646A76}" presName="Parent1" presStyleLbl="node1" presStyleIdx="4" presStyleCnt="8">
        <dgm:presLayoutVars>
          <dgm:chMax val="1"/>
          <dgm:chPref val="1"/>
          <dgm:bulletEnabled val="1"/>
        </dgm:presLayoutVars>
      </dgm:prSet>
      <dgm:spPr>
        <a:xfrm rot="5400000">
          <a:off x="3640753" y="2693160"/>
          <a:ext cx="1525763" cy="1327414"/>
        </a:xfrm>
        <a:prstGeom prst="hexagon">
          <a:avLst>
            <a:gd name="adj" fmla="val 25000"/>
            <a:gd name="vf" fmla="val 115470"/>
          </a:avLst>
        </a:prstGeom>
      </dgm:spPr>
    </dgm:pt>
    <dgm:pt modelId="{A1C04AFD-7E76-4F30-B8F3-CD5854F6E7F9}" type="pres">
      <dgm:prSet presAssocID="{3244433E-21A9-4416-98A6-C4B814646A76}" presName="Childtext1" presStyleLbl="revTx" presStyleIdx="2" presStyleCnt="4">
        <dgm:presLayoutVars>
          <dgm:chMax val="0"/>
          <dgm:chPref val="0"/>
          <dgm:bulletEnabled val="1"/>
        </dgm:presLayoutVars>
      </dgm:prSet>
      <dgm:spPr/>
    </dgm:pt>
    <dgm:pt modelId="{62F9B7D1-8DF2-415E-AD80-41ED412D3B24}" type="pres">
      <dgm:prSet presAssocID="{3244433E-21A9-4416-98A6-C4B814646A76}" presName="BalanceSpacing" presStyleCnt="0"/>
      <dgm:spPr/>
    </dgm:pt>
    <dgm:pt modelId="{2BB2C844-3535-4500-8D45-8B0BAF7A2F8C}" type="pres">
      <dgm:prSet presAssocID="{3244433E-21A9-4416-98A6-C4B814646A76}" presName="BalanceSpacing1" presStyleCnt="0"/>
      <dgm:spPr/>
    </dgm:pt>
    <dgm:pt modelId="{1A2F5BF5-09FD-4784-A84F-32284F802C0D}" type="pres">
      <dgm:prSet presAssocID="{6D0218F8-6FE6-459A-B543-4428C807BDE6}" presName="Accent1Text" presStyleLbl="node1" presStyleIdx="5" presStyleCnt="8"/>
      <dgm:spPr>
        <a:xfrm rot="5400000">
          <a:off x="2207145" y="2693160"/>
          <a:ext cx="1525763" cy="1327414"/>
        </a:xfrm>
        <a:prstGeom prst="hexagon">
          <a:avLst>
            <a:gd name="adj" fmla="val 25000"/>
            <a:gd name="vf" fmla="val 115470"/>
          </a:avLst>
        </a:prstGeom>
      </dgm:spPr>
    </dgm:pt>
    <dgm:pt modelId="{93C4DB78-BB58-4D92-AD70-52793542B8C6}" type="pres">
      <dgm:prSet presAssocID="{6D0218F8-6FE6-459A-B543-4428C807BDE6}" presName="spaceBetweenRectangles" presStyleCnt="0"/>
      <dgm:spPr/>
    </dgm:pt>
    <dgm:pt modelId="{244A2E1C-9595-4E8E-8650-8A4689C14ECB}" type="pres">
      <dgm:prSet presAssocID="{A195A626-C6C7-435F-A791-3A732C042508}" presName="composite" presStyleCnt="0"/>
      <dgm:spPr/>
    </dgm:pt>
    <dgm:pt modelId="{CC2E6CEC-5518-4643-B4DB-515B46FCBE3D}" type="pres">
      <dgm:prSet presAssocID="{A195A626-C6C7-435F-A791-3A732C042508}" presName="Parent1" presStyleLbl="node1" presStyleIdx="6" presStyleCnt="8" custLinFactX="7778" custLinFactNeighborX="100000" custLinFactNeighborY="-2168">
        <dgm:presLayoutVars>
          <dgm:chMax val="1"/>
          <dgm:chPref val="1"/>
          <dgm:bulletEnabled val="1"/>
        </dgm:presLayoutVars>
      </dgm:prSet>
      <dgm:spPr>
        <a:xfrm rot="5400000">
          <a:off x="4370341" y="3927457"/>
          <a:ext cx="1525763" cy="1327414"/>
        </a:xfrm>
        <a:prstGeom prst="hexagon">
          <a:avLst>
            <a:gd name="adj" fmla="val 25000"/>
            <a:gd name="vf" fmla="val 115470"/>
          </a:avLst>
        </a:prstGeom>
      </dgm:spPr>
    </dgm:pt>
    <dgm:pt modelId="{F639AA61-CCD1-4EBE-9445-3FA55A767734}" type="pres">
      <dgm:prSet presAssocID="{A195A626-C6C7-435F-A791-3A732C042508}" presName="Childtext1" presStyleLbl="revTx" presStyleIdx="3" presStyleCnt="4">
        <dgm:presLayoutVars>
          <dgm:chMax val="0"/>
          <dgm:chPref val="0"/>
          <dgm:bulletEnabled val="1"/>
        </dgm:presLayoutVars>
      </dgm:prSet>
      <dgm:spPr/>
    </dgm:pt>
    <dgm:pt modelId="{A8BFC4BB-BC64-41EF-B85F-44E585886EFF}" type="pres">
      <dgm:prSet presAssocID="{A195A626-C6C7-435F-A791-3A732C042508}" presName="BalanceSpacing" presStyleCnt="0"/>
      <dgm:spPr/>
    </dgm:pt>
    <dgm:pt modelId="{F37D8DB2-ED09-4DD6-B5BF-BD14AA57B150}" type="pres">
      <dgm:prSet presAssocID="{A195A626-C6C7-435F-A791-3A732C042508}" presName="BalanceSpacing1" presStyleCnt="0"/>
      <dgm:spPr/>
    </dgm:pt>
    <dgm:pt modelId="{DC56654B-8EA0-4E1C-AF4B-AE30266EABA0}" type="pres">
      <dgm:prSet presAssocID="{69AFFDB5-F698-4963-BAF5-938CA7280B36}" presName="Accent1Text" presStyleLbl="node1" presStyleIdx="7" presStyleCnt="8" custLinFactNeighborX="51848" custLinFactNeighborY="-86950"/>
      <dgm:spPr>
        <a:xfrm rot="5400000">
          <a:off x="5043048" y="2661577"/>
          <a:ext cx="1525763" cy="1327414"/>
        </a:xfrm>
        <a:prstGeom prst="hexagon">
          <a:avLst>
            <a:gd name="adj" fmla="val 25000"/>
            <a:gd name="vf" fmla="val 115470"/>
          </a:avLst>
        </a:prstGeom>
      </dgm:spPr>
    </dgm:pt>
  </dgm:ptLst>
  <dgm:cxnLst>
    <dgm:cxn modelId="{43A50802-D188-4179-BCDA-4F731F4F4D4F}" type="presOf" srcId="{55AC09DB-3266-4DFA-99D1-20A8F778D77D}" destId="{D8FBC9D4-D1D2-4711-A33B-04483A59E482}" srcOrd="0" destOrd="0" presId="urn:microsoft.com/office/officeart/2008/layout/AlternatingHexagons"/>
    <dgm:cxn modelId="{FA9F1711-6292-41F4-8AE7-A16FF2C017DC}" type="presOf" srcId="{A195A626-C6C7-435F-A791-3A732C042508}" destId="{CC2E6CEC-5518-4643-B4DB-515B46FCBE3D}" srcOrd="0" destOrd="0" presId="urn:microsoft.com/office/officeart/2008/layout/AlternatingHexagons"/>
    <dgm:cxn modelId="{2CAD1E39-A6C1-4BEF-B5FE-46B0B8E66A51}" type="presOf" srcId="{6D0218F8-6FE6-459A-B543-4428C807BDE6}" destId="{1A2F5BF5-09FD-4784-A84F-32284F802C0D}" srcOrd="0" destOrd="0" presId="urn:microsoft.com/office/officeart/2008/layout/AlternatingHexagons"/>
    <dgm:cxn modelId="{340C703E-0589-4313-A9D9-7C8FD3476051}" type="presOf" srcId="{4E284FC5-9266-491D-BA5D-8F5D521BD6B8}" destId="{0CF73371-E09B-47C9-BC70-0A8FA5BCCAAD}" srcOrd="0" destOrd="0" presId="urn:microsoft.com/office/officeart/2008/layout/AlternatingHexagons"/>
    <dgm:cxn modelId="{49E24E6E-91AB-4471-B825-FE05988373D2}" type="presOf" srcId="{1186E501-02C9-444E-BA4B-9CA47EE54D20}" destId="{B662239B-285E-48A3-B61F-AAECE3E13672}" srcOrd="0" destOrd="0" presId="urn:microsoft.com/office/officeart/2008/layout/AlternatingHexagons"/>
    <dgm:cxn modelId="{3CD9CD72-AF64-4558-A60B-BCB9FD1AA2FB}" srcId="{4E284FC5-9266-491D-BA5D-8F5D521BD6B8}" destId="{207A05EB-2D42-4747-9DCB-100516C89216}" srcOrd="0" destOrd="0" parTransId="{8092D7C6-4E9B-4342-95BE-A54EAE43362C}" sibTransId="{55AC09DB-3266-4DFA-99D1-20A8F778D77D}"/>
    <dgm:cxn modelId="{2E1530B3-A218-4EAE-A022-A8D5330B6DD9}" type="presOf" srcId="{3244433E-21A9-4416-98A6-C4B814646A76}" destId="{A99F046B-CCB5-47CC-A417-9F2C202376E3}" srcOrd="0" destOrd="0" presId="urn:microsoft.com/office/officeart/2008/layout/AlternatingHexagons"/>
    <dgm:cxn modelId="{A5B6F4B8-2FD2-4BF0-8DDC-0012C470D00F}" srcId="{4E284FC5-9266-491D-BA5D-8F5D521BD6B8}" destId="{3244433E-21A9-4416-98A6-C4B814646A76}" srcOrd="2" destOrd="0" parTransId="{87BC3FF8-7065-4B8B-8DF8-07603874DF44}" sibTransId="{6D0218F8-6FE6-459A-B543-4428C807BDE6}"/>
    <dgm:cxn modelId="{CBBA22C6-2B4C-47E1-821A-337F9327F1AC}" type="presOf" srcId="{69AFFDB5-F698-4963-BAF5-938CA7280B36}" destId="{DC56654B-8EA0-4E1C-AF4B-AE30266EABA0}" srcOrd="0" destOrd="0" presId="urn:microsoft.com/office/officeart/2008/layout/AlternatingHexagons"/>
    <dgm:cxn modelId="{256F3ACE-B847-4418-9355-A5AE238B4ED4}" srcId="{4E284FC5-9266-491D-BA5D-8F5D521BD6B8}" destId="{1186E501-02C9-444E-BA4B-9CA47EE54D20}" srcOrd="1" destOrd="0" parTransId="{042DE3DE-B0B6-4027-8A09-C47EE7BA340F}" sibTransId="{E46C203A-DBC4-45C3-AB6C-297FE1248E6A}"/>
    <dgm:cxn modelId="{7A7976E7-48FB-441F-A82E-3F456C339E18}" type="presOf" srcId="{207A05EB-2D42-4747-9DCB-100516C89216}" destId="{00F81AA9-93F3-4916-81F9-824C39EFF0AE}" srcOrd="0" destOrd="0" presId="urn:microsoft.com/office/officeart/2008/layout/AlternatingHexagons"/>
    <dgm:cxn modelId="{486C4EEC-9410-4715-9330-DE6D15BB5373}" srcId="{4E284FC5-9266-491D-BA5D-8F5D521BD6B8}" destId="{A195A626-C6C7-435F-A791-3A732C042508}" srcOrd="3" destOrd="0" parTransId="{803EFA9C-8EF8-494D-BBE0-176EAC25739B}" sibTransId="{69AFFDB5-F698-4963-BAF5-938CA7280B36}"/>
    <dgm:cxn modelId="{F79F10F4-B59E-423E-87FF-7B08DA958DBB}" type="presOf" srcId="{E46C203A-DBC4-45C3-AB6C-297FE1248E6A}" destId="{D68E6EB3-13E8-4FC3-8F5C-D42D19FBDDA2}" srcOrd="0" destOrd="0" presId="urn:microsoft.com/office/officeart/2008/layout/AlternatingHexagons"/>
    <dgm:cxn modelId="{5CE12F95-61DC-4120-B232-771A16127BBD}" type="presParOf" srcId="{0CF73371-E09B-47C9-BC70-0A8FA5BCCAAD}" destId="{A340F530-AAA5-4540-A016-5FE7BC382116}" srcOrd="0" destOrd="0" presId="urn:microsoft.com/office/officeart/2008/layout/AlternatingHexagons"/>
    <dgm:cxn modelId="{813059DC-0238-4D94-B279-B660816C67AA}" type="presParOf" srcId="{A340F530-AAA5-4540-A016-5FE7BC382116}" destId="{00F81AA9-93F3-4916-81F9-824C39EFF0AE}" srcOrd="0" destOrd="0" presId="urn:microsoft.com/office/officeart/2008/layout/AlternatingHexagons"/>
    <dgm:cxn modelId="{B2F859F4-FA88-4A60-9F3B-378198612E9A}" type="presParOf" srcId="{A340F530-AAA5-4540-A016-5FE7BC382116}" destId="{23AA9A4F-FABC-4265-9335-CCE8D943E5E3}" srcOrd="1" destOrd="0" presId="urn:microsoft.com/office/officeart/2008/layout/AlternatingHexagons"/>
    <dgm:cxn modelId="{0E5C2DA2-7AB1-463D-AE3A-007EF2D30172}" type="presParOf" srcId="{A340F530-AAA5-4540-A016-5FE7BC382116}" destId="{6BB713E0-BE42-47D1-A694-E8DDF4EE96F2}" srcOrd="2" destOrd="0" presId="urn:microsoft.com/office/officeart/2008/layout/AlternatingHexagons"/>
    <dgm:cxn modelId="{70DA37CC-5B76-4C47-B0AA-224DA86C2851}" type="presParOf" srcId="{A340F530-AAA5-4540-A016-5FE7BC382116}" destId="{F82CF5EE-E87F-4C49-89AF-CB7EFB412BF2}" srcOrd="3" destOrd="0" presId="urn:microsoft.com/office/officeart/2008/layout/AlternatingHexagons"/>
    <dgm:cxn modelId="{E5AA58D7-99F9-4F2D-9820-5204F99FF63D}" type="presParOf" srcId="{A340F530-AAA5-4540-A016-5FE7BC382116}" destId="{D8FBC9D4-D1D2-4711-A33B-04483A59E482}" srcOrd="4" destOrd="0" presId="urn:microsoft.com/office/officeart/2008/layout/AlternatingHexagons"/>
    <dgm:cxn modelId="{4A044BA1-5BCA-4C33-A435-B8F5B4ED9940}" type="presParOf" srcId="{0CF73371-E09B-47C9-BC70-0A8FA5BCCAAD}" destId="{5B284707-9158-454A-9048-9DC4528E4E6F}" srcOrd="1" destOrd="0" presId="urn:microsoft.com/office/officeart/2008/layout/AlternatingHexagons"/>
    <dgm:cxn modelId="{FAF87A75-3362-4A1F-B165-A79F5B7F58D3}" type="presParOf" srcId="{0CF73371-E09B-47C9-BC70-0A8FA5BCCAAD}" destId="{8E887864-BB44-43A3-A7F0-D810A4A522DB}" srcOrd="2" destOrd="0" presId="urn:microsoft.com/office/officeart/2008/layout/AlternatingHexagons"/>
    <dgm:cxn modelId="{E8460720-F45F-49E8-BE2C-EE25C64620CF}" type="presParOf" srcId="{8E887864-BB44-43A3-A7F0-D810A4A522DB}" destId="{B662239B-285E-48A3-B61F-AAECE3E13672}" srcOrd="0" destOrd="0" presId="urn:microsoft.com/office/officeart/2008/layout/AlternatingHexagons"/>
    <dgm:cxn modelId="{087AFB76-AFA9-4FF0-B274-9BC9F88F8D4D}" type="presParOf" srcId="{8E887864-BB44-43A3-A7F0-D810A4A522DB}" destId="{2CBC8FAC-A12B-4D92-A4BD-D73F13D340CF}" srcOrd="1" destOrd="0" presId="urn:microsoft.com/office/officeart/2008/layout/AlternatingHexagons"/>
    <dgm:cxn modelId="{C1E52145-010D-483B-B641-2667B8DC98A3}" type="presParOf" srcId="{8E887864-BB44-43A3-A7F0-D810A4A522DB}" destId="{FA137F65-C5C9-489D-809B-7C9670F811D7}" srcOrd="2" destOrd="0" presId="urn:microsoft.com/office/officeart/2008/layout/AlternatingHexagons"/>
    <dgm:cxn modelId="{DAFCC453-AE92-45F8-8D77-9AD1F27458D7}" type="presParOf" srcId="{8E887864-BB44-43A3-A7F0-D810A4A522DB}" destId="{306D8267-CBC0-404B-AF01-B272D803C214}" srcOrd="3" destOrd="0" presId="urn:microsoft.com/office/officeart/2008/layout/AlternatingHexagons"/>
    <dgm:cxn modelId="{51165B04-AB0E-4021-B7C7-050C66A63506}" type="presParOf" srcId="{8E887864-BB44-43A3-A7F0-D810A4A522DB}" destId="{D68E6EB3-13E8-4FC3-8F5C-D42D19FBDDA2}" srcOrd="4" destOrd="0" presId="urn:microsoft.com/office/officeart/2008/layout/AlternatingHexagons"/>
    <dgm:cxn modelId="{5240B524-2872-411F-B298-5D3EDAC07DA7}" type="presParOf" srcId="{0CF73371-E09B-47C9-BC70-0A8FA5BCCAAD}" destId="{762A009F-4F95-4E92-87C2-BD8741609FAF}" srcOrd="3" destOrd="0" presId="urn:microsoft.com/office/officeart/2008/layout/AlternatingHexagons"/>
    <dgm:cxn modelId="{CD7AB56B-119E-46B0-AF6F-18FE7BFFC414}" type="presParOf" srcId="{0CF73371-E09B-47C9-BC70-0A8FA5BCCAAD}" destId="{93AC0F1A-84B9-44C7-8AC3-C9DBA1429C00}" srcOrd="4" destOrd="0" presId="urn:microsoft.com/office/officeart/2008/layout/AlternatingHexagons"/>
    <dgm:cxn modelId="{1CC951BC-5251-4DD3-98CA-61EF13EB10D8}" type="presParOf" srcId="{93AC0F1A-84B9-44C7-8AC3-C9DBA1429C00}" destId="{A99F046B-CCB5-47CC-A417-9F2C202376E3}" srcOrd="0" destOrd="0" presId="urn:microsoft.com/office/officeart/2008/layout/AlternatingHexagons"/>
    <dgm:cxn modelId="{0116676F-3C8A-4056-9C55-060426529756}" type="presParOf" srcId="{93AC0F1A-84B9-44C7-8AC3-C9DBA1429C00}" destId="{A1C04AFD-7E76-4F30-B8F3-CD5854F6E7F9}" srcOrd="1" destOrd="0" presId="urn:microsoft.com/office/officeart/2008/layout/AlternatingHexagons"/>
    <dgm:cxn modelId="{ED5EB9BF-312E-47FB-9336-A9C87EEA092D}" type="presParOf" srcId="{93AC0F1A-84B9-44C7-8AC3-C9DBA1429C00}" destId="{62F9B7D1-8DF2-415E-AD80-41ED412D3B24}" srcOrd="2" destOrd="0" presId="urn:microsoft.com/office/officeart/2008/layout/AlternatingHexagons"/>
    <dgm:cxn modelId="{BB76F018-C960-48CE-8C4B-1BE6DC16A6CF}" type="presParOf" srcId="{93AC0F1A-84B9-44C7-8AC3-C9DBA1429C00}" destId="{2BB2C844-3535-4500-8D45-8B0BAF7A2F8C}" srcOrd="3" destOrd="0" presId="urn:microsoft.com/office/officeart/2008/layout/AlternatingHexagons"/>
    <dgm:cxn modelId="{2F08B380-2C8D-43CB-9AFD-20CE1F5B4CDF}" type="presParOf" srcId="{93AC0F1A-84B9-44C7-8AC3-C9DBA1429C00}" destId="{1A2F5BF5-09FD-4784-A84F-32284F802C0D}" srcOrd="4" destOrd="0" presId="urn:microsoft.com/office/officeart/2008/layout/AlternatingHexagons"/>
    <dgm:cxn modelId="{8C191698-481C-481E-AE70-B48DC18FE7D8}" type="presParOf" srcId="{0CF73371-E09B-47C9-BC70-0A8FA5BCCAAD}" destId="{93C4DB78-BB58-4D92-AD70-52793542B8C6}" srcOrd="5" destOrd="0" presId="urn:microsoft.com/office/officeart/2008/layout/AlternatingHexagons"/>
    <dgm:cxn modelId="{2A9902DB-CB94-41D9-AFED-B208E081A368}" type="presParOf" srcId="{0CF73371-E09B-47C9-BC70-0A8FA5BCCAAD}" destId="{244A2E1C-9595-4E8E-8650-8A4689C14ECB}" srcOrd="6" destOrd="0" presId="urn:microsoft.com/office/officeart/2008/layout/AlternatingHexagons"/>
    <dgm:cxn modelId="{DE3E52E6-71D0-4681-A2F2-12B19CC8C93F}" type="presParOf" srcId="{244A2E1C-9595-4E8E-8650-8A4689C14ECB}" destId="{CC2E6CEC-5518-4643-B4DB-515B46FCBE3D}" srcOrd="0" destOrd="0" presId="urn:microsoft.com/office/officeart/2008/layout/AlternatingHexagons"/>
    <dgm:cxn modelId="{0C923710-9466-457D-80C4-49B592274589}" type="presParOf" srcId="{244A2E1C-9595-4E8E-8650-8A4689C14ECB}" destId="{F639AA61-CCD1-4EBE-9445-3FA55A767734}" srcOrd="1" destOrd="0" presId="urn:microsoft.com/office/officeart/2008/layout/AlternatingHexagons"/>
    <dgm:cxn modelId="{A814825E-DB4F-4ADB-9C76-EBA34D2F44E3}" type="presParOf" srcId="{244A2E1C-9595-4E8E-8650-8A4689C14ECB}" destId="{A8BFC4BB-BC64-41EF-B85F-44E585886EFF}" srcOrd="2" destOrd="0" presId="urn:microsoft.com/office/officeart/2008/layout/AlternatingHexagons"/>
    <dgm:cxn modelId="{C9B22825-4880-4E85-A1CB-1C7F5D4C5EA1}" type="presParOf" srcId="{244A2E1C-9595-4E8E-8650-8A4689C14ECB}" destId="{F37D8DB2-ED09-4DD6-B5BF-BD14AA57B150}" srcOrd="3" destOrd="0" presId="urn:microsoft.com/office/officeart/2008/layout/AlternatingHexagons"/>
    <dgm:cxn modelId="{9B76D1BF-4BA6-4D9C-83EF-C7ED5D1136AE}" type="presParOf" srcId="{244A2E1C-9595-4E8E-8650-8A4689C14ECB}" destId="{DC56654B-8EA0-4E1C-AF4B-AE30266EABA0}" srcOrd="4" destOrd="0" presId="urn:microsoft.com/office/officeart/2008/layout/AlternatingHexagon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F81AA9-93F3-4916-81F9-824C39EFF0AE}">
      <dsp:nvSpPr>
        <dsp:cNvPr id="0" name=""/>
        <dsp:cNvSpPr/>
      </dsp:nvSpPr>
      <dsp:spPr>
        <a:xfrm rot="5400000">
          <a:off x="3624266" y="136102"/>
          <a:ext cx="1525763" cy="1327414"/>
        </a:xfrm>
        <a:prstGeom prst="hexagon">
          <a:avLst>
            <a:gd name="adj" fmla="val 25000"/>
            <a:gd name="vf" fmla="val 115470"/>
          </a:avLst>
        </a:prstGeom>
        <a:solidFill>
          <a:prstClr val="white">
            <a:hueOff val="0"/>
            <a:satOff val="0"/>
            <a:lumOff val="0"/>
            <a:alphaOff val="0"/>
          </a:prstClr>
        </a:solidFill>
        <a:ln w="19050" cap="flat" cmpd="sng" algn="ctr">
          <a:solidFill>
            <a:srgbClr val="70AD47">
              <a:shade val="8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PE" sz="1000" kern="1200" dirty="0"/>
            <a:t>Administración</a:t>
          </a:r>
        </a:p>
        <a:p>
          <a:pPr marL="0" lvl="0" indent="0" algn="ctr" defTabSz="444500">
            <a:lnSpc>
              <a:spcPct val="90000"/>
            </a:lnSpc>
            <a:spcBef>
              <a:spcPct val="0"/>
            </a:spcBef>
            <a:spcAft>
              <a:spcPct val="35000"/>
            </a:spcAft>
            <a:buNone/>
          </a:pPr>
          <a:r>
            <a:rPr lang="es-PE" sz="1000" b="1" kern="1200" dirty="0">
              <a:solidFill>
                <a:prstClr val="black">
                  <a:hueOff val="0"/>
                  <a:satOff val="0"/>
                  <a:lumOff val="0"/>
                  <a:alphaOff val="0"/>
                </a:prstClr>
              </a:solidFill>
              <a:latin typeface="Calibri" panose="020F0502020204030204"/>
              <a:ea typeface="+mn-ea"/>
              <a:cs typeface="+mn-cs"/>
            </a:rPr>
            <a:t>4.263</a:t>
          </a:r>
        </a:p>
      </dsp:txBody>
      <dsp:txXfrm rot="-5400000">
        <a:off x="3930295" y="274693"/>
        <a:ext cx="913704" cy="1050233"/>
      </dsp:txXfrm>
    </dsp:sp>
    <dsp:sp modelId="{23AA9A4F-FABC-4265-9335-CCE8D943E5E3}">
      <dsp:nvSpPr>
        <dsp:cNvPr id="0" name=""/>
        <dsp:cNvSpPr/>
      </dsp:nvSpPr>
      <dsp:spPr>
        <a:xfrm>
          <a:off x="5107622" y="309001"/>
          <a:ext cx="1702752" cy="915458"/>
        </a:xfrm>
        <a:prstGeom prst="rect">
          <a:avLst/>
        </a:prstGeom>
        <a:noFill/>
        <a:ln>
          <a:noFill/>
        </a:ln>
        <a:effectLst/>
      </dsp:spPr>
      <dsp:style>
        <a:lnRef idx="0">
          <a:scrgbClr r="0" g="0" b="0"/>
        </a:lnRef>
        <a:fillRef idx="0">
          <a:scrgbClr r="0" g="0" b="0"/>
        </a:fillRef>
        <a:effectRef idx="0">
          <a:scrgbClr r="0" g="0" b="0"/>
        </a:effectRef>
        <a:fontRef idx="minor"/>
      </dsp:style>
    </dsp:sp>
    <dsp:sp modelId="{D8FBC9D4-D1D2-4711-A33B-04483A59E482}">
      <dsp:nvSpPr>
        <dsp:cNvPr id="0" name=""/>
        <dsp:cNvSpPr/>
      </dsp:nvSpPr>
      <dsp:spPr>
        <a:xfrm rot="5400000">
          <a:off x="2927573" y="3964411"/>
          <a:ext cx="1525763" cy="1327414"/>
        </a:xfrm>
        <a:prstGeom prst="hexagon">
          <a:avLst>
            <a:gd name="adj" fmla="val 25000"/>
            <a:gd name="vf" fmla="val 115470"/>
          </a:avLst>
        </a:prstGeom>
        <a:solidFill>
          <a:prstClr val="white">
            <a:hueOff val="0"/>
            <a:satOff val="0"/>
            <a:lumOff val="0"/>
            <a:alphaOff val="0"/>
          </a:prstClr>
        </a:solidFill>
        <a:ln w="19050" cap="flat" cmpd="sng" algn="ctr">
          <a:solidFill>
            <a:srgbClr val="70AD47">
              <a:shade val="8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PE" sz="1000" kern="1200" dirty="0">
              <a:solidFill>
                <a:prstClr val="black">
                  <a:hueOff val="0"/>
                  <a:satOff val="0"/>
                  <a:lumOff val="0"/>
                  <a:alphaOff val="0"/>
                </a:prstClr>
              </a:solidFill>
              <a:latin typeface="Calibri" panose="020F0502020204030204"/>
              <a:ea typeface="+mn-ea"/>
              <a:cs typeface="+mn-cs"/>
            </a:rPr>
            <a:t>Compras</a:t>
          </a:r>
        </a:p>
      </dsp:txBody>
      <dsp:txXfrm rot="-5400000">
        <a:off x="3233602" y="4103002"/>
        <a:ext cx="913704" cy="1050233"/>
      </dsp:txXfrm>
    </dsp:sp>
    <dsp:sp modelId="{B662239B-285E-48A3-B61F-AAECE3E13672}">
      <dsp:nvSpPr>
        <dsp:cNvPr id="0" name=""/>
        <dsp:cNvSpPr/>
      </dsp:nvSpPr>
      <dsp:spPr>
        <a:xfrm rot="5400000">
          <a:off x="2921202" y="1398092"/>
          <a:ext cx="1525763" cy="1327414"/>
        </a:xfrm>
        <a:prstGeom prst="hexagon">
          <a:avLst>
            <a:gd name="adj" fmla="val 25000"/>
            <a:gd name="vf" fmla="val 115470"/>
          </a:avLst>
        </a:prstGeom>
        <a:solidFill>
          <a:prstClr val="white">
            <a:hueOff val="0"/>
            <a:satOff val="0"/>
            <a:lumOff val="0"/>
            <a:alphaOff val="0"/>
          </a:prstClr>
        </a:solidFill>
        <a:ln w="19050" cap="flat" cmpd="sng" algn="ctr">
          <a:solidFill>
            <a:srgbClr val="70AD47">
              <a:shade val="8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ClrTx/>
            <a:buSzPts val="1000"/>
            <a:buFont typeface="Arial" panose="020B0604020202020204" pitchFamily="34" charset="0"/>
            <a:buNone/>
          </a:pPr>
          <a:r>
            <a:rPr lang="es-PE" sz="1000" kern="1200" dirty="0"/>
            <a:t>TI y Sistemas</a:t>
          </a:r>
          <a:endParaRPr lang="es-PE" sz="1000" kern="1200" dirty="0">
            <a:solidFill>
              <a:prstClr val="black">
                <a:hueOff val="0"/>
                <a:satOff val="0"/>
                <a:lumOff val="0"/>
                <a:alphaOff val="0"/>
              </a:prstClr>
            </a:solidFill>
            <a:latin typeface="Calibri" panose="020F0502020204030204"/>
            <a:ea typeface="+mn-ea"/>
            <a:cs typeface="+mn-cs"/>
          </a:endParaRPr>
        </a:p>
      </dsp:txBody>
      <dsp:txXfrm rot="-5400000">
        <a:off x="3227231" y="1536683"/>
        <a:ext cx="913704" cy="1050233"/>
      </dsp:txXfrm>
    </dsp:sp>
    <dsp:sp modelId="{2CBC8FAC-A12B-4D92-A4BD-D73F13D340CF}">
      <dsp:nvSpPr>
        <dsp:cNvPr id="0" name=""/>
        <dsp:cNvSpPr/>
      </dsp:nvSpPr>
      <dsp:spPr>
        <a:xfrm>
          <a:off x="1317625" y="1604070"/>
          <a:ext cx="1647825" cy="915458"/>
        </a:xfrm>
        <a:prstGeom prst="rect">
          <a:avLst/>
        </a:prstGeom>
        <a:noFill/>
        <a:ln>
          <a:noFill/>
        </a:ln>
        <a:effectLst/>
      </dsp:spPr>
      <dsp:style>
        <a:lnRef idx="0">
          <a:scrgbClr r="0" g="0" b="0"/>
        </a:lnRef>
        <a:fillRef idx="0">
          <a:scrgbClr r="0" g="0" b="0"/>
        </a:fillRef>
        <a:effectRef idx="0">
          <a:scrgbClr r="0" g="0" b="0"/>
        </a:effectRef>
        <a:fontRef idx="minor"/>
      </dsp:style>
    </dsp:sp>
    <dsp:sp modelId="{D68E6EB3-13E8-4FC3-8F5C-D42D19FBDDA2}">
      <dsp:nvSpPr>
        <dsp:cNvPr id="0" name=""/>
        <dsp:cNvSpPr/>
      </dsp:nvSpPr>
      <dsp:spPr>
        <a:xfrm rot="5400000">
          <a:off x="4327094" y="1395147"/>
          <a:ext cx="1525763" cy="1327414"/>
        </a:xfrm>
        <a:prstGeom prst="hexagon">
          <a:avLst>
            <a:gd name="adj" fmla="val 25000"/>
            <a:gd name="vf" fmla="val 115470"/>
          </a:avLst>
        </a:prstGeom>
        <a:solidFill>
          <a:prstClr val="white">
            <a:hueOff val="0"/>
            <a:satOff val="0"/>
            <a:lumOff val="0"/>
            <a:alphaOff val="0"/>
          </a:prstClr>
        </a:solidFill>
        <a:ln w="19050" cap="flat" cmpd="sng" algn="ctr">
          <a:solidFill>
            <a:srgbClr val="70AD47">
              <a:shade val="8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PE" sz="1000" kern="1200" dirty="0">
              <a:solidFill>
                <a:prstClr val="black">
                  <a:hueOff val="0"/>
                  <a:satOff val="0"/>
                  <a:lumOff val="0"/>
                  <a:alphaOff val="0"/>
                </a:prstClr>
              </a:solidFill>
              <a:latin typeface="Calibri" panose="020F0502020204030204"/>
              <a:ea typeface="+mn-ea"/>
              <a:cs typeface="+mn-cs"/>
            </a:rPr>
            <a:t>Finanzas y Tesorería</a:t>
          </a:r>
        </a:p>
      </dsp:txBody>
      <dsp:txXfrm rot="-5400000">
        <a:off x="4633123" y="1533738"/>
        <a:ext cx="913704" cy="1050233"/>
      </dsp:txXfrm>
    </dsp:sp>
    <dsp:sp modelId="{A99F046B-CCB5-47CC-A417-9F2C202376E3}">
      <dsp:nvSpPr>
        <dsp:cNvPr id="0" name=""/>
        <dsp:cNvSpPr/>
      </dsp:nvSpPr>
      <dsp:spPr>
        <a:xfrm rot="5400000">
          <a:off x="3640753" y="2693160"/>
          <a:ext cx="1525763" cy="1327414"/>
        </a:xfrm>
        <a:prstGeom prst="hexagon">
          <a:avLst>
            <a:gd name="adj" fmla="val 25000"/>
            <a:gd name="vf" fmla="val 115470"/>
          </a:avLst>
        </a:prstGeom>
        <a:solidFill>
          <a:prstClr val="white">
            <a:hueOff val="0"/>
            <a:satOff val="0"/>
            <a:lumOff val="0"/>
            <a:alphaOff val="0"/>
          </a:prstClr>
        </a:solidFill>
        <a:ln w="19050" cap="flat" cmpd="sng" algn="ctr">
          <a:solidFill>
            <a:srgbClr val="70AD47">
              <a:shade val="8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PE" sz="1000" kern="1200" dirty="0">
              <a:solidFill>
                <a:prstClr val="black">
                  <a:hueOff val="0"/>
                  <a:satOff val="0"/>
                  <a:lumOff val="0"/>
                  <a:alphaOff val="0"/>
                </a:prstClr>
              </a:solidFill>
              <a:latin typeface="Calibri" panose="020F0502020204030204"/>
              <a:ea typeface="+mn-ea"/>
              <a:cs typeface="+mn-cs"/>
            </a:rPr>
            <a:t>Contabilidad</a:t>
          </a:r>
        </a:p>
      </dsp:txBody>
      <dsp:txXfrm rot="-5400000">
        <a:off x="3946782" y="2831751"/>
        <a:ext cx="913704" cy="1050233"/>
      </dsp:txXfrm>
    </dsp:sp>
    <dsp:sp modelId="{A1C04AFD-7E76-4F30-B8F3-CD5854F6E7F9}">
      <dsp:nvSpPr>
        <dsp:cNvPr id="0" name=""/>
        <dsp:cNvSpPr/>
      </dsp:nvSpPr>
      <dsp:spPr>
        <a:xfrm>
          <a:off x="5107622" y="2899138"/>
          <a:ext cx="1702752" cy="915458"/>
        </a:xfrm>
        <a:prstGeom prst="rect">
          <a:avLst/>
        </a:prstGeom>
        <a:noFill/>
        <a:ln>
          <a:noFill/>
        </a:ln>
        <a:effectLst/>
      </dsp:spPr>
      <dsp:style>
        <a:lnRef idx="0">
          <a:scrgbClr r="0" g="0" b="0"/>
        </a:lnRef>
        <a:fillRef idx="0">
          <a:scrgbClr r="0" g="0" b="0"/>
        </a:fillRef>
        <a:effectRef idx="0">
          <a:scrgbClr r="0" g="0" b="0"/>
        </a:effectRef>
        <a:fontRef idx="minor"/>
      </dsp:style>
    </dsp:sp>
    <dsp:sp modelId="{1A2F5BF5-09FD-4784-A84F-32284F802C0D}">
      <dsp:nvSpPr>
        <dsp:cNvPr id="0" name=""/>
        <dsp:cNvSpPr/>
      </dsp:nvSpPr>
      <dsp:spPr>
        <a:xfrm rot="5400000">
          <a:off x="2207145" y="2693160"/>
          <a:ext cx="1525763" cy="1327414"/>
        </a:xfrm>
        <a:prstGeom prst="hexagon">
          <a:avLst>
            <a:gd name="adj" fmla="val 25000"/>
            <a:gd name="vf" fmla="val 115470"/>
          </a:avLst>
        </a:prstGeom>
        <a:solidFill>
          <a:prstClr val="white">
            <a:hueOff val="0"/>
            <a:satOff val="0"/>
            <a:lumOff val="0"/>
            <a:alphaOff val="0"/>
          </a:prstClr>
        </a:solidFill>
        <a:ln w="19050" cap="flat" cmpd="sng" algn="ctr">
          <a:solidFill>
            <a:srgbClr val="70AD47">
              <a:shade val="8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PE" sz="1000" kern="1200" dirty="0">
              <a:solidFill>
                <a:prstClr val="black">
                  <a:hueOff val="0"/>
                  <a:satOff val="0"/>
                  <a:lumOff val="0"/>
                  <a:alphaOff val="0"/>
                </a:prstClr>
              </a:solidFill>
              <a:latin typeface="Calibri" panose="020F0502020204030204"/>
              <a:ea typeface="+mn-ea"/>
              <a:cs typeface="+mn-cs"/>
            </a:rPr>
            <a:t>Legal</a:t>
          </a:r>
        </a:p>
      </dsp:txBody>
      <dsp:txXfrm rot="-5400000">
        <a:off x="2513174" y="2831751"/>
        <a:ext cx="913704" cy="1050233"/>
      </dsp:txXfrm>
    </dsp:sp>
    <dsp:sp modelId="{CC2E6CEC-5518-4643-B4DB-515B46FCBE3D}">
      <dsp:nvSpPr>
        <dsp:cNvPr id="0" name=""/>
        <dsp:cNvSpPr/>
      </dsp:nvSpPr>
      <dsp:spPr>
        <a:xfrm rot="5400000">
          <a:off x="4351863" y="3955150"/>
          <a:ext cx="1525763" cy="1327414"/>
        </a:xfrm>
        <a:prstGeom prst="hexagon">
          <a:avLst>
            <a:gd name="adj" fmla="val 25000"/>
            <a:gd name="vf" fmla="val 115470"/>
          </a:avLst>
        </a:prstGeom>
        <a:solidFill>
          <a:prstClr val="white">
            <a:hueOff val="0"/>
            <a:satOff val="0"/>
            <a:lumOff val="0"/>
            <a:alphaOff val="0"/>
          </a:prstClr>
        </a:solidFill>
        <a:ln w="19050" cap="flat" cmpd="sng" algn="ctr">
          <a:solidFill>
            <a:srgbClr val="70AD47">
              <a:shade val="8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PE" sz="1000" kern="1200" dirty="0">
              <a:solidFill>
                <a:prstClr val="black">
                  <a:hueOff val="0"/>
                  <a:satOff val="0"/>
                  <a:lumOff val="0"/>
                  <a:alphaOff val="0"/>
                </a:prstClr>
              </a:solidFill>
              <a:latin typeface="Calibri" panose="020F0502020204030204"/>
              <a:ea typeface="+mn-ea"/>
              <a:cs typeface="+mn-cs"/>
            </a:rPr>
            <a:t>Riesgos</a:t>
          </a:r>
        </a:p>
      </dsp:txBody>
      <dsp:txXfrm rot="-5400000">
        <a:off x="4657892" y="4093741"/>
        <a:ext cx="913704" cy="1050233"/>
      </dsp:txXfrm>
    </dsp:sp>
    <dsp:sp modelId="{F639AA61-CCD1-4EBE-9445-3FA55A767734}">
      <dsp:nvSpPr>
        <dsp:cNvPr id="0" name=""/>
        <dsp:cNvSpPr/>
      </dsp:nvSpPr>
      <dsp:spPr>
        <a:xfrm>
          <a:off x="1317625" y="4194206"/>
          <a:ext cx="1647825" cy="915458"/>
        </a:xfrm>
        <a:prstGeom prst="rect">
          <a:avLst/>
        </a:prstGeom>
        <a:noFill/>
        <a:ln>
          <a:noFill/>
        </a:ln>
        <a:effectLst/>
      </dsp:spPr>
      <dsp:style>
        <a:lnRef idx="0">
          <a:scrgbClr r="0" g="0" b="0"/>
        </a:lnRef>
        <a:fillRef idx="0">
          <a:scrgbClr r="0" g="0" b="0"/>
        </a:fillRef>
        <a:effectRef idx="0">
          <a:scrgbClr r="0" g="0" b="0"/>
        </a:effectRef>
        <a:fontRef idx="minor"/>
      </dsp:style>
    </dsp:sp>
    <dsp:sp modelId="{DC56654B-8EA0-4E1C-AF4B-AE30266EABA0}">
      <dsp:nvSpPr>
        <dsp:cNvPr id="0" name=""/>
        <dsp:cNvSpPr/>
      </dsp:nvSpPr>
      <dsp:spPr>
        <a:xfrm rot="5400000">
          <a:off x="5043048" y="2661577"/>
          <a:ext cx="1525763" cy="1327414"/>
        </a:xfrm>
        <a:prstGeom prst="hexagon">
          <a:avLst>
            <a:gd name="adj" fmla="val 25000"/>
            <a:gd name="vf" fmla="val 115470"/>
          </a:avLst>
        </a:prstGeom>
        <a:solidFill>
          <a:prstClr val="white">
            <a:hueOff val="0"/>
            <a:satOff val="0"/>
            <a:lumOff val="0"/>
            <a:alphaOff val="0"/>
          </a:prstClr>
        </a:solidFill>
        <a:ln w="19050" cap="flat" cmpd="sng" algn="ctr">
          <a:solidFill>
            <a:srgbClr val="70AD47">
              <a:shade val="8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PE" sz="1000" kern="1200" dirty="0">
              <a:solidFill>
                <a:prstClr val="black">
                  <a:hueOff val="0"/>
                  <a:satOff val="0"/>
                  <a:lumOff val="0"/>
                  <a:alphaOff val="0"/>
                </a:prstClr>
              </a:solidFill>
              <a:latin typeface="Calibri" panose="020F0502020204030204"/>
              <a:ea typeface="+mn-ea"/>
              <a:cs typeface="+mn-cs"/>
            </a:rPr>
            <a:t>Control de Gestión</a:t>
          </a:r>
        </a:p>
      </dsp:txBody>
      <dsp:txXfrm rot="-5400000">
        <a:off x="5349077" y="2800168"/>
        <a:ext cx="913704" cy="1050233"/>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s-ES_tradnl"/>
          </a:p>
        </p:txBody>
      </p:sp>
      <p:sp>
        <p:nvSpPr>
          <p:cNvPr id="3" name="Marcador de fecha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98EB0547-FCB6-A249-8ECF-15FA698D7B3A}" type="datetimeFigureOut">
              <a:rPr lang="es-ES_tradnl" smtClean="0"/>
              <a:t>03/01/2025</a:t>
            </a:fld>
            <a:endParaRPr lang="es-ES_tradnl"/>
          </a:p>
        </p:txBody>
      </p:sp>
      <p:sp>
        <p:nvSpPr>
          <p:cNvPr id="4" name="Marcador de imagen de diapositiva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s-ES_tradnl"/>
          </a:p>
        </p:txBody>
      </p:sp>
      <p:sp>
        <p:nvSpPr>
          <p:cNvPr id="5" name="Marcador de notas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6" name="Marcador de pie de página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s-ES_tradnl"/>
          </a:p>
        </p:txBody>
      </p:sp>
      <p:sp>
        <p:nvSpPr>
          <p:cNvPr id="7" name="Marcador de número de diapositiva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4ADE2EC9-87F0-BC43-82D4-950CAEFCB2C1}" type="slidenum">
              <a:rPr lang="es-ES_tradnl" smtClean="0"/>
              <a:t>‹Nº›</a:t>
            </a:fld>
            <a:endParaRPr lang="es-ES_tradnl"/>
          </a:p>
        </p:txBody>
      </p:sp>
    </p:spTree>
    <p:extLst>
      <p:ext uri="{BB962C8B-B14F-4D97-AF65-F5344CB8AC3E}">
        <p14:creationId xmlns:p14="http://schemas.microsoft.com/office/powerpoint/2010/main" val="224993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CB9A75FB-65AC-AC41-84B9-6C116412F2AC}" type="datetimeFigureOut">
              <a:rPr lang="es-ES_tradnl" smtClean="0"/>
              <a:t>03/01/2025</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CDE6F2AA-4381-1D4B-B554-52F8CA63EE4B}" type="slidenum">
              <a:rPr lang="es-ES_tradnl" smtClean="0"/>
              <a:t>‹Nº›</a:t>
            </a:fld>
            <a:endParaRPr lang="es-ES_tradnl"/>
          </a:p>
        </p:txBody>
      </p:sp>
    </p:spTree>
    <p:extLst>
      <p:ext uri="{BB962C8B-B14F-4D97-AF65-F5344CB8AC3E}">
        <p14:creationId xmlns:p14="http://schemas.microsoft.com/office/powerpoint/2010/main" val="2473737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CB9A75FB-65AC-AC41-84B9-6C116412F2AC}" type="datetimeFigureOut">
              <a:rPr lang="es-ES_tradnl" smtClean="0"/>
              <a:t>03/01/2025</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CDE6F2AA-4381-1D4B-B554-52F8CA63EE4B}" type="slidenum">
              <a:rPr lang="es-ES_tradnl" smtClean="0"/>
              <a:t>‹Nº›</a:t>
            </a:fld>
            <a:endParaRPr lang="es-ES_tradnl"/>
          </a:p>
        </p:txBody>
      </p:sp>
    </p:spTree>
    <p:extLst>
      <p:ext uri="{BB962C8B-B14F-4D97-AF65-F5344CB8AC3E}">
        <p14:creationId xmlns:p14="http://schemas.microsoft.com/office/powerpoint/2010/main" val="26364050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9A75FB-65AC-AC41-84B9-6C116412F2AC}" type="datetimeFigureOut">
              <a:rPr lang="es-ES_tradnl" smtClean="0"/>
              <a:t>03/01/2025</a:t>
            </a:fld>
            <a:endParaRPr lang="es-ES_tradn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E6F2AA-4381-1D4B-B554-52F8CA63EE4B}" type="slidenum">
              <a:rPr lang="es-ES_tradnl" smtClean="0"/>
              <a:t>‹Nº›</a:t>
            </a:fld>
            <a:endParaRPr lang="es-ES_tradnl"/>
          </a:p>
        </p:txBody>
      </p:sp>
    </p:spTree>
    <p:extLst>
      <p:ext uri="{BB962C8B-B14F-4D97-AF65-F5344CB8AC3E}">
        <p14:creationId xmlns:p14="http://schemas.microsoft.com/office/powerpoint/2010/main" val="411588266"/>
      </p:ext>
    </p:extLst>
  </p:cSld>
  <p:clrMap bg1="lt1" tx1="dk1" bg2="lt2" tx2="dk2" accent1="accent1" accent2="accent2" accent3="accent3" accent4="accent4" accent5="accent5" accent6="accent6" hlink="hlink" folHlink="folHlink"/>
  <p:sldLayoutIdLst>
    <p:sldLayoutId id="2147483740" r:id="rId1"/>
    <p:sldLayoutId id="2147483741"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slide" Target="slide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slide" Target="slide3.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slide" Target="slide4.xml"/><Relationship Id="rId7" Type="http://schemas.openxmlformats.org/officeDocument/2006/relationships/diagramColors" Target="../diagrams/colors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chart" Target="../charts/chart1.xml"/></Relationships>
</file>

<file path=ppt/slides/_rels/slide6.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slide" Target="slide7.xml"/><Relationship Id="rId7" Type="http://schemas.openxmlformats.org/officeDocument/2006/relationships/chart" Target="../charts/chart6.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chart" Target="../charts/chart5.xml"/><Relationship Id="rId5" Type="http://schemas.openxmlformats.org/officeDocument/2006/relationships/image" Target="../media/image7.sv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chart" Target="../charts/chart7.xml"/><Relationship Id="rId1" Type="http://schemas.openxmlformats.org/officeDocument/2006/relationships/slideLayout" Target="../slideLayouts/slideLayout2.xml"/><Relationship Id="rId6" Type="http://schemas.openxmlformats.org/officeDocument/2006/relationships/chart" Target="../charts/chart9.xml"/><Relationship Id="rId5" Type="http://schemas.openxmlformats.org/officeDocument/2006/relationships/chart" Target="../charts/chart8.xml"/><Relationship Id="rId4" Type="http://schemas.openxmlformats.org/officeDocument/2006/relationships/slide" Target="slide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Resultado de imagen para post it"/>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1858324" y="0"/>
            <a:ext cx="1800224" cy="1864354"/>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p:cNvSpPr txBox="1"/>
          <p:nvPr/>
        </p:nvSpPr>
        <p:spPr>
          <a:xfrm>
            <a:off x="-1531138" y="799153"/>
            <a:ext cx="1145853" cy="461665"/>
          </a:xfrm>
          <a:prstGeom prst="rect">
            <a:avLst/>
          </a:prstGeom>
          <a:noFill/>
        </p:spPr>
        <p:txBody>
          <a:bodyPr wrap="square" rtlCol="0">
            <a:spAutoFit/>
          </a:bodyPr>
          <a:lstStyle/>
          <a:p>
            <a:pPr algn="ctr"/>
            <a:r>
              <a:rPr lang="es-PE" sz="1200" b="1" dirty="0">
                <a:latin typeface="Verdana" panose="020B0604030504040204" pitchFamily="34" charset="0"/>
                <a:ea typeface="Verdana" panose="020B0604030504040204" pitchFamily="34" charset="0"/>
                <a:cs typeface="Verdana" panose="020B0604030504040204" pitchFamily="34" charset="0"/>
              </a:rPr>
              <a:t>Lámina de inicio</a:t>
            </a:r>
          </a:p>
        </p:txBody>
      </p:sp>
      <p:pic>
        <p:nvPicPr>
          <p:cNvPr id="4" name="Imagen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446591" y="2016754"/>
            <a:ext cx="3350795" cy="2883305"/>
          </a:xfrm>
          <a:prstGeom prst="rect">
            <a:avLst/>
          </a:prstGeom>
        </p:spPr>
      </p:pic>
    </p:spTree>
    <p:extLst>
      <p:ext uri="{BB962C8B-B14F-4D97-AF65-F5344CB8AC3E}">
        <p14:creationId xmlns:p14="http://schemas.microsoft.com/office/powerpoint/2010/main" val="3064158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Resultado de imagen para post it"/>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1858324" y="0"/>
            <a:ext cx="1800224" cy="1864354"/>
          </a:xfrm>
          <a:prstGeom prst="rect">
            <a:avLst/>
          </a:prstGeom>
          <a:noFill/>
          <a:extLst>
            <a:ext uri="{909E8E84-426E-40DD-AFC4-6F175D3DCCD1}">
              <a14:hiddenFill xmlns:a14="http://schemas.microsoft.com/office/drawing/2010/main">
                <a:solidFill>
                  <a:srgbClr val="FFFFFF"/>
                </a:solidFill>
              </a14:hiddenFill>
            </a:ext>
          </a:extLst>
        </p:spPr>
      </p:pic>
      <p:sp>
        <p:nvSpPr>
          <p:cNvPr id="10" name="Título 1"/>
          <p:cNvSpPr txBox="1">
            <a:spLocks/>
          </p:cNvSpPr>
          <p:nvPr/>
        </p:nvSpPr>
        <p:spPr>
          <a:xfrm>
            <a:off x="269086" y="222375"/>
            <a:ext cx="10602114" cy="4006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sz="2500" b="1" dirty="0">
                <a:solidFill>
                  <a:srgbClr val="009F43"/>
                </a:solidFill>
                <a:latin typeface="Arial" panose="020B0604020202020204" pitchFamily="34" charset="0"/>
                <a:ea typeface="Verdana" charset="0"/>
                <a:cs typeface="Arial" panose="020B0604020202020204" pitchFamily="34" charset="0"/>
              </a:rPr>
              <a:t>Satisfacción Administración</a:t>
            </a:r>
          </a:p>
        </p:txBody>
      </p:sp>
      <p:cxnSp>
        <p:nvCxnSpPr>
          <p:cNvPr id="11" name="Conector recto 10"/>
          <p:cNvCxnSpPr/>
          <p:nvPr/>
        </p:nvCxnSpPr>
        <p:spPr>
          <a:xfrm>
            <a:off x="370686" y="677553"/>
            <a:ext cx="10500514" cy="0"/>
          </a:xfrm>
          <a:prstGeom prst="line">
            <a:avLst/>
          </a:prstGeom>
          <a:ln>
            <a:solidFill>
              <a:srgbClr val="009F43"/>
            </a:solidFill>
          </a:ln>
        </p:spPr>
        <p:style>
          <a:lnRef idx="1">
            <a:schemeClr val="accent1"/>
          </a:lnRef>
          <a:fillRef idx="0">
            <a:schemeClr val="accent1"/>
          </a:fillRef>
          <a:effectRef idx="0">
            <a:schemeClr val="accent1"/>
          </a:effectRef>
          <a:fontRef idx="minor">
            <a:schemeClr val="tx1"/>
          </a:fontRef>
        </p:style>
      </p:cxnSp>
      <p:sp>
        <p:nvSpPr>
          <p:cNvPr id="12" name="Título 1"/>
          <p:cNvSpPr txBox="1">
            <a:spLocks/>
          </p:cNvSpPr>
          <p:nvPr/>
        </p:nvSpPr>
        <p:spPr>
          <a:xfrm>
            <a:off x="370686" y="797037"/>
            <a:ext cx="3503053" cy="26448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_tradnl" sz="1500" b="1" dirty="0">
                <a:solidFill>
                  <a:schemeClr val="bg1">
                    <a:lumMod val="50000"/>
                  </a:schemeClr>
                </a:solidFill>
                <a:latin typeface="Arial" panose="020B0604020202020204" pitchFamily="34" charset="0"/>
                <a:ea typeface="Verdana" charset="0"/>
                <a:cs typeface="Arial" panose="020B0604020202020204" pitchFamily="34" charset="0"/>
              </a:rPr>
              <a:t>Comentarios</a:t>
            </a:r>
          </a:p>
        </p:txBody>
      </p:sp>
      <p:sp>
        <p:nvSpPr>
          <p:cNvPr id="17" name="CuadroTexto 16"/>
          <p:cNvSpPr txBox="1"/>
          <p:nvPr/>
        </p:nvSpPr>
        <p:spPr>
          <a:xfrm>
            <a:off x="-1940620" y="1949433"/>
            <a:ext cx="1800224" cy="1200329"/>
          </a:xfrm>
          <a:prstGeom prst="rect">
            <a:avLst/>
          </a:prstGeom>
          <a:noFill/>
        </p:spPr>
        <p:txBody>
          <a:bodyPr wrap="square" rtlCol="0">
            <a:spAutoFit/>
          </a:bodyPr>
          <a:lstStyle/>
          <a:p>
            <a:pPr algn="just"/>
            <a:r>
              <a:rPr lang="es-PE" sz="900" dirty="0">
                <a:latin typeface="Verdana" panose="020B0604030504040204" pitchFamily="34" charset="0"/>
                <a:ea typeface="Verdana" panose="020B0604030504040204" pitchFamily="34" charset="0"/>
                <a:cs typeface="Verdana" panose="020B0604030504040204" pitchFamily="34" charset="0"/>
              </a:rPr>
              <a:t>Título: </a:t>
            </a:r>
          </a:p>
          <a:p>
            <a:pPr algn="just"/>
            <a:r>
              <a:rPr lang="es-PE" sz="900" dirty="0">
                <a:latin typeface="Verdana" panose="020B0604030504040204" pitchFamily="34" charset="0"/>
                <a:ea typeface="Verdana" panose="020B0604030504040204" pitchFamily="34" charset="0"/>
                <a:cs typeface="Verdana" panose="020B0604030504040204" pitchFamily="34" charset="0"/>
              </a:rPr>
              <a:t>Tipo de letra: Arial (25)</a:t>
            </a:r>
          </a:p>
          <a:p>
            <a:pPr algn="just"/>
            <a:endParaRPr lang="es-PE" sz="900" dirty="0">
              <a:latin typeface="Verdana" panose="020B0604030504040204" pitchFamily="34" charset="0"/>
              <a:ea typeface="Verdana" panose="020B0604030504040204" pitchFamily="34" charset="0"/>
              <a:cs typeface="Verdana" panose="020B0604030504040204" pitchFamily="34" charset="0"/>
            </a:endParaRPr>
          </a:p>
          <a:p>
            <a:pPr algn="just"/>
            <a:r>
              <a:rPr lang="es-PE" sz="900" dirty="0">
                <a:latin typeface="Verdana" panose="020B0604030504040204" pitchFamily="34" charset="0"/>
                <a:ea typeface="Verdana" panose="020B0604030504040204" pitchFamily="34" charset="0"/>
                <a:cs typeface="Verdana" panose="020B0604030504040204" pitchFamily="34" charset="0"/>
              </a:rPr>
              <a:t>Subtítulo:</a:t>
            </a:r>
          </a:p>
          <a:p>
            <a:pPr algn="just"/>
            <a:r>
              <a:rPr lang="es-PE" sz="900" dirty="0">
                <a:latin typeface="Verdana" panose="020B0604030504040204" pitchFamily="34" charset="0"/>
                <a:ea typeface="Verdana" panose="020B0604030504040204" pitchFamily="34" charset="0"/>
                <a:cs typeface="Verdana" panose="020B0604030504040204" pitchFamily="34" charset="0"/>
              </a:rPr>
              <a:t>Tipo de letra: Arial (15)</a:t>
            </a:r>
          </a:p>
          <a:p>
            <a:pPr algn="just"/>
            <a:endParaRPr lang="es-PE" sz="900" dirty="0">
              <a:latin typeface="Verdana" panose="020B0604030504040204" pitchFamily="34" charset="0"/>
              <a:ea typeface="Verdana" panose="020B0604030504040204" pitchFamily="34" charset="0"/>
              <a:cs typeface="Verdana" panose="020B0604030504040204" pitchFamily="34" charset="0"/>
            </a:endParaRPr>
          </a:p>
          <a:p>
            <a:pPr algn="just"/>
            <a:r>
              <a:rPr lang="es-PE" sz="900" dirty="0">
                <a:latin typeface="Verdana" panose="020B0604030504040204" pitchFamily="34" charset="0"/>
                <a:ea typeface="Verdana" panose="020B0604030504040204" pitchFamily="34" charset="0"/>
                <a:cs typeface="Verdana" panose="020B0604030504040204" pitchFamily="34" charset="0"/>
              </a:rPr>
              <a:t>Texto:</a:t>
            </a:r>
          </a:p>
          <a:p>
            <a:pPr algn="just"/>
            <a:r>
              <a:rPr lang="es-PE" sz="900" dirty="0">
                <a:latin typeface="Verdana" panose="020B0604030504040204" pitchFamily="34" charset="0"/>
                <a:ea typeface="Verdana" panose="020B0604030504040204" pitchFamily="34" charset="0"/>
                <a:cs typeface="Verdana" panose="020B0604030504040204" pitchFamily="34" charset="0"/>
              </a:rPr>
              <a:t>Tipo de letra: Arial (18)</a:t>
            </a:r>
          </a:p>
        </p:txBody>
      </p:sp>
      <p:sp>
        <p:nvSpPr>
          <p:cNvPr id="18" name="CuadroTexto 17"/>
          <p:cNvSpPr txBox="1"/>
          <p:nvPr/>
        </p:nvSpPr>
        <p:spPr>
          <a:xfrm>
            <a:off x="-1584757" y="602425"/>
            <a:ext cx="1202029" cy="707886"/>
          </a:xfrm>
          <a:prstGeom prst="rect">
            <a:avLst/>
          </a:prstGeom>
          <a:noFill/>
        </p:spPr>
        <p:txBody>
          <a:bodyPr wrap="square" rtlCol="0">
            <a:spAutoFit/>
          </a:bodyPr>
          <a:lstStyle/>
          <a:p>
            <a:pPr algn="ctr"/>
            <a:r>
              <a:rPr lang="es-PE" sz="1000" b="1" dirty="0">
                <a:latin typeface="Verdana" panose="020B0604030504040204" pitchFamily="34" charset="0"/>
                <a:ea typeface="Verdana" panose="020B0604030504040204" pitchFamily="34" charset="0"/>
                <a:cs typeface="Verdana" panose="020B0604030504040204" pitchFamily="34" charset="0"/>
              </a:rPr>
              <a:t>Lámina general. Para el desarrollo de temas.</a:t>
            </a:r>
          </a:p>
        </p:txBody>
      </p:sp>
      <p:sp>
        <p:nvSpPr>
          <p:cNvPr id="2" name="Rectángulo 1"/>
          <p:cNvSpPr/>
          <p:nvPr/>
        </p:nvSpPr>
        <p:spPr>
          <a:xfrm>
            <a:off x="370686" y="1061519"/>
            <a:ext cx="10582810" cy="5401479"/>
          </a:xfrm>
          <a:prstGeom prst="rect">
            <a:avLst/>
          </a:prstGeom>
        </p:spPr>
        <p:txBody>
          <a:bodyPr wrap="square">
            <a:spAutoFit/>
          </a:bodyPr>
          <a:lstStyle/>
          <a:p>
            <a:pPr algn="just"/>
            <a:r>
              <a:rPr lang="es-ES" sz="1500" dirty="0">
                <a:solidFill>
                  <a:schemeClr val="bg1">
                    <a:lumMod val="50000"/>
                  </a:schemeClr>
                </a:solidFill>
                <a:latin typeface="Arial" panose="020B0604020202020204" pitchFamily="34" charset="0"/>
                <a:ea typeface="Verdana" charset="0"/>
                <a:cs typeface="Arial" panose="020B0604020202020204" pitchFamily="34" charset="0"/>
              </a:rPr>
              <a:t>* Agradecida por el apoyo que brinda cada uno del equipo, sigan así! Buscando la excelencia siempre.</a:t>
            </a:r>
          </a:p>
          <a:p>
            <a:pPr algn="just"/>
            <a:r>
              <a:rPr lang="es-ES" sz="1500" dirty="0">
                <a:solidFill>
                  <a:schemeClr val="bg1">
                    <a:lumMod val="50000"/>
                  </a:schemeClr>
                </a:solidFill>
                <a:latin typeface="Arial" panose="020B0604020202020204" pitchFamily="34" charset="0"/>
                <a:ea typeface="Verdana" charset="0"/>
                <a:cs typeface="Arial" panose="020B0604020202020204" pitchFamily="34" charset="0"/>
              </a:rPr>
              <a:t>* Mucha demora en el mantenimiento de unidades como: cuatrimotos y en el caso de moto lineales repuestos de baja calidad (sistema de arrastre, llantas).</a:t>
            </a:r>
          </a:p>
          <a:p>
            <a:pPr algn="just"/>
            <a:r>
              <a:rPr lang="es-ES" sz="1500" dirty="0">
                <a:solidFill>
                  <a:schemeClr val="bg1">
                    <a:lumMod val="50000"/>
                  </a:schemeClr>
                </a:solidFill>
                <a:latin typeface="Arial" panose="020B0604020202020204" pitchFamily="34" charset="0"/>
                <a:ea typeface="Verdana" charset="0"/>
                <a:cs typeface="Arial" panose="020B0604020202020204" pitchFamily="34" charset="0"/>
              </a:rPr>
              <a:t>* Excelente trabajo en el servicio que se brinda, habitaciones camionetas y comidas, su personal siempre amable y con ganas de ayudar.</a:t>
            </a:r>
          </a:p>
          <a:p>
            <a:pPr algn="just"/>
            <a:r>
              <a:rPr lang="es-ES" sz="1500" dirty="0">
                <a:solidFill>
                  <a:schemeClr val="bg1">
                    <a:lumMod val="50000"/>
                  </a:schemeClr>
                </a:solidFill>
                <a:latin typeface="Arial" panose="020B0604020202020204" pitchFamily="34" charset="0"/>
                <a:ea typeface="Verdana" charset="0"/>
                <a:cs typeface="Arial" panose="020B0604020202020204" pitchFamily="34" charset="0"/>
              </a:rPr>
              <a:t>* mas ración de arroz</a:t>
            </a:r>
          </a:p>
          <a:p>
            <a:pPr algn="just"/>
            <a:r>
              <a:rPr lang="es-ES" sz="1500" dirty="0">
                <a:solidFill>
                  <a:schemeClr val="bg1">
                    <a:lumMod val="50000"/>
                  </a:schemeClr>
                </a:solidFill>
                <a:latin typeface="Arial" panose="020B0604020202020204" pitchFamily="34" charset="0"/>
                <a:ea typeface="Verdana" charset="0"/>
                <a:cs typeface="Arial" panose="020B0604020202020204" pitchFamily="34" charset="0"/>
              </a:rPr>
              <a:t>* TODO CONFORME</a:t>
            </a:r>
          </a:p>
          <a:p>
            <a:pPr algn="just"/>
            <a:r>
              <a:rPr lang="es-ES" sz="1500" dirty="0">
                <a:solidFill>
                  <a:schemeClr val="bg1">
                    <a:lumMod val="50000"/>
                  </a:schemeClr>
                </a:solidFill>
                <a:latin typeface="Arial" panose="020B0604020202020204" pitchFamily="34" charset="0"/>
                <a:ea typeface="Verdana" charset="0"/>
                <a:cs typeface="Arial" panose="020B0604020202020204" pitchFamily="34" charset="0"/>
              </a:rPr>
              <a:t>* Muy buen soporte en la administración de habitaciones.</a:t>
            </a:r>
          </a:p>
          <a:p>
            <a:pPr algn="just"/>
            <a:r>
              <a:rPr lang="es-ES" sz="1500" dirty="0">
                <a:solidFill>
                  <a:schemeClr val="bg1">
                    <a:lumMod val="50000"/>
                  </a:schemeClr>
                </a:solidFill>
                <a:latin typeface="Arial" panose="020B0604020202020204" pitchFamily="34" charset="0"/>
                <a:ea typeface="Verdana" charset="0"/>
                <a:cs typeface="Arial" panose="020B0604020202020204" pitchFamily="34" charset="0"/>
              </a:rPr>
              <a:t>* El equipo de administración se encuentra fortaleciendo los procesos, seguir con la comunicación asertiva. </a:t>
            </a:r>
          </a:p>
          <a:p>
            <a:pPr algn="just"/>
            <a:r>
              <a:rPr lang="es-ES" sz="1500" dirty="0">
                <a:solidFill>
                  <a:schemeClr val="bg1">
                    <a:lumMod val="50000"/>
                  </a:schemeClr>
                </a:solidFill>
                <a:latin typeface="Arial" panose="020B0604020202020204" pitchFamily="34" charset="0"/>
                <a:ea typeface="Verdana" charset="0"/>
                <a:cs typeface="Arial" panose="020B0604020202020204" pitchFamily="34" charset="0"/>
              </a:rPr>
              <a:t>* mejorar disponibilidad de unidades para atender emergencias</a:t>
            </a:r>
          </a:p>
          <a:p>
            <a:pPr algn="just"/>
            <a:r>
              <a:rPr lang="es-ES" sz="1500" dirty="0">
                <a:solidFill>
                  <a:schemeClr val="bg1">
                    <a:lumMod val="50000"/>
                  </a:schemeClr>
                </a:solidFill>
                <a:latin typeface="Arial" panose="020B0604020202020204" pitchFamily="34" charset="0"/>
                <a:ea typeface="Verdana" charset="0"/>
                <a:cs typeface="Arial" panose="020B0604020202020204" pitchFamily="34" charset="0"/>
              </a:rPr>
              <a:t>*Mejorar la alimentación que sea nutritiva, muchas harinas y exceso de pollo congelado. Debe ser variada con menos aceite en las comidas.</a:t>
            </a:r>
          </a:p>
          <a:p>
            <a:pPr algn="just"/>
            <a:r>
              <a:rPr lang="es-ES" sz="1500" dirty="0">
                <a:solidFill>
                  <a:schemeClr val="bg1">
                    <a:lumMod val="50000"/>
                  </a:schemeClr>
                </a:solidFill>
                <a:latin typeface="Arial" panose="020B0604020202020204" pitchFamily="34" charset="0"/>
                <a:ea typeface="Verdana" charset="0"/>
                <a:cs typeface="Arial" panose="020B0604020202020204" pitchFamily="34" charset="0"/>
              </a:rPr>
              <a:t>* Con respecto a la pregunta 1, la atención en el comedor es excelente, sin embargo, se debe mejorar la distribución de los almuerzos ya que son repetitivos.</a:t>
            </a:r>
          </a:p>
          <a:p>
            <a:pPr algn="just"/>
            <a:r>
              <a:rPr lang="es-ES" sz="1500" dirty="0">
                <a:solidFill>
                  <a:schemeClr val="bg1">
                    <a:lumMod val="50000"/>
                  </a:schemeClr>
                </a:solidFill>
                <a:latin typeface="Arial" panose="020B0604020202020204" pitchFamily="34" charset="0"/>
                <a:ea typeface="Verdana" charset="0"/>
                <a:cs typeface="Arial" panose="020B0604020202020204" pitchFamily="34" charset="0"/>
              </a:rPr>
              <a:t>* excelente</a:t>
            </a:r>
          </a:p>
          <a:p>
            <a:pPr algn="just"/>
            <a:r>
              <a:rPr lang="es-ES" sz="1500" dirty="0">
                <a:solidFill>
                  <a:schemeClr val="bg1">
                    <a:lumMod val="50000"/>
                  </a:schemeClr>
                </a:solidFill>
                <a:latin typeface="Arial" panose="020B0604020202020204" pitchFamily="34" charset="0"/>
                <a:ea typeface="Verdana" charset="0"/>
                <a:cs typeface="Arial" panose="020B0604020202020204" pitchFamily="34" charset="0"/>
              </a:rPr>
              <a:t>*Tener en cuenta las fechas de vencimiento de los </a:t>
            </a:r>
            <a:r>
              <a:rPr lang="es-ES" sz="1500" dirty="0" err="1">
                <a:solidFill>
                  <a:schemeClr val="bg1">
                    <a:lumMod val="50000"/>
                  </a:schemeClr>
                </a:solidFill>
                <a:latin typeface="Arial" panose="020B0604020202020204" pitchFamily="34" charset="0"/>
                <a:ea typeface="Verdana" charset="0"/>
                <a:cs typeface="Arial" panose="020B0604020202020204" pitchFamily="34" charset="0"/>
              </a:rPr>
              <a:t>soat</a:t>
            </a:r>
            <a:r>
              <a:rPr lang="es-ES" sz="1500" dirty="0">
                <a:solidFill>
                  <a:schemeClr val="bg1">
                    <a:lumMod val="50000"/>
                  </a:schemeClr>
                </a:solidFill>
                <a:latin typeface="Arial" panose="020B0604020202020204" pitchFamily="34" charset="0"/>
                <a:ea typeface="Verdana" charset="0"/>
                <a:cs typeface="Arial" panose="020B0604020202020204" pitchFamily="34" charset="0"/>
              </a:rPr>
              <a:t>.</a:t>
            </a:r>
          </a:p>
          <a:p>
            <a:pPr algn="just"/>
            <a:r>
              <a:rPr lang="es-ES" sz="1500" dirty="0">
                <a:solidFill>
                  <a:schemeClr val="bg1">
                    <a:lumMod val="50000"/>
                  </a:schemeClr>
                </a:solidFill>
                <a:latin typeface="Arial" panose="020B0604020202020204" pitchFamily="34" charset="0"/>
                <a:ea typeface="Verdana" charset="0"/>
                <a:cs typeface="Arial" panose="020B0604020202020204" pitchFamily="34" charset="0"/>
              </a:rPr>
              <a:t>* Don Luchito trabaja bien, pero la comida no es buena.</a:t>
            </a:r>
          </a:p>
          <a:p>
            <a:pPr algn="just"/>
            <a:r>
              <a:rPr lang="es-ES" sz="1500" dirty="0">
                <a:solidFill>
                  <a:schemeClr val="bg1">
                    <a:lumMod val="50000"/>
                  </a:schemeClr>
                </a:solidFill>
                <a:latin typeface="Arial" panose="020B0604020202020204" pitchFamily="34" charset="0"/>
                <a:ea typeface="Verdana" charset="0"/>
                <a:cs typeface="Arial" panose="020B0604020202020204" pitchFamily="34" charset="0"/>
              </a:rPr>
              <a:t>*en cuanto comedor, mejorar atención de acuerdo llegada personal, falta de cubiertos, vasos</a:t>
            </a:r>
          </a:p>
          <a:p>
            <a:pPr algn="just"/>
            <a:r>
              <a:rPr lang="es-ES" sz="1500" dirty="0">
                <a:solidFill>
                  <a:schemeClr val="bg1">
                    <a:lumMod val="50000"/>
                  </a:schemeClr>
                </a:solidFill>
                <a:latin typeface="Arial" panose="020B0604020202020204" pitchFamily="34" charset="0"/>
                <a:ea typeface="Verdana" charset="0"/>
                <a:cs typeface="Arial" panose="020B0604020202020204" pitchFamily="34" charset="0"/>
              </a:rPr>
              <a:t>* Un excelente equipo, solo se recomienda tener un poco de empatía con la cena para las personas que hacen turnos de noche ya que en ocasiones (una vez por semana) dan de cena solo un plato de sopa, se puede entender y aceptar si comes y luego te vas a dormir como comúnmente es, pero creo que debería ser diferente para las personas que se quedan despiertos toda la noche cubriendo un turno de 12 horas. </a:t>
            </a:r>
          </a:p>
          <a:p>
            <a:pPr algn="just"/>
            <a:r>
              <a:rPr lang="es-ES" sz="1500" dirty="0">
                <a:solidFill>
                  <a:schemeClr val="bg1">
                    <a:lumMod val="50000"/>
                  </a:schemeClr>
                </a:solidFill>
                <a:latin typeface="Arial" panose="020B0604020202020204" pitchFamily="34" charset="0"/>
                <a:ea typeface="Verdana" charset="0"/>
                <a:cs typeface="Arial" panose="020B0604020202020204" pitchFamily="34" charset="0"/>
              </a:rPr>
              <a:t> </a:t>
            </a:r>
          </a:p>
        </p:txBody>
      </p:sp>
      <p:sp>
        <p:nvSpPr>
          <p:cNvPr id="13" name="Botón de acción: Inicio 12">
            <a:hlinkClick r:id="rId3" action="ppaction://hlinksldjump" highlightClick="1"/>
          </p:cNvPr>
          <p:cNvSpPr/>
          <p:nvPr/>
        </p:nvSpPr>
        <p:spPr>
          <a:xfrm>
            <a:off x="11887200" y="0"/>
            <a:ext cx="301840" cy="387927"/>
          </a:xfrm>
          <a:prstGeom prst="actionButtonHom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PE"/>
          </a:p>
        </p:txBody>
      </p:sp>
    </p:spTree>
    <p:extLst>
      <p:ext uri="{BB962C8B-B14F-4D97-AF65-F5344CB8AC3E}">
        <p14:creationId xmlns:p14="http://schemas.microsoft.com/office/powerpoint/2010/main" val="4127317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Resultado de imagen para post it"/>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1858324" y="0"/>
            <a:ext cx="1800224" cy="1864354"/>
          </a:xfrm>
          <a:prstGeom prst="rect">
            <a:avLst/>
          </a:prstGeom>
          <a:noFill/>
          <a:extLst>
            <a:ext uri="{909E8E84-426E-40DD-AFC4-6F175D3DCCD1}">
              <a14:hiddenFill xmlns:a14="http://schemas.microsoft.com/office/drawing/2010/main">
                <a:solidFill>
                  <a:srgbClr val="FFFFFF"/>
                </a:solidFill>
              </a14:hiddenFill>
            </a:ext>
          </a:extLst>
        </p:spPr>
      </p:pic>
      <p:sp>
        <p:nvSpPr>
          <p:cNvPr id="10" name="Título 1"/>
          <p:cNvSpPr txBox="1">
            <a:spLocks/>
          </p:cNvSpPr>
          <p:nvPr/>
        </p:nvSpPr>
        <p:spPr>
          <a:xfrm>
            <a:off x="269086" y="222375"/>
            <a:ext cx="10602114" cy="4006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sz="2500" b="1" dirty="0">
                <a:solidFill>
                  <a:srgbClr val="009F43"/>
                </a:solidFill>
                <a:latin typeface="Arial" panose="020B0604020202020204" pitchFamily="34" charset="0"/>
                <a:ea typeface="Verdana" charset="0"/>
                <a:cs typeface="Arial" panose="020B0604020202020204" pitchFamily="34" charset="0"/>
              </a:rPr>
              <a:t>Satisfacción Administración</a:t>
            </a:r>
          </a:p>
        </p:txBody>
      </p:sp>
      <p:cxnSp>
        <p:nvCxnSpPr>
          <p:cNvPr id="11" name="Conector recto 10"/>
          <p:cNvCxnSpPr/>
          <p:nvPr/>
        </p:nvCxnSpPr>
        <p:spPr>
          <a:xfrm>
            <a:off x="370686" y="677553"/>
            <a:ext cx="10500514" cy="0"/>
          </a:xfrm>
          <a:prstGeom prst="line">
            <a:avLst/>
          </a:prstGeom>
          <a:ln>
            <a:solidFill>
              <a:srgbClr val="009F43"/>
            </a:solidFill>
          </a:ln>
        </p:spPr>
        <p:style>
          <a:lnRef idx="1">
            <a:schemeClr val="accent1"/>
          </a:lnRef>
          <a:fillRef idx="0">
            <a:schemeClr val="accent1"/>
          </a:fillRef>
          <a:effectRef idx="0">
            <a:schemeClr val="accent1"/>
          </a:effectRef>
          <a:fontRef idx="minor">
            <a:schemeClr val="tx1"/>
          </a:fontRef>
        </p:style>
      </p:cxnSp>
      <p:sp>
        <p:nvSpPr>
          <p:cNvPr id="12" name="Título 1"/>
          <p:cNvSpPr txBox="1">
            <a:spLocks/>
          </p:cNvSpPr>
          <p:nvPr/>
        </p:nvSpPr>
        <p:spPr>
          <a:xfrm>
            <a:off x="370686" y="797037"/>
            <a:ext cx="3503053" cy="26448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_tradnl" sz="1500" b="1" dirty="0">
                <a:solidFill>
                  <a:schemeClr val="bg1">
                    <a:lumMod val="50000"/>
                  </a:schemeClr>
                </a:solidFill>
                <a:latin typeface="Arial" panose="020B0604020202020204" pitchFamily="34" charset="0"/>
                <a:ea typeface="Verdana" charset="0"/>
                <a:cs typeface="Arial" panose="020B0604020202020204" pitchFamily="34" charset="0"/>
              </a:rPr>
              <a:t>Comentarios</a:t>
            </a:r>
          </a:p>
        </p:txBody>
      </p:sp>
      <p:sp>
        <p:nvSpPr>
          <p:cNvPr id="17" name="CuadroTexto 16"/>
          <p:cNvSpPr txBox="1"/>
          <p:nvPr/>
        </p:nvSpPr>
        <p:spPr>
          <a:xfrm>
            <a:off x="-1940620" y="1949433"/>
            <a:ext cx="1800224" cy="1200329"/>
          </a:xfrm>
          <a:prstGeom prst="rect">
            <a:avLst/>
          </a:prstGeom>
          <a:noFill/>
        </p:spPr>
        <p:txBody>
          <a:bodyPr wrap="square" rtlCol="0">
            <a:spAutoFit/>
          </a:bodyPr>
          <a:lstStyle/>
          <a:p>
            <a:pPr algn="just"/>
            <a:r>
              <a:rPr lang="es-PE" sz="900" dirty="0">
                <a:latin typeface="Verdana" panose="020B0604030504040204" pitchFamily="34" charset="0"/>
                <a:ea typeface="Verdana" panose="020B0604030504040204" pitchFamily="34" charset="0"/>
                <a:cs typeface="Verdana" panose="020B0604030504040204" pitchFamily="34" charset="0"/>
              </a:rPr>
              <a:t>Título: </a:t>
            </a:r>
          </a:p>
          <a:p>
            <a:pPr algn="just"/>
            <a:r>
              <a:rPr lang="es-PE" sz="900" dirty="0">
                <a:latin typeface="Verdana" panose="020B0604030504040204" pitchFamily="34" charset="0"/>
                <a:ea typeface="Verdana" panose="020B0604030504040204" pitchFamily="34" charset="0"/>
                <a:cs typeface="Verdana" panose="020B0604030504040204" pitchFamily="34" charset="0"/>
              </a:rPr>
              <a:t>Tipo de letra: Arial (25)</a:t>
            </a:r>
          </a:p>
          <a:p>
            <a:pPr algn="just"/>
            <a:endParaRPr lang="es-PE" sz="900" dirty="0">
              <a:latin typeface="Verdana" panose="020B0604030504040204" pitchFamily="34" charset="0"/>
              <a:ea typeface="Verdana" panose="020B0604030504040204" pitchFamily="34" charset="0"/>
              <a:cs typeface="Verdana" panose="020B0604030504040204" pitchFamily="34" charset="0"/>
            </a:endParaRPr>
          </a:p>
          <a:p>
            <a:pPr algn="just"/>
            <a:r>
              <a:rPr lang="es-PE" sz="900" dirty="0">
                <a:latin typeface="Verdana" panose="020B0604030504040204" pitchFamily="34" charset="0"/>
                <a:ea typeface="Verdana" panose="020B0604030504040204" pitchFamily="34" charset="0"/>
                <a:cs typeface="Verdana" panose="020B0604030504040204" pitchFamily="34" charset="0"/>
              </a:rPr>
              <a:t>Subtítulo:</a:t>
            </a:r>
          </a:p>
          <a:p>
            <a:pPr algn="just"/>
            <a:r>
              <a:rPr lang="es-PE" sz="900" dirty="0">
                <a:latin typeface="Verdana" panose="020B0604030504040204" pitchFamily="34" charset="0"/>
                <a:ea typeface="Verdana" panose="020B0604030504040204" pitchFamily="34" charset="0"/>
                <a:cs typeface="Verdana" panose="020B0604030504040204" pitchFamily="34" charset="0"/>
              </a:rPr>
              <a:t>Tipo de letra: Arial (15)</a:t>
            </a:r>
          </a:p>
          <a:p>
            <a:pPr algn="just"/>
            <a:endParaRPr lang="es-PE" sz="900" dirty="0">
              <a:latin typeface="Verdana" panose="020B0604030504040204" pitchFamily="34" charset="0"/>
              <a:ea typeface="Verdana" panose="020B0604030504040204" pitchFamily="34" charset="0"/>
              <a:cs typeface="Verdana" panose="020B0604030504040204" pitchFamily="34" charset="0"/>
            </a:endParaRPr>
          </a:p>
          <a:p>
            <a:pPr algn="just"/>
            <a:r>
              <a:rPr lang="es-PE" sz="900" dirty="0">
                <a:latin typeface="Verdana" panose="020B0604030504040204" pitchFamily="34" charset="0"/>
                <a:ea typeface="Verdana" panose="020B0604030504040204" pitchFamily="34" charset="0"/>
                <a:cs typeface="Verdana" panose="020B0604030504040204" pitchFamily="34" charset="0"/>
              </a:rPr>
              <a:t>Texto:</a:t>
            </a:r>
          </a:p>
          <a:p>
            <a:pPr algn="just"/>
            <a:r>
              <a:rPr lang="es-PE" sz="900" dirty="0">
                <a:latin typeface="Verdana" panose="020B0604030504040204" pitchFamily="34" charset="0"/>
                <a:ea typeface="Verdana" panose="020B0604030504040204" pitchFamily="34" charset="0"/>
                <a:cs typeface="Verdana" panose="020B0604030504040204" pitchFamily="34" charset="0"/>
              </a:rPr>
              <a:t>Tipo de letra: Arial (18)</a:t>
            </a:r>
          </a:p>
        </p:txBody>
      </p:sp>
      <p:sp>
        <p:nvSpPr>
          <p:cNvPr id="18" name="CuadroTexto 17"/>
          <p:cNvSpPr txBox="1"/>
          <p:nvPr/>
        </p:nvSpPr>
        <p:spPr>
          <a:xfrm>
            <a:off x="-1584757" y="602425"/>
            <a:ext cx="1202029" cy="707886"/>
          </a:xfrm>
          <a:prstGeom prst="rect">
            <a:avLst/>
          </a:prstGeom>
          <a:noFill/>
        </p:spPr>
        <p:txBody>
          <a:bodyPr wrap="square" rtlCol="0">
            <a:spAutoFit/>
          </a:bodyPr>
          <a:lstStyle/>
          <a:p>
            <a:pPr algn="ctr"/>
            <a:r>
              <a:rPr lang="es-PE" sz="1000" b="1" dirty="0">
                <a:latin typeface="Verdana" panose="020B0604030504040204" pitchFamily="34" charset="0"/>
                <a:ea typeface="Verdana" panose="020B0604030504040204" pitchFamily="34" charset="0"/>
                <a:cs typeface="Verdana" panose="020B0604030504040204" pitchFamily="34" charset="0"/>
              </a:rPr>
              <a:t>Lámina general. Para el desarrollo de temas.</a:t>
            </a:r>
          </a:p>
        </p:txBody>
      </p:sp>
      <p:sp>
        <p:nvSpPr>
          <p:cNvPr id="2" name="Rectángulo 1"/>
          <p:cNvSpPr/>
          <p:nvPr/>
        </p:nvSpPr>
        <p:spPr>
          <a:xfrm>
            <a:off x="370686" y="1061519"/>
            <a:ext cx="10582810" cy="4939814"/>
          </a:xfrm>
          <a:prstGeom prst="rect">
            <a:avLst/>
          </a:prstGeom>
        </p:spPr>
        <p:txBody>
          <a:bodyPr wrap="square">
            <a:spAutoFit/>
          </a:bodyPr>
          <a:lstStyle/>
          <a:p>
            <a:pPr algn="just"/>
            <a:r>
              <a:rPr lang="es-ES" sz="1500" dirty="0">
                <a:solidFill>
                  <a:schemeClr val="bg1">
                    <a:lumMod val="50000"/>
                  </a:schemeClr>
                </a:solidFill>
                <a:latin typeface="Arial" panose="020B0604020202020204" pitchFamily="34" charset="0"/>
                <a:ea typeface="Verdana" charset="0"/>
                <a:cs typeface="Arial" panose="020B0604020202020204" pitchFamily="34" charset="0"/>
              </a:rPr>
              <a:t>* El apoyo del área administrativa sigue siendo muy bueno y verdaderamente se nota su vocación de servicio.</a:t>
            </a:r>
          </a:p>
          <a:p>
            <a:pPr algn="just"/>
            <a:r>
              <a:rPr lang="es-ES" sz="1500" dirty="0">
                <a:solidFill>
                  <a:schemeClr val="bg1">
                    <a:lumMod val="50000"/>
                  </a:schemeClr>
                </a:solidFill>
                <a:latin typeface="Arial" panose="020B0604020202020204" pitchFamily="34" charset="0"/>
                <a:ea typeface="Verdana" charset="0"/>
                <a:cs typeface="Arial" panose="020B0604020202020204" pitchFamily="34" charset="0"/>
              </a:rPr>
              <a:t>* Excelente, equipo nuevo y que se esfuerza cada día por alcanzar los objetivos de la empresa, Felicitar a Jorge Quevedo por el liderazgo de su equipo, a seguir constante aprendizaje . muy buen servicio.</a:t>
            </a:r>
          </a:p>
          <a:p>
            <a:pPr algn="just"/>
            <a:r>
              <a:rPr lang="es-ES" sz="1500" dirty="0">
                <a:solidFill>
                  <a:schemeClr val="bg1">
                    <a:lumMod val="50000"/>
                  </a:schemeClr>
                </a:solidFill>
                <a:latin typeface="Arial" panose="020B0604020202020204" pitchFamily="34" charset="0"/>
                <a:ea typeface="Verdana" charset="0"/>
                <a:cs typeface="Arial" panose="020B0604020202020204" pitchFamily="34" charset="0"/>
              </a:rPr>
              <a:t>* Excelente servicio siga así</a:t>
            </a:r>
          </a:p>
          <a:p>
            <a:pPr algn="just"/>
            <a:r>
              <a:rPr lang="es-ES" sz="1500" dirty="0">
                <a:solidFill>
                  <a:schemeClr val="bg1">
                    <a:lumMod val="50000"/>
                  </a:schemeClr>
                </a:solidFill>
                <a:latin typeface="Arial" panose="020B0604020202020204" pitchFamily="34" charset="0"/>
                <a:ea typeface="Verdana" charset="0"/>
                <a:cs typeface="Arial" panose="020B0604020202020204" pitchFamily="34" charset="0"/>
              </a:rPr>
              <a:t>* En el caso del comedor, intentar con entrada causa de pollo y de postre mazamorra / arroz con leche y en el verano helado o galletitas de choco chips</a:t>
            </a:r>
          </a:p>
          <a:p>
            <a:pPr algn="just"/>
            <a:r>
              <a:rPr lang="es-ES" sz="1500" dirty="0">
                <a:solidFill>
                  <a:schemeClr val="bg1">
                    <a:lumMod val="50000"/>
                  </a:schemeClr>
                </a:solidFill>
                <a:latin typeface="Arial" panose="020B0604020202020204" pitchFamily="34" charset="0"/>
                <a:ea typeface="Verdana" charset="0"/>
                <a:cs typeface="Arial" panose="020B0604020202020204" pitchFamily="34" charset="0"/>
              </a:rPr>
              <a:t>* Seguir conservando la buena atención</a:t>
            </a:r>
          </a:p>
          <a:p>
            <a:pPr algn="just"/>
            <a:r>
              <a:rPr lang="es-ES" sz="1500" dirty="0">
                <a:solidFill>
                  <a:schemeClr val="bg1">
                    <a:lumMod val="50000"/>
                  </a:schemeClr>
                </a:solidFill>
                <a:latin typeface="Arial" panose="020B0604020202020204" pitchFamily="34" charset="0"/>
                <a:ea typeface="Verdana" charset="0"/>
                <a:cs typeface="Arial" panose="020B0604020202020204" pitchFamily="34" charset="0"/>
              </a:rPr>
              <a:t>* Muy buen servicio</a:t>
            </a:r>
          </a:p>
          <a:p>
            <a:pPr algn="just"/>
            <a:r>
              <a:rPr lang="es-ES" sz="1500" dirty="0">
                <a:solidFill>
                  <a:schemeClr val="bg1">
                    <a:lumMod val="50000"/>
                  </a:schemeClr>
                </a:solidFill>
                <a:latin typeface="Arial" panose="020B0604020202020204" pitchFamily="34" charset="0"/>
                <a:ea typeface="Verdana" charset="0"/>
                <a:cs typeface="Arial" panose="020B0604020202020204" pitchFamily="34" charset="0"/>
              </a:rPr>
              <a:t>* se debe planificar el cambio de mobiliario (sillas, escritorios).</a:t>
            </a:r>
          </a:p>
          <a:p>
            <a:pPr algn="just"/>
            <a:r>
              <a:rPr lang="es-ES" sz="1500" dirty="0">
                <a:solidFill>
                  <a:schemeClr val="bg1">
                    <a:lumMod val="50000"/>
                  </a:schemeClr>
                </a:solidFill>
                <a:latin typeface="Arial" panose="020B0604020202020204" pitchFamily="34" charset="0"/>
                <a:ea typeface="Verdana" charset="0"/>
                <a:cs typeface="Arial" panose="020B0604020202020204" pitchFamily="34" charset="0"/>
              </a:rPr>
              <a:t>* Sigue siendo malo el servicio del comedor. La comida tiene mala sazón, la limpieza de los utensilios de comida no se hace bien. La cucharas, vasos y platos siempre están manchados, personal de atención no se cubre el cabello, llegan a la comida pelos y los platos con marca de dedos sucios. </a:t>
            </a:r>
          </a:p>
          <a:p>
            <a:pPr algn="just"/>
            <a:r>
              <a:rPr lang="es-ES" sz="1500" dirty="0">
                <a:solidFill>
                  <a:schemeClr val="bg1">
                    <a:lumMod val="50000"/>
                  </a:schemeClr>
                </a:solidFill>
                <a:latin typeface="Arial" panose="020B0604020202020204" pitchFamily="34" charset="0"/>
                <a:ea typeface="Verdana" charset="0"/>
                <a:cs typeface="Arial" panose="020B0604020202020204" pitchFamily="34" charset="0"/>
              </a:rPr>
              <a:t>* Excelente servicio sigan así.</a:t>
            </a:r>
          </a:p>
          <a:p>
            <a:pPr algn="just"/>
            <a:r>
              <a:rPr lang="es-ES" sz="1500" dirty="0">
                <a:solidFill>
                  <a:schemeClr val="bg1">
                    <a:lumMod val="50000"/>
                  </a:schemeClr>
                </a:solidFill>
                <a:latin typeface="Arial" panose="020B0604020202020204" pitchFamily="34" charset="0"/>
                <a:ea typeface="Verdana" charset="0"/>
                <a:cs typeface="Arial" panose="020B0604020202020204" pitchFamily="34" charset="0"/>
              </a:rPr>
              <a:t>* Jorge Q / Victor A, cumplen un buen trabajo, no tengo mayores observaciones.</a:t>
            </a:r>
          </a:p>
          <a:p>
            <a:pPr algn="just"/>
            <a:r>
              <a:rPr lang="es-ES" sz="1500" dirty="0">
                <a:solidFill>
                  <a:schemeClr val="bg1">
                    <a:lumMod val="50000"/>
                  </a:schemeClr>
                </a:solidFill>
                <a:latin typeface="Arial" panose="020B0604020202020204" pitchFamily="34" charset="0"/>
                <a:ea typeface="Verdana" charset="0"/>
                <a:cs typeface="Arial" panose="020B0604020202020204" pitchFamily="34" charset="0"/>
              </a:rPr>
              <a:t>* Mejorar la limpieza en las oficinas de los usuarios y tópicos,  cumplimiento las recomendaciones en caso tópico como es desinfección con lejía, Por el resto buen servicio.</a:t>
            </a:r>
          </a:p>
          <a:p>
            <a:pPr algn="just"/>
            <a:r>
              <a:rPr lang="es-ES" sz="1500" dirty="0">
                <a:solidFill>
                  <a:schemeClr val="bg1">
                    <a:lumMod val="50000"/>
                  </a:schemeClr>
                </a:solidFill>
                <a:latin typeface="Arial" panose="020B0604020202020204" pitchFamily="34" charset="0"/>
                <a:ea typeface="Verdana" charset="0"/>
                <a:cs typeface="Arial" panose="020B0604020202020204" pitchFamily="34" charset="0"/>
              </a:rPr>
              <a:t>* Mejorar los menús, que sean más nutritivos. Mejorar la limpieza (cambiar toallas diariamente, las colchones y almohadas deben ser renovados ya están muy deteriorados).Resaltar el buen servicio y atención del señor Luchito.</a:t>
            </a:r>
          </a:p>
          <a:p>
            <a:pPr algn="just"/>
            <a:r>
              <a:rPr lang="es-ES" sz="1500" dirty="0">
                <a:solidFill>
                  <a:schemeClr val="bg1">
                    <a:lumMod val="50000"/>
                  </a:schemeClr>
                </a:solidFill>
                <a:latin typeface="Arial" panose="020B0604020202020204" pitchFamily="34" charset="0"/>
                <a:ea typeface="Verdana" charset="0"/>
                <a:cs typeface="Arial" panose="020B0604020202020204" pitchFamily="34" charset="0"/>
              </a:rPr>
              <a:t>* Muy buena la atención de Luchito en el comedor. Como sugerencia que se coloque palta en las ensaladas y choclo.</a:t>
            </a:r>
          </a:p>
          <a:p>
            <a:pPr algn="just"/>
            <a:r>
              <a:rPr lang="es-ES" sz="1500" dirty="0">
                <a:solidFill>
                  <a:schemeClr val="bg1">
                    <a:lumMod val="50000"/>
                  </a:schemeClr>
                </a:solidFill>
                <a:latin typeface="Arial" panose="020B0604020202020204" pitchFamily="34" charset="0"/>
                <a:ea typeface="Verdana" charset="0"/>
                <a:cs typeface="Arial" panose="020B0604020202020204" pitchFamily="34" charset="0"/>
              </a:rPr>
              <a:t>* Se debe mejorar mantenimiento de oficinas y baños</a:t>
            </a:r>
          </a:p>
          <a:p>
            <a:pPr algn="just"/>
            <a:r>
              <a:rPr lang="es-ES" sz="1500" dirty="0">
                <a:solidFill>
                  <a:schemeClr val="bg1">
                    <a:lumMod val="50000"/>
                  </a:schemeClr>
                </a:solidFill>
                <a:latin typeface="Arial" panose="020B0604020202020204" pitchFamily="34" charset="0"/>
                <a:ea typeface="Verdana" charset="0"/>
                <a:cs typeface="Arial" panose="020B0604020202020204" pitchFamily="34" charset="0"/>
              </a:rPr>
              <a:t>* Continuar en la mejora del servicio.</a:t>
            </a:r>
          </a:p>
        </p:txBody>
      </p:sp>
      <p:sp>
        <p:nvSpPr>
          <p:cNvPr id="13" name="Botón de acción: Inicio 12">
            <a:hlinkClick r:id="rId3" action="ppaction://hlinksldjump" highlightClick="1"/>
          </p:cNvPr>
          <p:cNvSpPr/>
          <p:nvPr/>
        </p:nvSpPr>
        <p:spPr>
          <a:xfrm>
            <a:off x="11887200" y="0"/>
            <a:ext cx="301840" cy="387927"/>
          </a:xfrm>
          <a:prstGeom prst="actionButtonHom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PE"/>
          </a:p>
        </p:txBody>
      </p:sp>
    </p:spTree>
    <p:extLst>
      <p:ext uri="{BB962C8B-B14F-4D97-AF65-F5344CB8AC3E}">
        <p14:creationId xmlns:p14="http://schemas.microsoft.com/office/powerpoint/2010/main" val="436776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Resultado de imagen para post it"/>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1858324" y="0"/>
            <a:ext cx="1800224" cy="1864354"/>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p:cNvSpPr txBox="1"/>
          <p:nvPr/>
        </p:nvSpPr>
        <p:spPr>
          <a:xfrm>
            <a:off x="-1531138" y="799153"/>
            <a:ext cx="1145853" cy="461665"/>
          </a:xfrm>
          <a:prstGeom prst="rect">
            <a:avLst/>
          </a:prstGeom>
          <a:noFill/>
        </p:spPr>
        <p:txBody>
          <a:bodyPr wrap="square" rtlCol="0">
            <a:spAutoFit/>
          </a:bodyPr>
          <a:lstStyle/>
          <a:p>
            <a:pPr algn="ctr"/>
            <a:r>
              <a:rPr lang="es-PE" sz="1200" b="1" dirty="0">
                <a:latin typeface="Verdana" panose="020B0604030504040204" pitchFamily="34" charset="0"/>
                <a:ea typeface="Verdana" panose="020B0604030504040204" pitchFamily="34" charset="0"/>
                <a:cs typeface="Verdana" panose="020B0604030504040204" pitchFamily="34" charset="0"/>
              </a:rPr>
              <a:t>Lámina final</a:t>
            </a:r>
          </a:p>
        </p:txBody>
      </p:sp>
      <p:pic>
        <p:nvPicPr>
          <p:cNvPr id="4" name="Imagen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446591" y="2016754"/>
            <a:ext cx="3350795" cy="2883305"/>
          </a:xfrm>
          <a:prstGeom prst="rect">
            <a:avLst/>
          </a:prstGeom>
        </p:spPr>
      </p:pic>
    </p:spTree>
    <p:extLst>
      <p:ext uri="{BB962C8B-B14F-4D97-AF65-F5344CB8AC3E}">
        <p14:creationId xmlns:p14="http://schemas.microsoft.com/office/powerpoint/2010/main" val="1983382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Resultado de imagen para post it"/>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1858324" y="0"/>
            <a:ext cx="1800224" cy="1864354"/>
          </a:xfrm>
          <a:prstGeom prst="rect">
            <a:avLst/>
          </a:prstGeom>
          <a:noFill/>
          <a:extLst>
            <a:ext uri="{909E8E84-426E-40DD-AFC4-6F175D3DCCD1}">
              <a14:hiddenFill xmlns:a14="http://schemas.microsoft.com/office/drawing/2010/main">
                <a:solidFill>
                  <a:srgbClr val="FFFFFF"/>
                </a:solidFill>
              </a14:hiddenFill>
            </a:ext>
          </a:extLst>
        </p:spPr>
      </p:pic>
      <p:sp>
        <p:nvSpPr>
          <p:cNvPr id="15" name="CuadroTexto 14"/>
          <p:cNvSpPr txBox="1"/>
          <p:nvPr/>
        </p:nvSpPr>
        <p:spPr>
          <a:xfrm>
            <a:off x="-1531139" y="710253"/>
            <a:ext cx="1145853" cy="461665"/>
          </a:xfrm>
          <a:prstGeom prst="rect">
            <a:avLst/>
          </a:prstGeom>
          <a:noFill/>
        </p:spPr>
        <p:txBody>
          <a:bodyPr wrap="square" rtlCol="0">
            <a:spAutoFit/>
          </a:bodyPr>
          <a:lstStyle/>
          <a:p>
            <a:pPr algn="ctr"/>
            <a:r>
              <a:rPr lang="es-PE" sz="1200" b="1" dirty="0">
                <a:latin typeface="Verdana" panose="020B0604030504040204" pitchFamily="34" charset="0"/>
                <a:ea typeface="Verdana" panose="020B0604030504040204" pitchFamily="34" charset="0"/>
                <a:cs typeface="Verdana" panose="020B0604030504040204" pitchFamily="34" charset="0"/>
              </a:rPr>
              <a:t>Lámina </a:t>
            </a:r>
          </a:p>
          <a:p>
            <a:pPr algn="ctr"/>
            <a:r>
              <a:rPr lang="es-PE" sz="1200" b="1" dirty="0">
                <a:latin typeface="Verdana" panose="020B0604030504040204" pitchFamily="34" charset="0"/>
                <a:ea typeface="Verdana" panose="020B0604030504040204" pitchFamily="34" charset="0"/>
                <a:cs typeface="Verdana" panose="020B0604030504040204" pitchFamily="34" charset="0"/>
              </a:rPr>
              <a:t>para título</a:t>
            </a:r>
          </a:p>
        </p:txBody>
      </p:sp>
      <p:sp>
        <p:nvSpPr>
          <p:cNvPr id="10" name="CuadroTexto 9"/>
          <p:cNvSpPr txBox="1"/>
          <p:nvPr/>
        </p:nvSpPr>
        <p:spPr>
          <a:xfrm>
            <a:off x="-1940620" y="1949433"/>
            <a:ext cx="1800224" cy="784830"/>
          </a:xfrm>
          <a:prstGeom prst="rect">
            <a:avLst/>
          </a:prstGeom>
          <a:noFill/>
        </p:spPr>
        <p:txBody>
          <a:bodyPr wrap="square" rtlCol="0">
            <a:spAutoFit/>
          </a:bodyPr>
          <a:lstStyle/>
          <a:p>
            <a:pPr algn="just"/>
            <a:r>
              <a:rPr lang="es-PE" sz="900" dirty="0">
                <a:latin typeface="Verdana" panose="020B0604030504040204" pitchFamily="34" charset="0"/>
                <a:ea typeface="Verdana" panose="020B0604030504040204" pitchFamily="34" charset="0"/>
                <a:cs typeface="Verdana" panose="020B0604030504040204" pitchFamily="34" charset="0"/>
              </a:rPr>
              <a:t>Título: </a:t>
            </a:r>
          </a:p>
          <a:p>
            <a:pPr algn="just"/>
            <a:r>
              <a:rPr lang="es-PE" sz="900" dirty="0">
                <a:latin typeface="Verdana" panose="020B0604030504040204" pitchFamily="34" charset="0"/>
                <a:ea typeface="Verdana" panose="020B0604030504040204" pitchFamily="34" charset="0"/>
                <a:cs typeface="Verdana" panose="020B0604030504040204" pitchFamily="34" charset="0"/>
              </a:rPr>
              <a:t>Tipo de letra: Arial (40)</a:t>
            </a:r>
          </a:p>
          <a:p>
            <a:pPr algn="just"/>
            <a:endParaRPr lang="es-PE" sz="900" dirty="0">
              <a:latin typeface="Verdana" panose="020B0604030504040204" pitchFamily="34" charset="0"/>
              <a:ea typeface="Verdana" panose="020B0604030504040204" pitchFamily="34" charset="0"/>
              <a:cs typeface="Verdana" panose="020B0604030504040204" pitchFamily="34" charset="0"/>
            </a:endParaRPr>
          </a:p>
          <a:p>
            <a:pPr algn="just"/>
            <a:r>
              <a:rPr lang="es-PE" sz="900" dirty="0">
                <a:latin typeface="Verdana" panose="020B0604030504040204" pitchFamily="34" charset="0"/>
                <a:ea typeface="Verdana" panose="020B0604030504040204" pitchFamily="34" charset="0"/>
                <a:cs typeface="Verdana" panose="020B0604030504040204" pitchFamily="34" charset="0"/>
              </a:rPr>
              <a:t>Antetítulo y fecha</a:t>
            </a:r>
          </a:p>
          <a:p>
            <a:pPr algn="just"/>
            <a:r>
              <a:rPr lang="es-PE" sz="900" dirty="0">
                <a:latin typeface="Verdana" panose="020B0604030504040204" pitchFamily="34" charset="0"/>
                <a:ea typeface="Verdana" panose="020B0604030504040204" pitchFamily="34" charset="0"/>
                <a:cs typeface="Verdana" panose="020B0604030504040204" pitchFamily="34" charset="0"/>
              </a:rPr>
              <a:t>Tipo de letra: Arial (15)</a:t>
            </a:r>
          </a:p>
        </p:txBody>
      </p:sp>
      <p:sp>
        <p:nvSpPr>
          <p:cNvPr id="11" name="Título 1"/>
          <p:cNvSpPr txBox="1">
            <a:spLocks/>
          </p:cNvSpPr>
          <p:nvPr/>
        </p:nvSpPr>
        <p:spPr>
          <a:xfrm>
            <a:off x="872067" y="1744134"/>
            <a:ext cx="10727266" cy="20175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s-MX" sz="3000" b="1" dirty="0">
              <a:solidFill>
                <a:srgbClr val="009F43"/>
              </a:solidFill>
              <a:latin typeface="Arial" panose="020B0604020202020204" pitchFamily="34" charset="0"/>
              <a:ea typeface="Verdana" charset="0"/>
              <a:cs typeface="Arial" panose="020B0604020202020204" pitchFamily="34" charset="0"/>
            </a:endParaRPr>
          </a:p>
          <a:p>
            <a:endParaRPr lang="es-MX" sz="3000" b="1" dirty="0">
              <a:solidFill>
                <a:srgbClr val="009F43"/>
              </a:solidFill>
              <a:latin typeface="Arial" panose="020B0604020202020204" pitchFamily="34" charset="0"/>
              <a:ea typeface="Verdana" charset="0"/>
              <a:cs typeface="Arial" panose="020B0604020202020204" pitchFamily="34" charset="0"/>
            </a:endParaRPr>
          </a:p>
          <a:p>
            <a:endParaRPr lang="es-MX" sz="3000" b="1" dirty="0">
              <a:solidFill>
                <a:srgbClr val="009F43"/>
              </a:solidFill>
              <a:latin typeface="Arial" panose="020B0604020202020204" pitchFamily="34" charset="0"/>
              <a:ea typeface="Verdana" charset="0"/>
              <a:cs typeface="Arial" panose="020B0604020202020204" pitchFamily="34" charset="0"/>
            </a:endParaRPr>
          </a:p>
          <a:p>
            <a:r>
              <a:rPr lang="es-MX" sz="3000" b="1" dirty="0">
                <a:solidFill>
                  <a:srgbClr val="009F43"/>
                </a:solidFill>
                <a:latin typeface="Arial" panose="020B0604020202020204" pitchFamily="34" charset="0"/>
                <a:ea typeface="Verdana" charset="0"/>
                <a:cs typeface="Arial" panose="020B0604020202020204" pitchFamily="34" charset="0"/>
              </a:rPr>
              <a:t>Encuestas de Satisfacción Administración 2024- 02</a:t>
            </a:r>
          </a:p>
        </p:txBody>
      </p:sp>
      <p:sp>
        <p:nvSpPr>
          <p:cNvPr id="16" name="Subtítulo 2"/>
          <p:cNvSpPr txBox="1">
            <a:spLocks/>
          </p:cNvSpPr>
          <p:nvPr/>
        </p:nvSpPr>
        <p:spPr>
          <a:xfrm>
            <a:off x="6868400" y="3823232"/>
            <a:ext cx="3319756" cy="4554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r">
              <a:buNone/>
            </a:pPr>
            <a:r>
              <a:rPr lang="it-IT" sz="1500" dirty="0">
                <a:solidFill>
                  <a:schemeClr val="bg1">
                    <a:lumMod val="50000"/>
                  </a:schemeClr>
                </a:solidFill>
                <a:latin typeface="Arial" panose="020B0604020202020204" pitchFamily="34" charset="0"/>
                <a:ea typeface="Verdana" charset="0"/>
                <a:cs typeface="Arial" panose="020B0604020202020204" pitchFamily="34" charset="0"/>
              </a:rPr>
              <a:t>Enero 2025</a:t>
            </a:r>
            <a:endParaRPr lang="es-ES_tradnl" sz="1500" dirty="0">
              <a:solidFill>
                <a:schemeClr val="bg1">
                  <a:lumMod val="50000"/>
                </a:schemeClr>
              </a:solidFill>
              <a:latin typeface="Arial" panose="020B0604020202020204" pitchFamily="34" charset="0"/>
              <a:ea typeface="Verdana" charset="0"/>
              <a:cs typeface="Arial" panose="020B0604020202020204" pitchFamily="34" charset="0"/>
            </a:endParaRPr>
          </a:p>
        </p:txBody>
      </p:sp>
      <p:cxnSp>
        <p:nvCxnSpPr>
          <p:cNvPr id="17" name="Conector recto 16"/>
          <p:cNvCxnSpPr>
            <a:cxnSpLocks/>
          </p:cNvCxnSpPr>
          <p:nvPr/>
        </p:nvCxnSpPr>
        <p:spPr>
          <a:xfrm flipV="1">
            <a:off x="973667" y="3761723"/>
            <a:ext cx="9279466" cy="16982"/>
          </a:xfrm>
          <a:prstGeom prst="line">
            <a:avLst/>
          </a:prstGeom>
          <a:ln>
            <a:solidFill>
              <a:srgbClr val="009F4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4760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917753" y="154468"/>
            <a:ext cx="5846127" cy="130334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_tradnl" sz="4000" b="1" dirty="0">
                <a:solidFill>
                  <a:srgbClr val="009F43"/>
                </a:solidFill>
                <a:latin typeface="Arial" panose="020B0604020202020204" pitchFamily="34" charset="0"/>
                <a:ea typeface="Verdana" charset="0"/>
                <a:cs typeface="Arial" panose="020B0604020202020204" pitchFamily="34" charset="0"/>
              </a:rPr>
              <a:t>Agenda</a:t>
            </a:r>
          </a:p>
        </p:txBody>
      </p:sp>
      <p:pic>
        <p:nvPicPr>
          <p:cNvPr id="14" name="Picture 2" descr="Resultado de imagen para post it"/>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1858324" y="0"/>
            <a:ext cx="1800224" cy="1864354"/>
          </a:xfrm>
          <a:prstGeom prst="rect">
            <a:avLst/>
          </a:prstGeom>
          <a:noFill/>
          <a:extLst>
            <a:ext uri="{909E8E84-426E-40DD-AFC4-6F175D3DCCD1}">
              <a14:hiddenFill xmlns:a14="http://schemas.microsoft.com/office/drawing/2010/main">
                <a:solidFill>
                  <a:srgbClr val="FFFFFF"/>
                </a:solidFill>
              </a14:hiddenFill>
            </a:ext>
          </a:extLst>
        </p:spPr>
      </p:pic>
      <p:sp>
        <p:nvSpPr>
          <p:cNvPr id="15" name="CuadroTexto 14"/>
          <p:cNvSpPr txBox="1"/>
          <p:nvPr/>
        </p:nvSpPr>
        <p:spPr>
          <a:xfrm>
            <a:off x="-1531139" y="710253"/>
            <a:ext cx="1145853" cy="646331"/>
          </a:xfrm>
          <a:prstGeom prst="rect">
            <a:avLst/>
          </a:prstGeom>
          <a:noFill/>
        </p:spPr>
        <p:txBody>
          <a:bodyPr wrap="square" rtlCol="0">
            <a:spAutoFit/>
          </a:bodyPr>
          <a:lstStyle/>
          <a:p>
            <a:pPr algn="ctr"/>
            <a:r>
              <a:rPr lang="es-PE" sz="1200" b="1" dirty="0">
                <a:latin typeface="Verdana" panose="020B0604030504040204" pitchFamily="34" charset="0"/>
                <a:ea typeface="Verdana" panose="020B0604030504040204" pitchFamily="34" charset="0"/>
                <a:cs typeface="Verdana" panose="020B0604030504040204" pitchFamily="34" charset="0"/>
              </a:rPr>
              <a:t>Lámina </a:t>
            </a:r>
          </a:p>
          <a:p>
            <a:pPr algn="ctr"/>
            <a:r>
              <a:rPr lang="es-PE" sz="1200" b="1" dirty="0">
                <a:latin typeface="Verdana" panose="020B0604030504040204" pitchFamily="34" charset="0"/>
                <a:ea typeface="Verdana" panose="020B0604030504040204" pitchFamily="34" charset="0"/>
                <a:cs typeface="Verdana" panose="020B0604030504040204" pitchFamily="34" charset="0"/>
              </a:rPr>
              <a:t>para agenda</a:t>
            </a:r>
          </a:p>
        </p:txBody>
      </p:sp>
      <p:sp>
        <p:nvSpPr>
          <p:cNvPr id="8" name="Título 1"/>
          <p:cNvSpPr txBox="1">
            <a:spLocks/>
          </p:cNvSpPr>
          <p:nvPr/>
        </p:nvSpPr>
        <p:spPr>
          <a:xfrm>
            <a:off x="917753" y="1262639"/>
            <a:ext cx="9178138" cy="48649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_tradnl" sz="1800" dirty="0">
                <a:solidFill>
                  <a:schemeClr val="bg1">
                    <a:lumMod val="50000"/>
                  </a:schemeClr>
                </a:solidFill>
                <a:latin typeface="Arial" panose="020B0604020202020204" pitchFamily="34" charset="0"/>
                <a:ea typeface="Verdana" charset="0"/>
                <a:cs typeface="Arial" panose="020B0604020202020204" pitchFamily="34" charset="0"/>
              </a:rPr>
              <a:t>Punto 1: </a:t>
            </a:r>
            <a:r>
              <a:rPr lang="es-PE" sz="1800" dirty="0">
                <a:solidFill>
                  <a:schemeClr val="bg1">
                    <a:lumMod val="50000"/>
                  </a:schemeClr>
                </a:solidFill>
                <a:latin typeface="Arial" panose="020B0604020202020204" pitchFamily="34" charset="0"/>
                <a:ea typeface="Verdana" charset="0"/>
                <a:cs typeface="Arial" panose="020B0604020202020204" pitchFamily="34" charset="0"/>
                <a:hlinkClick r:id="rId3" action="ppaction://hlinksldjump"/>
              </a:rPr>
              <a:t>Satisfacción a nivel de GFACI</a:t>
            </a:r>
            <a:endParaRPr lang="es-PE" sz="1800" dirty="0">
              <a:solidFill>
                <a:schemeClr val="bg1">
                  <a:lumMod val="50000"/>
                </a:schemeClr>
              </a:solidFill>
              <a:latin typeface="Arial" panose="020B0604020202020204" pitchFamily="34" charset="0"/>
              <a:ea typeface="Verdana" charset="0"/>
              <a:cs typeface="Arial" panose="020B0604020202020204" pitchFamily="34" charset="0"/>
            </a:endParaRPr>
          </a:p>
          <a:p>
            <a:endParaRPr lang="es-PE" sz="1800" dirty="0">
              <a:solidFill>
                <a:schemeClr val="bg1">
                  <a:lumMod val="50000"/>
                </a:schemeClr>
              </a:solidFill>
              <a:latin typeface="Arial" panose="020B0604020202020204" pitchFamily="34" charset="0"/>
              <a:ea typeface="Verdana" charset="0"/>
              <a:cs typeface="Arial" panose="020B0604020202020204" pitchFamily="34" charset="0"/>
            </a:endParaRPr>
          </a:p>
          <a:p>
            <a:r>
              <a:rPr lang="es-ES_tradnl" sz="1800" dirty="0">
                <a:solidFill>
                  <a:schemeClr val="bg1">
                    <a:lumMod val="50000"/>
                  </a:schemeClr>
                </a:solidFill>
                <a:latin typeface="Arial" panose="020B0604020202020204" pitchFamily="34" charset="0"/>
                <a:ea typeface="Verdana" charset="0"/>
                <a:cs typeface="Arial" panose="020B0604020202020204" pitchFamily="34" charset="0"/>
              </a:rPr>
              <a:t>Punto 2: </a:t>
            </a:r>
            <a:r>
              <a:rPr lang="es-PE" sz="1800" u="sng" dirty="0">
                <a:solidFill>
                  <a:schemeClr val="bg1">
                    <a:lumMod val="50000"/>
                  </a:schemeClr>
                </a:solidFill>
                <a:latin typeface="Arial" panose="020B0604020202020204" pitchFamily="34" charset="0"/>
                <a:ea typeface="Verdana" charset="0"/>
                <a:cs typeface="Arial" panose="020B0604020202020204" pitchFamily="34" charset="0"/>
                <a:hlinkClick r:id="rId4" action="ppaction://hlinksldjump"/>
              </a:rPr>
              <a:t>Satisfacción Administración</a:t>
            </a:r>
            <a:endParaRPr lang="es-PE" sz="1800" u="sng" dirty="0">
              <a:solidFill>
                <a:schemeClr val="bg1">
                  <a:lumMod val="50000"/>
                </a:schemeClr>
              </a:solidFill>
              <a:latin typeface="Arial" panose="020B0604020202020204" pitchFamily="34" charset="0"/>
              <a:ea typeface="Verdana" charset="0"/>
              <a:cs typeface="Arial" panose="020B0604020202020204" pitchFamily="34" charset="0"/>
            </a:endParaRPr>
          </a:p>
          <a:p>
            <a:endParaRPr lang="es-MX" sz="1800" dirty="0">
              <a:solidFill>
                <a:schemeClr val="bg1">
                  <a:lumMod val="50000"/>
                </a:schemeClr>
              </a:solidFill>
              <a:latin typeface="Arial" panose="020B0604020202020204" pitchFamily="34" charset="0"/>
              <a:ea typeface="Verdana" charset="0"/>
              <a:cs typeface="Arial" panose="020B0604020202020204" pitchFamily="34" charset="0"/>
            </a:endParaRPr>
          </a:p>
          <a:p>
            <a:endParaRPr lang="es-MX" sz="1800" dirty="0">
              <a:solidFill>
                <a:schemeClr val="bg1">
                  <a:lumMod val="50000"/>
                </a:schemeClr>
              </a:solidFill>
              <a:latin typeface="Arial" panose="020B0604020202020204" pitchFamily="34" charset="0"/>
              <a:ea typeface="Verdana" charset="0"/>
              <a:cs typeface="Arial" panose="020B0604020202020204" pitchFamily="34" charset="0"/>
            </a:endParaRPr>
          </a:p>
          <a:p>
            <a:endParaRPr lang="es-MX" sz="1800" dirty="0">
              <a:solidFill>
                <a:schemeClr val="bg1">
                  <a:lumMod val="50000"/>
                </a:schemeClr>
              </a:solidFill>
              <a:latin typeface="Arial" panose="020B0604020202020204" pitchFamily="34" charset="0"/>
              <a:ea typeface="Verdana" charset="0"/>
              <a:cs typeface="Arial" panose="020B0604020202020204" pitchFamily="34" charset="0"/>
            </a:endParaRPr>
          </a:p>
          <a:p>
            <a:endParaRPr lang="es-MX" sz="1800" dirty="0">
              <a:solidFill>
                <a:schemeClr val="bg1">
                  <a:lumMod val="50000"/>
                </a:schemeClr>
              </a:solidFill>
              <a:latin typeface="Arial" panose="020B0604020202020204" pitchFamily="34" charset="0"/>
              <a:ea typeface="Verdana" charset="0"/>
              <a:cs typeface="Arial" panose="020B0604020202020204" pitchFamily="34" charset="0"/>
            </a:endParaRPr>
          </a:p>
          <a:p>
            <a:endParaRPr lang="es-MX" sz="1800" dirty="0">
              <a:solidFill>
                <a:schemeClr val="bg1">
                  <a:lumMod val="50000"/>
                </a:schemeClr>
              </a:solidFill>
              <a:latin typeface="Arial" panose="020B0604020202020204" pitchFamily="34" charset="0"/>
              <a:ea typeface="Verdana" charset="0"/>
              <a:cs typeface="Arial" panose="020B0604020202020204" pitchFamily="34" charset="0"/>
            </a:endParaRPr>
          </a:p>
          <a:p>
            <a:endParaRPr lang="es-MX" sz="1800" dirty="0">
              <a:solidFill>
                <a:schemeClr val="bg1">
                  <a:lumMod val="50000"/>
                </a:schemeClr>
              </a:solidFill>
              <a:latin typeface="Arial" panose="020B0604020202020204" pitchFamily="34" charset="0"/>
              <a:ea typeface="Verdana" charset="0"/>
              <a:cs typeface="Arial" panose="020B0604020202020204" pitchFamily="34" charset="0"/>
            </a:endParaRPr>
          </a:p>
          <a:p>
            <a:endParaRPr lang="es-MX" sz="1800" dirty="0">
              <a:solidFill>
                <a:schemeClr val="bg1">
                  <a:lumMod val="50000"/>
                </a:schemeClr>
              </a:solidFill>
              <a:latin typeface="Arial" panose="020B0604020202020204" pitchFamily="34" charset="0"/>
              <a:ea typeface="Verdana" charset="0"/>
              <a:cs typeface="Arial" panose="020B0604020202020204" pitchFamily="34" charset="0"/>
            </a:endParaRPr>
          </a:p>
          <a:p>
            <a:endParaRPr lang="es-MX" sz="1800" dirty="0">
              <a:solidFill>
                <a:schemeClr val="bg1">
                  <a:lumMod val="50000"/>
                </a:schemeClr>
              </a:solidFill>
              <a:latin typeface="Arial" panose="020B0604020202020204" pitchFamily="34" charset="0"/>
              <a:ea typeface="Verdana" charset="0"/>
              <a:cs typeface="Arial" panose="020B0604020202020204" pitchFamily="34" charset="0"/>
            </a:endParaRPr>
          </a:p>
          <a:p>
            <a:endParaRPr lang="es-MX" sz="1800" dirty="0">
              <a:solidFill>
                <a:schemeClr val="bg1">
                  <a:lumMod val="50000"/>
                </a:schemeClr>
              </a:solidFill>
              <a:latin typeface="Arial" panose="020B0604020202020204" pitchFamily="34" charset="0"/>
              <a:ea typeface="Verdana" charset="0"/>
              <a:cs typeface="Arial" panose="020B0604020202020204" pitchFamily="34" charset="0"/>
            </a:endParaRPr>
          </a:p>
          <a:p>
            <a:endParaRPr lang="es-MX" sz="1800" dirty="0">
              <a:solidFill>
                <a:schemeClr val="bg1">
                  <a:lumMod val="50000"/>
                </a:schemeClr>
              </a:solidFill>
              <a:latin typeface="Arial" panose="020B0604020202020204" pitchFamily="34" charset="0"/>
              <a:ea typeface="Verdana" charset="0"/>
              <a:cs typeface="Arial" panose="020B0604020202020204" pitchFamily="34" charset="0"/>
            </a:endParaRPr>
          </a:p>
          <a:p>
            <a:endParaRPr lang="es-MX" sz="1800" dirty="0">
              <a:solidFill>
                <a:schemeClr val="bg1">
                  <a:lumMod val="50000"/>
                </a:schemeClr>
              </a:solidFill>
              <a:latin typeface="Arial" panose="020B0604020202020204" pitchFamily="34" charset="0"/>
              <a:ea typeface="Verdana" charset="0"/>
              <a:cs typeface="Arial" panose="020B0604020202020204" pitchFamily="34" charset="0"/>
            </a:endParaRPr>
          </a:p>
          <a:p>
            <a:endParaRPr lang="es-MX" sz="1800" dirty="0">
              <a:solidFill>
                <a:schemeClr val="bg1">
                  <a:lumMod val="50000"/>
                </a:schemeClr>
              </a:solidFill>
              <a:latin typeface="Arial" panose="020B0604020202020204" pitchFamily="34" charset="0"/>
              <a:ea typeface="Verdana" charset="0"/>
              <a:cs typeface="Arial" panose="020B0604020202020204" pitchFamily="34" charset="0"/>
            </a:endParaRPr>
          </a:p>
          <a:p>
            <a:endParaRPr lang="es-MX" sz="1800" dirty="0">
              <a:solidFill>
                <a:schemeClr val="bg1">
                  <a:lumMod val="50000"/>
                </a:schemeClr>
              </a:solidFill>
              <a:latin typeface="Arial" panose="020B0604020202020204" pitchFamily="34" charset="0"/>
              <a:ea typeface="Verdana" charset="0"/>
              <a:cs typeface="Arial" panose="020B0604020202020204" pitchFamily="34" charset="0"/>
            </a:endParaRPr>
          </a:p>
          <a:p>
            <a:endParaRPr lang="es-PE" sz="1800" dirty="0">
              <a:solidFill>
                <a:schemeClr val="bg1">
                  <a:lumMod val="50000"/>
                </a:schemeClr>
              </a:solidFill>
              <a:latin typeface="Arial" panose="020B0604020202020204" pitchFamily="34" charset="0"/>
              <a:ea typeface="Verdana" charset="0"/>
              <a:cs typeface="Arial" panose="020B0604020202020204" pitchFamily="34" charset="0"/>
            </a:endParaRPr>
          </a:p>
          <a:p>
            <a:endParaRPr lang="es-PE" sz="1800" dirty="0">
              <a:solidFill>
                <a:schemeClr val="bg1">
                  <a:lumMod val="50000"/>
                </a:schemeClr>
              </a:solidFill>
              <a:latin typeface="Arial" panose="020B0604020202020204" pitchFamily="34" charset="0"/>
              <a:ea typeface="Verdana" charset="0"/>
              <a:cs typeface="Arial" panose="020B0604020202020204" pitchFamily="34" charset="0"/>
            </a:endParaRPr>
          </a:p>
          <a:p>
            <a:endParaRPr lang="es-ES_tradnl" sz="1800" dirty="0">
              <a:solidFill>
                <a:schemeClr val="tx1">
                  <a:lumMod val="75000"/>
                  <a:lumOff val="25000"/>
                </a:schemeClr>
              </a:solidFill>
              <a:latin typeface="Verdana" charset="0"/>
              <a:ea typeface="Verdana" charset="0"/>
              <a:cs typeface="Verdana" charset="0"/>
            </a:endParaRPr>
          </a:p>
        </p:txBody>
      </p:sp>
      <p:cxnSp>
        <p:nvCxnSpPr>
          <p:cNvPr id="12" name="Conector recto 11"/>
          <p:cNvCxnSpPr/>
          <p:nvPr/>
        </p:nvCxnSpPr>
        <p:spPr>
          <a:xfrm>
            <a:off x="917753" y="1135005"/>
            <a:ext cx="5473903" cy="0"/>
          </a:xfrm>
          <a:prstGeom prst="line">
            <a:avLst/>
          </a:prstGeom>
          <a:ln>
            <a:solidFill>
              <a:srgbClr val="009F43"/>
            </a:solidFill>
          </a:ln>
        </p:spPr>
        <p:style>
          <a:lnRef idx="1">
            <a:schemeClr val="accent1"/>
          </a:lnRef>
          <a:fillRef idx="0">
            <a:schemeClr val="accent1"/>
          </a:fillRef>
          <a:effectRef idx="0">
            <a:schemeClr val="accent1"/>
          </a:effectRef>
          <a:fontRef idx="minor">
            <a:schemeClr val="tx1"/>
          </a:fontRef>
        </p:style>
      </p:cxnSp>
      <p:sp>
        <p:nvSpPr>
          <p:cNvPr id="10" name="CuadroTexto 9"/>
          <p:cNvSpPr txBox="1"/>
          <p:nvPr/>
        </p:nvSpPr>
        <p:spPr>
          <a:xfrm>
            <a:off x="-1940620" y="1949433"/>
            <a:ext cx="1800224" cy="784830"/>
          </a:xfrm>
          <a:prstGeom prst="rect">
            <a:avLst/>
          </a:prstGeom>
          <a:noFill/>
        </p:spPr>
        <p:txBody>
          <a:bodyPr wrap="square" rtlCol="0">
            <a:spAutoFit/>
          </a:bodyPr>
          <a:lstStyle/>
          <a:p>
            <a:pPr algn="just"/>
            <a:r>
              <a:rPr lang="es-PE" sz="900" dirty="0">
                <a:latin typeface="Verdana" panose="020B0604030504040204" pitchFamily="34" charset="0"/>
                <a:ea typeface="Verdana" panose="020B0604030504040204" pitchFamily="34" charset="0"/>
                <a:cs typeface="Verdana" panose="020B0604030504040204" pitchFamily="34" charset="0"/>
              </a:rPr>
              <a:t>Título “Agenda”: </a:t>
            </a:r>
          </a:p>
          <a:p>
            <a:pPr algn="just"/>
            <a:r>
              <a:rPr lang="es-PE" sz="900" dirty="0">
                <a:latin typeface="Verdana" panose="020B0604030504040204" pitchFamily="34" charset="0"/>
                <a:ea typeface="Verdana" panose="020B0604030504040204" pitchFamily="34" charset="0"/>
                <a:cs typeface="Verdana" panose="020B0604030504040204" pitchFamily="34" charset="0"/>
              </a:rPr>
              <a:t>Tipo de letra: Arial (40)</a:t>
            </a:r>
          </a:p>
          <a:p>
            <a:pPr algn="just"/>
            <a:endParaRPr lang="es-PE" sz="900" dirty="0">
              <a:latin typeface="Verdana" panose="020B0604030504040204" pitchFamily="34" charset="0"/>
              <a:ea typeface="Verdana" panose="020B0604030504040204" pitchFamily="34" charset="0"/>
              <a:cs typeface="Verdana" panose="020B0604030504040204" pitchFamily="34" charset="0"/>
            </a:endParaRPr>
          </a:p>
          <a:p>
            <a:pPr algn="just"/>
            <a:r>
              <a:rPr lang="es-PE" sz="900" dirty="0">
                <a:latin typeface="Verdana" panose="020B0604030504040204" pitchFamily="34" charset="0"/>
                <a:ea typeface="Verdana" panose="020B0604030504040204" pitchFamily="34" charset="0"/>
                <a:cs typeface="Verdana" panose="020B0604030504040204" pitchFamily="34" charset="0"/>
              </a:rPr>
              <a:t>Texto:</a:t>
            </a:r>
          </a:p>
          <a:p>
            <a:pPr algn="just"/>
            <a:r>
              <a:rPr lang="es-PE" sz="900" dirty="0">
                <a:latin typeface="Verdana" panose="020B0604030504040204" pitchFamily="34" charset="0"/>
                <a:ea typeface="Verdana" panose="020B0604030504040204" pitchFamily="34" charset="0"/>
                <a:cs typeface="Verdana" panose="020B0604030504040204" pitchFamily="34" charset="0"/>
              </a:rPr>
              <a:t>Tipo de letra: Arial (18)</a:t>
            </a:r>
          </a:p>
        </p:txBody>
      </p:sp>
    </p:spTree>
    <p:extLst>
      <p:ext uri="{BB962C8B-B14F-4D97-AF65-F5344CB8AC3E}">
        <p14:creationId xmlns:p14="http://schemas.microsoft.com/office/powerpoint/2010/main" val="1504831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dondear rectángulo de esquina diagonal 10">
            <a:extLst>
              <a:ext uri="{FF2B5EF4-FFF2-40B4-BE49-F238E27FC236}">
                <a16:creationId xmlns:a16="http://schemas.microsoft.com/office/drawing/2014/main" id="{68E45BB1-0D41-CF45-B1EE-0F63AC9AB321}"/>
              </a:ext>
            </a:extLst>
          </p:cNvPr>
          <p:cNvSpPr/>
          <p:nvPr/>
        </p:nvSpPr>
        <p:spPr>
          <a:xfrm>
            <a:off x="319489" y="308472"/>
            <a:ext cx="5166911" cy="6235547"/>
          </a:xfrm>
          <a:prstGeom prst="round2DiagRect">
            <a:avLst>
              <a:gd name="adj1" fmla="val 8071"/>
              <a:gd name="adj2" fmla="val 0"/>
            </a:avLst>
          </a:prstGeom>
          <a:blipFill dpi="0" rotWithShape="1">
            <a:blip r:embed="rId2"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13" name="Picture 2" descr="Resultado de imagen para post it"/>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2068116" y="-113174"/>
            <a:ext cx="1800224" cy="1864354"/>
          </a:xfrm>
          <a:prstGeom prst="rect">
            <a:avLst/>
          </a:prstGeom>
          <a:noFill/>
          <a:extLst>
            <a:ext uri="{909E8E84-426E-40DD-AFC4-6F175D3DCCD1}">
              <a14:hiddenFill xmlns:a14="http://schemas.microsoft.com/office/drawing/2010/main">
                <a:solidFill>
                  <a:srgbClr val="FFFFFF"/>
                </a:solidFill>
              </a14:hiddenFill>
            </a:ext>
          </a:extLst>
        </p:spPr>
      </p:pic>
      <p:sp>
        <p:nvSpPr>
          <p:cNvPr id="14" name="CuadroTexto 13"/>
          <p:cNvSpPr txBox="1"/>
          <p:nvPr/>
        </p:nvSpPr>
        <p:spPr>
          <a:xfrm>
            <a:off x="-1923885" y="308472"/>
            <a:ext cx="1511762" cy="1015663"/>
          </a:xfrm>
          <a:prstGeom prst="rect">
            <a:avLst/>
          </a:prstGeom>
          <a:noFill/>
        </p:spPr>
        <p:txBody>
          <a:bodyPr wrap="square" rtlCol="0">
            <a:spAutoFit/>
          </a:bodyPr>
          <a:lstStyle/>
          <a:p>
            <a:pPr algn="ctr"/>
            <a:r>
              <a:rPr lang="es-PE" sz="1000" b="1" dirty="0">
                <a:latin typeface="Verdana" panose="020B0604030504040204" pitchFamily="34" charset="0"/>
                <a:ea typeface="Verdana" panose="020B0604030504040204" pitchFamily="34" charset="0"/>
                <a:cs typeface="Verdana" panose="020B0604030504040204" pitchFamily="34" charset="0"/>
              </a:rPr>
              <a:t>Lámina para título secundario. Colocar los puntos especificados en la Agenda</a:t>
            </a:r>
          </a:p>
          <a:p>
            <a:pPr algn="ctr"/>
            <a:r>
              <a:rPr lang="es-PE" sz="1000" b="1" dirty="0">
                <a:latin typeface="Verdana" panose="020B0604030504040204" pitchFamily="34" charset="0"/>
                <a:ea typeface="Verdana" panose="020B0604030504040204" pitchFamily="34" charset="0"/>
                <a:cs typeface="Verdana" panose="020B0604030504040204" pitchFamily="34" charset="0"/>
              </a:rPr>
              <a:t>Opción 1</a:t>
            </a:r>
          </a:p>
        </p:txBody>
      </p:sp>
      <p:sp>
        <p:nvSpPr>
          <p:cNvPr id="20" name="Título 1"/>
          <p:cNvSpPr txBox="1">
            <a:spLocks/>
          </p:cNvSpPr>
          <p:nvPr/>
        </p:nvSpPr>
        <p:spPr>
          <a:xfrm>
            <a:off x="5803525" y="2396332"/>
            <a:ext cx="5846127" cy="130334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PE" sz="3200" dirty="0">
                <a:solidFill>
                  <a:schemeClr val="bg1">
                    <a:lumMod val="50000"/>
                  </a:schemeClr>
                </a:solidFill>
                <a:latin typeface="Arial" panose="020B0604020202020204" pitchFamily="34" charset="0"/>
                <a:ea typeface="Verdana" charset="0"/>
                <a:cs typeface="Arial" panose="020B0604020202020204" pitchFamily="34" charset="0"/>
              </a:rPr>
              <a:t>Satisfacción a nivel de GFACI</a:t>
            </a:r>
          </a:p>
        </p:txBody>
      </p:sp>
      <p:cxnSp>
        <p:nvCxnSpPr>
          <p:cNvPr id="22" name="Conector recto 21"/>
          <p:cNvCxnSpPr/>
          <p:nvPr/>
        </p:nvCxnSpPr>
        <p:spPr>
          <a:xfrm>
            <a:off x="5841016" y="3637393"/>
            <a:ext cx="5473903" cy="0"/>
          </a:xfrm>
          <a:prstGeom prst="line">
            <a:avLst/>
          </a:prstGeom>
          <a:ln>
            <a:solidFill>
              <a:srgbClr val="009F43"/>
            </a:solidFill>
          </a:ln>
        </p:spPr>
        <p:style>
          <a:lnRef idx="1">
            <a:schemeClr val="accent1"/>
          </a:lnRef>
          <a:fillRef idx="0">
            <a:schemeClr val="accent1"/>
          </a:fillRef>
          <a:effectRef idx="0">
            <a:schemeClr val="accent1"/>
          </a:effectRef>
          <a:fontRef idx="minor">
            <a:schemeClr val="tx1"/>
          </a:fontRef>
        </p:style>
      </p:cxnSp>
      <p:sp>
        <p:nvSpPr>
          <p:cNvPr id="8" name="CuadroTexto 7"/>
          <p:cNvSpPr txBox="1"/>
          <p:nvPr/>
        </p:nvSpPr>
        <p:spPr>
          <a:xfrm>
            <a:off x="-2068116" y="2064462"/>
            <a:ext cx="1800224" cy="784830"/>
          </a:xfrm>
          <a:prstGeom prst="rect">
            <a:avLst/>
          </a:prstGeom>
          <a:noFill/>
        </p:spPr>
        <p:txBody>
          <a:bodyPr wrap="square" rtlCol="0">
            <a:spAutoFit/>
          </a:bodyPr>
          <a:lstStyle/>
          <a:p>
            <a:pPr algn="just"/>
            <a:r>
              <a:rPr lang="es-PE" sz="900" dirty="0">
                <a:latin typeface="Verdana" panose="020B0604030504040204" pitchFamily="34" charset="0"/>
                <a:ea typeface="Verdana" panose="020B0604030504040204" pitchFamily="34" charset="0"/>
                <a:cs typeface="Verdana" panose="020B0604030504040204" pitchFamily="34" charset="0"/>
              </a:rPr>
              <a:t>Título: </a:t>
            </a:r>
          </a:p>
          <a:p>
            <a:pPr algn="just"/>
            <a:r>
              <a:rPr lang="es-PE" sz="900" dirty="0">
                <a:latin typeface="Verdana" panose="020B0604030504040204" pitchFamily="34" charset="0"/>
                <a:ea typeface="Verdana" panose="020B0604030504040204" pitchFamily="34" charset="0"/>
                <a:cs typeface="Verdana" panose="020B0604030504040204" pitchFamily="34" charset="0"/>
              </a:rPr>
              <a:t>Tipo de letra: Arial (30)</a:t>
            </a:r>
          </a:p>
          <a:p>
            <a:pPr algn="just"/>
            <a:endParaRPr lang="es-PE" sz="900" dirty="0">
              <a:latin typeface="Verdana" panose="020B0604030504040204" pitchFamily="34" charset="0"/>
              <a:ea typeface="Verdana" panose="020B0604030504040204" pitchFamily="34" charset="0"/>
              <a:cs typeface="Verdana" panose="020B0604030504040204" pitchFamily="34" charset="0"/>
            </a:endParaRPr>
          </a:p>
          <a:p>
            <a:pPr algn="just"/>
            <a:r>
              <a:rPr lang="es-PE" sz="900" dirty="0">
                <a:latin typeface="Verdana" panose="020B0604030504040204" pitchFamily="34" charset="0"/>
                <a:ea typeface="Verdana" panose="020B0604030504040204" pitchFamily="34" charset="0"/>
                <a:cs typeface="Verdana" panose="020B0604030504040204" pitchFamily="34" charset="0"/>
              </a:rPr>
              <a:t>Subtítulo</a:t>
            </a:r>
          </a:p>
          <a:p>
            <a:pPr algn="just"/>
            <a:r>
              <a:rPr lang="es-PE" sz="900" dirty="0">
                <a:latin typeface="Verdana" panose="020B0604030504040204" pitchFamily="34" charset="0"/>
                <a:ea typeface="Verdana" panose="020B0604030504040204" pitchFamily="34" charset="0"/>
                <a:cs typeface="Verdana" panose="020B0604030504040204" pitchFamily="34" charset="0"/>
              </a:rPr>
              <a:t>Tipo de letra: Arial (15)</a:t>
            </a:r>
          </a:p>
        </p:txBody>
      </p:sp>
      <p:sp>
        <p:nvSpPr>
          <p:cNvPr id="9" name="Subtítulo 2"/>
          <p:cNvSpPr txBox="1">
            <a:spLocks/>
          </p:cNvSpPr>
          <p:nvPr/>
        </p:nvSpPr>
        <p:spPr>
          <a:xfrm>
            <a:off x="7995163" y="3733023"/>
            <a:ext cx="3319756" cy="4554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r">
              <a:buNone/>
            </a:pPr>
            <a:r>
              <a:rPr lang="it-IT" sz="1500" dirty="0">
                <a:solidFill>
                  <a:schemeClr val="bg1">
                    <a:lumMod val="50000"/>
                  </a:schemeClr>
                </a:solidFill>
                <a:latin typeface="Arial" panose="020B0604020202020204" pitchFamily="34" charset="0"/>
                <a:ea typeface="Verdana" charset="0"/>
                <a:cs typeface="Arial" panose="020B0604020202020204" pitchFamily="34" charset="0"/>
              </a:rPr>
              <a:t>2024-02</a:t>
            </a:r>
            <a:endParaRPr lang="es-ES_tradnl" sz="1500" dirty="0">
              <a:solidFill>
                <a:schemeClr val="bg1">
                  <a:lumMod val="50000"/>
                </a:schemeClr>
              </a:solidFill>
              <a:latin typeface="Arial" panose="020B0604020202020204" pitchFamily="34" charset="0"/>
              <a:ea typeface="Verdana" charset="0"/>
              <a:cs typeface="Arial" panose="020B0604020202020204" pitchFamily="34" charset="0"/>
            </a:endParaRPr>
          </a:p>
        </p:txBody>
      </p:sp>
      <p:sp>
        <p:nvSpPr>
          <p:cNvPr id="12" name="Botón de acción: Inicio 11">
            <a:hlinkClick r:id="rId4" action="ppaction://hlinksldjump" highlightClick="1"/>
          </p:cNvPr>
          <p:cNvSpPr/>
          <p:nvPr/>
        </p:nvSpPr>
        <p:spPr>
          <a:xfrm>
            <a:off x="11887200" y="0"/>
            <a:ext cx="301840" cy="387927"/>
          </a:xfrm>
          <a:prstGeom prst="actionButtonHom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PE"/>
          </a:p>
        </p:txBody>
      </p:sp>
    </p:spTree>
    <p:extLst>
      <p:ext uri="{BB962C8B-B14F-4D97-AF65-F5344CB8AC3E}">
        <p14:creationId xmlns:p14="http://schemas.microsoft.com/office/powerpoint/2010/main" val="76914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Resultado de imagen para post it"/>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1858324" y="0"/>
            <a:ext cx="1800224" cy="1864354"/>
          </a:xfrm>
          <a:prstGeom prst="rect">
            <a:avLst/>
          </a:prstGeom>
          <a:noFill/>
          <a:extLst>
            <a:ext uri="{909E8E84-426E-40DD-AFC4-6F175D3DCCD1}">
              <a14:hiddenFill xmlns:a14="http://schemas.microsoft.com/office/drawing/2010/main">
                <a:solidFill>
                  <a:srgbClr val="FFFFFF"/>
                </a:solidFill>
              </a14:hiddenFill>
            </a:ext>
          </a:extLst>
        </p:spPr>
      </p:pic>
      <p:sp>
        <p:nvSpPr>
          <p:cNvPr id="10" name="Título 1"/>
          <p:cNvSpPr txBox="1">
            <a:spLocks/>
          </p:cNvSpPr>
          <p:nvPr/>
        </p:nvSpPr>
        <p:spPr>
          <a:xfrm>
            <a:off x="269086" y="222375"/>
            <a:ext cx="10602114" cy="4006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sz="2500" b="1" dirty="0">
                <a:solidFill>
                  <a:srgbClr val="009F43"/>
                </a:solidFill>
                <a:latin typeface="Arial" panose="020B0604020202020204" pitchFamily="34" charset="0"/>
                <a:ea typeface="Verdana" charset="0"/>
                <a:cs typeface="Arial" panose="020B0604020202020204" pitchFamily="34" charset="0"/>
              </a:rPr>
              <a:t>Satisfacción a nivel de GFACI</a:t>
            </a:r>
          </a:p>
        </p:txBody>
      </p:sp>
      <p:cxnSp>
        <p:nvCxnSpPr>
          <p:cNvPr id="11" name="Conector recto 10"/>
          <p:cNvCxnSpPr/>
          <p:nvPr/>
        </p:nvCxnSpPr>
        <p:spPr>
          <a:xfrm>
            <a:off x="370686" y="677553"/>
            <a:ext cx="10500514" cy="0"/>
          </a:xfrm>
          <a:prstGeom prst="line">
            <a:avLst/>
          </a:prstGeom>
          <a:ln>
            <a:solidFill>
              <a:srgbClr val="009F43"/>
            </a:solidFill>
          </a:ln>
        </p:spPr>
        <p:style>
          <a:lnRef idx="1">
            <a:schemeClr val="accent1"/>
          </a:lnRef>
          <a:fillRef idx="0">
            <a:schemeClr val="accent1"/>
          </a:fillRef>
          <a:effectRef idx="0">
            <a:schemeClr val="accent1"/>
          </a:effectRef>
          <a:fontRef idx="minor">
            <a:schemeClr val="tx1"/>
          </a:fontRef>
        </p:style>
      </p:cxnSp>
      <p:sp>
        <p:nvSpPr>
          <p:cNvPr id="12" name="Título 1"/>
          <p:cNvSpPr txBox="1">
            <a:spLocks/>
          </p:cNvSpPr>
          <p:nvPr/>
        </p:nvSpPr>
        <p:spPr>
          <a:xfrm>
            <a:off x="370686" y="797037"/>
            <a:ext cx="3503053" cy="26448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_tradnl" sz="1500" b="1" dirty="0">
                <a:solidFill>
                  <a:schemeClr val="bg1">
                    <a:lumMod val="50000"/>
                  </a:schemeClr>
                </a:solidFill>
                <a:latin typeface="Arial" panose="020B0604020202020204" pitchFamily="34" charset="0"/>
                <a:ea typeface="Verdana" charset="0"/>
                <a:cs typeface="Arial" panose="020B0604020202020204" pitchFamily="34" charset="0"/>
              </a:rPr>
              <a:t>2024-02</a:t>
            </a:r>
          </a:p>
        </p:txBody>
      </p:sp>
      <p:sp>
        <p:nvSpPr>
          <p:cNvPr id="17" name="CuadroTexto 16"/>
          <p:cNvSpPr txBox="1"/>
          <p:nvPr/>
        </p:nvSpPr>
        <p:spPr>
          <a:xfrm>
            <a:off x="-1940620" y="1949433"/>
            <a:ext cx="1800224" cy="1200329"/>
          </a:xfrm>
          <a:prstGeom prst="rect">
            <a:avLst/>
          </a:prstGeom>
          <a:noFill/>
        </p:spPr>
        <p:txBody>
          <a:bodyPr wrap="square" rtlCol="0">
            <a:spAutoFit/>
          </a:bodyPr>
          <a:lstStyle/>
          <a:p>
            <a:pPr algn="just"/>
            <a:r>
              <a:rPr lang="es-PE" sz="900" dirty="0">
                <a:latin typeface="Verdana" panose="020B0604030504040204" pitchFamily="34" charset="0"/>
                <a:ea typeface="Verdana" panose="020B0604030504040204" pitchFamily="34" charset="0"/>
                <a:cs typeface="Verdana" panose="020B0604030504040204" pitchFamily="34" charset="0"/>
              </a:rPr>
              <a:t>Título: </a:t>
            </a:r>
          </a:p>
          <a:p>
            <a:pPr algn="just"/>
            <a:r>
              <a:rPr lang="es-PE" sz="900" dirty="0">
                <a:latin typeface="Verdana" panose="020B0604030504040204" pitchFamily="34" charset="0"/>
                <a:ea typeface="Verdana" panose="020B0604030504040204" pitchFamily="34" charset="0"/>
                <a:cs typeface="Verdana" panose="020B0604030504040204" pitchFamily="34" charset="0"/>
              </a:rPr>
              <a:t>Tipo de letra: Arial (25)</a:t>
            </a:r>
          </a:p>
          <a:p>
            <a:pPr algn="just"/>
            <a:endParaRPr lang="es-PE" sz="900" dirty="0">
              <a:latin typeface="Verdana" panose="020B0604030504040204" pitchFamily="34" charset="0"/>
              <a:ea typeface="Verdana" panose="020B0604030504040204" pitchFamily="34" charset="0"/>
              <a:cs typeface="Verdana" panose="020B0604030504040204" pitchFamily="34" charset="0"/>
            </a:endParaRPr>
          </a:p>
          <a:p>
            <a:pPr algn="just"/>
            <a:r>
              <a:rPr lang="es-PE" sz="900" dirty="0">
                <a:latin typeface="Verdana" panose="020B0604030504040204" pitchFamily="34" charset="0"/>
                <a:ea typeface="Verdana" panose="020B0604030504040204" pitchFamily="34" charset="0"/>
                <a:cs typeface="Verdana" panose="020B0604030504040204" pitchFamily="34" charset="0"/>
              </a:rPr>
              <a:t>Subtítulo:</a:t>
            </a:r>
          </a:p>
          <a:p>
            <a:pPr algn="just"/>
            <a:r>
              <a:rPr lang="es-PE" sz="900" dirty="0">
                <a:latin typeface="Verdana" panose="020B0604030504040204" pitchFamily="34" charset="0"/>
                <a:ea typeface="Verdana" panose="020B0604030504040204" pitchFamily="34" charset="0"/>
                <a:cs typeface="Verdana" panose="020B0604030504040204" pitchFamily="34" charset="0"/>
              </a:rPr>
              <a:t>Tipo de letra: Arial (15)</a:t>
            </a:r>
          </a:p>
          <a:p>
            <a:pPr algn="just"/>
            <a:endParaRPr lang="es-PE" sz="900" dirty="0">
              <a:latin typeface="Verdana" panose="020B0604030504040204" pitchFamily="34" charset="0"/>
              <a:ea typeface="Verdana" panose="020B0604030504040204" pitchFamily="34" charset="0"/>
              <a:cs typeface="Verdana" panose="020B0604030504040204" pitchFamily="34" charset="0"/>
            </a:endParaRPr>
          </a:p>
          <a:p>
            <a:pPr algn="just"/>
            <a:r>
              <a:rPr lang="es-PE" sz="900" dirty="0">
                <a:latin typeface="Verdana" panose="020B0604030504040204" pitchFamily="34" charset="0"/>
                <a:ea typeface="Verdana" panose="020B0604030504040204" pitchFamily="34" charset="0"/>
                <a:cs typeface="Verdana" panose="020B0604030504040204" pitchFamily="34" charset="0"/>
              </a:rPr>
              <a:t>Texto:</a:t>
            </a:r>
          </a:p>
          <a:p>
            <a:pPr algn="just"/>
            <a:r>
              <a:rPr lang="es-PE" sz="900" dirty="0">
                <a:latin typeface="Verdana" panose="020B0604030504040204" pitchFamily="34" charset="0"/>
                <a:ea typeface="Verdana" panose="020B0604030504040204" pitchFamily="34" charset="0"/>
                <a:cs typeface="Verdana" panose="020B0604030504040204" pitchFamily="34" charset="0"/>
              </a:rPr>
              <a:t>Tipo de letra: Arial (18)</a:t>
            </a:r>
          </a:p>
        </p:txBody>
      </p:sp>
      <p:sp>
        <p:nvSpPr>
          <p:cNvPr id="18" name="CuadroTexto 17"/>
          <p:cNvSpPr txBox="1"/>
          <p:nvPr/>
        </p:nvSpPr>
        <p:spPr>
          <a:xfrm>
            <a:off x="-1584757" y="602425"/>
            <a:ext cx="1202029" cy="707886"/>
          </a:xfrm>
          <a:prstGeom prst="rect">
            <a:avLst/>
          </a:prstGeom>
          <a:noFill/>
        </p:spPr>
        <p:txBody>
          <a:bodyPr wrap="square" rtlCol="0">
            <a:spAutoFit/>
          </a:bodyPr>
          <a:lstStyle/>
          <a:p>
            <a:pPr algn="ctr"/>
            <a:r>
              <a:rPr lang="es-PE" sz="1000" b="1" dirty="0">
                <a:latin typeface="Verdana" panose="020B0604030504040204" pitchFamily="34" charset="0"/>
                <a:ea typeface="Verdana" panose="020B0604030504040204" pitchFamily="34" charset="0"/>
                <a:cs typeface="Verdana" panose="020B0604030504040204" pitchFamily="34" charset="0"/>
              </a:rPr>
              <a:t>Lámina general. Para el desarrollo de temas.</a:t>
            </a:r>
          </a:p>
        </p:txBody>
      </p:sp>
      <p:sp>
        <p:nvSpPr>
          <p:cNvPr id="66" name="Botón de acción: Inicio 65">
            <a:hlinkClick r:id="rId3" action="ppaction://hlinksldjump" highlightClick="1"/>
          </p:cNvPr>
          <p:cNvSpPr/>
          <p:nvPr/>
        </p:nvSpPr>
        <p:spPr>
          <a:xfrm>
            <a:off x="11887200" y="0"/>
            <a:ext cx="301840" cy="387927"/>
          </a:xfrm>
          <a:prstGeom prst="actionButtonHom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PE"/>
          </a:p>
        </p:txBody>
      </p:sp>
      <p:graphicFrame>
        <p:nvGraphicFramePr>
          <p:cNvPr id="9" name="Diagrama 8">
            <a:extLst>
              <a:ext uri="{FF2B5EF4-FFF2-40B4-BE49-F238E27FC236}">
                <a16:creationId xmlns:a16="http://schemas.microsoft.com/office/drawing/2014/main" id="{80C31D6D-B4E1-0298-5C2E-A23A55148468}"/>
              </a:ext>
            </a:extLst>
          </p:cNvPr>
          <p:cNvGraphicFramePr/>
          <p:nvPr>
            <p:extLst>
              <p:ext uri="{D42A27DB-BD31-4B8C-83A1-F6EECF244321}">
                <p14:modId xmlns:p14="http://schemas.microsoft.com/office/powerpoint/2010/main" val="1874602879"/>
              </p:ext>
            </p:extLst>
          </p:nvPr>
        </p:nvGraphicFramePr>
        <p:xfrm>
          <a:off x="4329530" y="1061519"/>
          <a:ext cx="812800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Elipse 3">
            <a:extLst>
              <a:ext uri="{FF2B5EF4-FFF2-40B4-BE49-F238E27FC236}">
                <a16:creationId xmlns:a16="http://schemas.microsoft.com/office/drawing/2014/main" id="{F88E55B8-D0AE-FB47-A870-F5EE9D4174AF}"/>
              </a:ext>
            </a:extLst>
          </p:cNvPr>
          <p:cNvSpPr/>
          <p:nvPr/>
        </p:nvSpPr>
        <p:spPr>
          <a:xfrm>
            <a:off x="1511044" y="1162763"/>
            <a:ext cx="2736190" cy="2623789"/>
          </a:xfrm>
          <a:prstGeom prst="ellipse">
            <a:avLst/>
          </a:prstGeom>
          <a:solidFill>
            <a:srgbClr val="459F43"/>
          </a:solidFill>
          <a:ln>
            <a:solidFill>
              <a:srgbClr val="459F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3600" dirty="0">
                <a:solidFill>
                  <a:schemeClr val="bg1"/>
                </a:solidFill>
              </a:rPr>
              <a:t>GFACI 4.235</a:t>
            </a:r>
          </a:p>
        </p:txBody>
      </p:sp>
      <p:sp>
        <p:nvSpPr>
          <p:cNvPr id="6" name="Título 1">
            <a:extLst>
              <a:ext uri="{FF2B5EF4-FFF2-40B4-BE49-F238E27FC236}">
                <a16:creationId xmlns:a16="http://schemas.microsoft.com/office/drawing/2014/main" id="{FB19786D-ECCB-3D92-8B14-96F9524C1158}"/>
              </a:ext>
            </a:extLst>
          </p:cNvPr>
          <p:cNvSpPr txBox="1">
            <a:spLocks/>
          </p:cNvSpPr>
          <p:nvPr/>
        </p:nvSpPr>
        <p:spPr>
          <a:xfrm>
            <a:off x="722073" y="3947543"/>
            <a:ext cx="4314132" cy="4059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sz="1500" dirty="0">
                <a:solidFill>
                  <a:srgbClr val="0E6251"/>
                </a:solidFill>
                <a:latin typeface="+mn-lt"/>
                <a:ea typeface="Verdana" charset="0"/>
                <a:cs typeface="Arial" panose="020B0604020202020204" pitchFamily="34" charset="0"/>
              </a:rPr>
              <a:t>Tamaño de muestra: </a:t>
            </a:r>
            <a:r>
              <a:rPr lang="es-MX" sz="1500" b="1" dirty="0">
                <a:solidFill>
                  <a:srgbClr val="0E6251"/>
                </a:solidFill>
                <a:latin typeface="+mn-lt"/>
                <a:ea typeface="Verdana" charset="0"/>
                <a:cs typeface="Arial" panose="020B0604020202020204" pitchFamily="34" charset="0"/>
              </a:rPr>
              <a:t>211 colaboradores</a:t>
            </a:r>
          </a:p>
          <a:p>
            <a:pPr algn="ctr"/>
            <a:r>
              <a:rPr lang="es-ES_tradnl" sz="1500" dirty="0">
                <a:solidFill>
                  <a:srgbClr val="0E6251"/>
                </a:solidFill>
                <a:latin typeface="+mn-lt"/>
                <a:ea typeface="Verdana" charset="0"/>
                <a:cs typeface="Arial" panose="020B0604020202020204" pitchFamily="34" charset="0"/>
              </a:rPr>
              <a:t>Respuestas: </a:t>
            </a:r>
            <a:r>
              <a:rPr lang="es-ES_tradnl" sz="1500" b="1" dirty="0">
                <a:solidFill>
                  <a:srgbClr val="0E6251"/>
                </a:solidFill>
                <a:latin typeface="+mn-lt"/>
                <a:ea typeface="Verdana" charset="0"/>
                <a:cs typeface="Arial" panose="020B0604020202020204" pitchFamily="34" charset="0"/>
              </a:rPr>
              <a:t>164 colaboradores</a:t>
            </a:r>
          </a:p>
        </p:txBody>
      </p:sp>
      <p:graphicFrame>
        <p:nvGraphicFramePr>
          <p:cNvPr id="7" name="Gráfico 6">
            <a:extLst>
              <a:ext uri="{FF2B5EF4-FFF2-40B4-BE49-F238E27FC236}">
                <a16:creationId xmlns:a16="http://schemas.microsoft.com/office/drawing/2014/main" id="{D11A6B9D-E29B-1D94-2542-B6549FA24469}"/>
              </a:ext>
            </a:extLst>
          </p:cNvPr>
          <p:cNvGraphicFramePr>
            <a:graphicFrameLocks/>
          </p:cNvGraphicFramePr>
          <p:nvPr>
            <p:extLst>
              <p:ext uri="{D42A27DB-BD31-4B8C-83A1-F6EECF244321}">
                <p14:modId xmlns:p14="http://schemas.microsoft.com/office/powerpoint/2010/main" val="665279001"/>
              </p:ext>
            </p:extLst>
          </p:nvPr>
        </p:nvGraphicFramePr>
        <p:xfrm>
          <a:off x="497983" y="4514524"/>
          <a:ext cx="5070795" cy="1931193"/>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754410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Resultado de imagen para post it"/>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1858324" y="0"/>
            <a:ext cx="1800224" cy="1864354"/>
          </a:xfrm>
          <a:prstGeom prst="rect">
            <a:avLst/>
          </a:prstGeom>
          <a:noFill/>
          <a:extLst>
            <a:ext uri="{909E8E84-426E-40DD-AFC4-6F175D3DCCD1}">
              <a14:hiddenFill xmlns:a14="http://schemas.microsoft.com/office/drawing/2010/main">
                <a:solidFill>
                  <a:srgbClr val="FFFFFF"/>
                </a:solidFill>
              </a14:hiddenFill>
            </a:ext>
          </a:extLst>
        </p:spPr>
      </p:pic>
      <p:sp>
        <p:nvSpPr>
          <p:cNvPr id="10" name="Título 1"/>
          <p:cNvSpPr txBox="1">
            <a:spLocks/>
          </p:cNvSpPr>
          <p:nvPr/>
        </p:nvSpPr>
        <p:spPr>
          <a:xfrm>
            <a:off x="269086" y="222375"/>
            <a:ext cx="10602114" cy="4006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sz="2500" b="1" dirty="0">
                <a:solidFill>
                  <a:srgbClr val="009F43"/>
                </a:solidFill>
                <a:latin typeface="Arial" panose="020B0604020202020204" pitchFamily="34" charset="0"/>
                <a:ea typeface="Verdana" charset="0"/>
                <a:cs typeface="Arial" panose="020B0604020202020204" pitchFamily="34" charset="0"/>
              </a:rPr>
              <a:t>Satisfacción a nivel de GFACI</a:t>
            </a:r>
          </a:p>
        </p:txBody>
      </p:sp>
      <p:cxnSp>
        <p:nvCxnSpPr>
          <p:cNvPr id="11" name="Conector recto 10"/>
          <p:cNvCxnSpPr/>
          <p:nvPr/>
        </p:nvCxnSpPr>
        <p:spPr>
          <a:xfrm>
            <a:off x="370686" y="677553"/>
            <a:ext cx="10500514" cy="0"/>
          </a:xfrm>
          <a:prstGeom prst="line">
            <a:avLst/>
          </a:prstGeom>
          <a:ln>
            <a:solidFill>
              <a:srgbClr val="009F43"/>
            </a:solidFill>
          </a:ln>
        </p:spPr>
        <p:style>
          <a:lnRef idx="1">
            <a:schemeClr val="accent1"/>
          </a:lnRef>
          <a:fillRef idx="0">
            <a:schemeClr val="accent1"/>
          </a:fillRef>
          <a:effectRef idx="0">
            <a:schemeClr val="accent1"/>
          </a:effectRef>
          <a:fontRef idx="minor">
            <a:schemeClr val="tx1"/>
          </a:fontRef>
        </p:style>
      </p:cxnSp>
      <p:sp>
        <p:nvSpPr>
          <p:cNvPr id="12" name="Título 1"/>
          <p:cNvSpPr txBox="1">
            <a:spLocks/>
          </p:cNvSpPr>
          <p:nvPr/>
        </p:nvSpPr>
        <p:spPr>
          <a:xfrm>
            <a:off x="370686" y="797037"/>
            <a:ext cx="3503053" cy="26448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_tradnl" sz="1500" b="1" dirty="0">
                <a:solidFill>
                  <a:schemeClr val="bg1">
                    <a:lumMod val="50000"/>
                  </a:schemeClr>
                </a:solidFill>
                <a:latin typeface="Arial" panose="020B0604020202020204" pitchFamily="34" charset="0"/>
                <a:ea typeface="Verdana" charset="0"/>
                <a:cs typeface="Arial" panose="020B0604020202020204" pitchFamily="34" charset="0"/>
              </a:rPr>
              <a:t>2024-02</a:t>
            </a:r>
          </a:p>
        </p:txBody>
      </p:sp>
      <p:sp>
        <p:nvSpPr>
          <p:cNvPr id="17" name="CuadroTexto 16"/>
          <p:cNvSpPr txBox="1"/>
          <p:nvPr/>
        </p:nvSpPr>
        <p:spPr>
          <a:xfrm>
            <a:off x="-1940620" y="1949433"/>
            <a:ext cx="1800224" cy="1200329"/>
          </a:xfrm>
          <a:prstGeom prst="rect">
            <a:avLst/>
          </a:prstGeom>
          <a:noFill/>
        </p:spPr>
        <p:txBody>
          <a:bodyPr wrap="square" rtlCol="0">
            <a:spAutoFit/>
          </a:bodyPr>
          <a:lstStyle/>
          <a:p>
            <a:pPr algn="just"/>
            <a:r>
              <a:rPr lang="es-PE" sz="900" dirty="0">
                <a:latin typeface="Verdana" panose="020B0604030504040204" pitchFamily="34" charset="0"/>
                <a:ea typeface="Verdana" panose="020B0604030504040204" pitchFamily="34" charset="0"/>
                <a:cs typeface="Verdana" panose="020B0604030504040204" pitchFamily="34" charset="0"/>
              </a:rPr>
              <a:t>Título: </a:t>
            </a:r>
          </a:p>
          <a:p>
            <a:pPr algn="just"/>
            <a:r>
              <a:rPr lang="es-PE" sz="900" dirty="0">
                <a:latin typeface="Verdana" panose="020B0604030504040204" pitchFamily="34" charset="0"/>
                <a:ea typeface="Verdana" panose="020B0604030504040204" pitchFamily="34" charset="0"/>
                <a:cs typeface="Verdana" panose="020B0604030504040204" pitchFamily="34" charset="0"/>
              </a:rPr>
              <a:t>Tipo de letra: Arial (25)</a:t>
            </a:r>
          </a:p>
          <a:p>
            <a:pPr algn="just"/>
            <a:endParaRPr lang="es-PE" sz="900" dirty="0">
              <a:latin typeface="Verdana" panose="020B0604030504040204" pitchFamily="34" charset="0"/>
              <a:ea typeface="Verdana" panose="020B0604030504040204" pitchFamily="34" charset="0"/>
              <a:cs typeface="Verdana" panose="020B0604030504040204" pitchFamily="34" charset="0"/>
            </a:endParaRPr>
          </a:p>
          <a:p>
            <a:pPr algn="just"/>
            <a:r>
              <a:rPr lang="es-PE" sz="900" dirty="0">
                <a:latin typeface="Verdana" panose="020B0604030504040204" pitchFamily="34" charset="0"/>
                <a:ea typeface="Verdana" panose="020B0604030504040204" pitchFamily="34" charset="0"/>
                <a:cs typeface="Verdana" panose="020B0604030504040204" pitchFamily="34" charset="0"/>
              </a:rPr>
              <a:t>Subtítulo:</a:t>
            </a:r>
          </a:p>
          <a:p>
            <a:pPr algn="just"/>
            <a:r>
              <a:rPr lang="es-PE" sz="900" dirty="0">
                <a:latin typeface="Verdana" panose="020B0604030504040204" pitchFamily="34" charset="0"/>
                <a:ea typeface="Verdana" panose="020B0604030504040204" pitchFamily="34" charset="0"/>
                <a:cs typeface="Verdana" panose="020B0604030504040204" pitchFamily="34" charset="0"/>
              </a:rPr>
              <a:t>Tipo de letra: Arial (15)</a:t>
            </a:r>
          </a:p>
          <a:p>
            <a:pPr algn="just"/>
            <a:endParaRPr lang="es-PE" sz="900" dirty="0">
              <a:latin typeface="Verdana" panose="020B0604030504040204" pitchFamily="34" charset="0"/>
              <a:ea typeface="Verdana" panose="020B0604030504040204" pitchFamily="34" charset="0"/>
              <a:cs typeface="Verdana" panose="020B0604030504040204" pitchFamily="34" charset="0"/>
            </a:endParaRPr>
          </a:p>
          <a:p>
            <a:pPr algn="just"/>
            <a:r>
              <a:rPr lang="es-PE" sz="900" dirty="0">
                <a:latin typeface="Verdana" panose="020B0604030504040204" pitchFamily="34" charset="0"/>
                <a:ea typeface="Verdana" panose="020B0604030504040204" pitchFamily="34" charset="0"/>
                <a:cs typeface="Verdana" panose="020B0604030504040204" pitchFamily="34" charset="0"/>
              </a:rPr>
              <a:t>Texto:</a:t>
            </a:r>
          </a:p>
          <a:p>
            <a:pPr algn="just"/>
            <a:r>
              <a:rPr lang="es-PE" sz="900" dirty="0">
                <a:latin typeface="Verdana" panose="020B0604030504040204" pitchFamily="34" charset="0"/>
                <a:ea typeface="Verdana" panose="020B0604030504040204" pitchFamily="34" charset="0"/>
                <a:cs typeface="Verdana" panose="020B0604030504040204" pitchFamily="34" charset="0"/>
              </a:rPr>
              <a:t>Tipo de letra: Arial (18)</a:t>
            </a:r>
          </a:p>
        </p:txBody>
      </p:sp>
      <p:sp>
        <p:nvSpPr>
          <p:cNvPr id="18" name="CuadroTexto 17"/>
          <p:cNvSpPr txBox="1"/>
          <p:nvPr/>
        </p:nvSpPr>
        <p:spPr>
          <a:xfrm>
            <a:off x="-1584757" y="602425"/>
            <a:ext cx="1202029" cy="707886"/>
          </a:xfrm>
          <a:prstGeom prst="rect">
            <a:avLst/>
          </a:prstGeom>
          <a:noFill/>
        </p:spPr>
        <p:txBody>
          <a:bodyPr wrap="square" rtlCol="0">
            <a:spAutoFit/>
          </a:bodyPr>
          <a:lstStyle/>
          <a:p>
            <a:pPr algn="ctr"/>
            <a:r>
              <a:rPr lang="es-PE" sz="1000" b="1" dirty="0">
                <a:latin typeface="Verdana" panose="020B0604030504040204" pitchFamily="34" charset="0"/>
                <a:ea typeface="Verdana" panose="020B0604030504040204" pitchFamily="34" charset="0"/>
                <a:cs typeface="Verdana" panose="020B0604030504040204" pitchFamily="34" charset="0"/>
              </a:rPr>
              <a:t>Lámina general. Para el desarrollo de temas.</a:t>
            </a:r>
          </a:p>
        </p:txBody>
      </p:sp>
      <p:sp>
        <p:nvSpPr>
          <p:cNvPr id="66" name="Botón de acción: Inicio 65">
            <a:hlinkClick r:id="rId3" action="ppaction://hlinksldjump" highlightClick="1"/>
          </p:cNvPr>
          <p:cNvSpPr/>
          <p:nvPr/>
        </p:nvSpPr>
        <p:spPr>
          <a:xfrm>
            <a:off x="11887200" y="0"/>
            <a:ext cx="301840" cy="387927"/>
          </a:xfrm>
          <a:prstGeom prst="actionButtonHom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PE"/>
          </a:p>
        </p:txBody>
      </p:sp>
      <p:sp>
        <p:nvSpPr>
          <p:cNvPr id="7" name="Elipse 6">
            <a:extLst>
              <a:ext uri="{FF2B5EF4-FFF2-40B4-BE49-F238E27FC236}">
                <a16:creationId xmlns:a16="http://schemas.microsoft.com/office/drawing/2014/main" id="{1D5096BB-4988-80F4-CC9F-076D42F03DFE}"/>
              </a:ext>
            </a:extLst>
          </p:cNvPr>
          <p:cNvSpPr/>
          <p:nvPr/>
        </p:nvSpPr>
        <p:spPr>
          <a:xfrm>
            <a:off x="1511044" y="1162763"/>
            <a:ext cx="2736190" cy="2623789"/>
          </a:xfrm>
          <a:prstGeom prst="ellipse">
            <a:avLst/>
          </a:prstGeom>
          <a:solidFill>
            <a:srgbClr val="459F43"/>
          </a:solidFill>
          <a:ln>
            <a:solidFill>
              <a:srgbClr val="459F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3600" dirty="0">
                <a:solidFill>
                  <a:schemeClr val="bg1"/>
                </a:solidFill>
              </a:rPr>
              <a:t>GFACI 4.235</a:t>
            </a:r>
          </a:p>
        </p:txBody>
      </p:sp>
      <p:graphicFrame>
        <p:nvGraphicFramePr>
          <p:cNvPr id="3" name="Gráfico 2">
            <a:extLst>
              <a:ext uri="{FF2B5EF4-FFF2-40B4-BE49-F238E27FC236}">
                <a16:creationId xmlns:a16="http://schemas.microsoft.com/office/drawing/2014/main" id="{D2C1F7A7-2126-FAF8-91FF-0FA816F397F6}"/>
              </a:ext>
            </a:extLst>
          </p:cNvPr>
          <p:cNvGraphicFramePr>
            <a:graphicFrameLocks/>
          </p:cNvGraphicFramePr>
          <p:nvPr/>
        </p:nvGraphicFramePr>
        <p:xfrm>
          <a:off x="4407244" y="1018929"/>
          <a:ext cx="7208107" cy="306133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 name="Gráfico 3">
            <a:extLst>
              <a:ext uri="{FF2B5EF4-FFF2-40B4-BE49-F238E27FC236}">
                <a16:creationId xmlns:a16="http://schemas.microsoft.com/office/drawing/2014/main" id="{458D7A0B-53F2-54C8-B1E9-83B3FFF80A50}"/>
              </a:ext>
            </a:extLst>
          </p:cNvPr>
          <p:cNvGraphicFramePr>
            <a:graphicFrameLocks/>
          </p:cNvGraphicFramePr>
          <p:nvPr/>
        </p:nvGraphicFramePr>
        <p:xfrm>
          <a:off x="6763267" y="4476125"/>
          <a:ext cx="4107933" cy="183295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5" name="Gráfico 4">
            <a:extLst>
              <a:ext uri="{FF2B5EF4-FFF2-40B4-BE49-F238E27FC236}">
                <a16:creationId xmlns:a16="http://schemas.microsoft.com/office/drawing/2014/main" id="{153E024A-FB2F-107A-A36C-3D04D9579516}"/>
              </a:ext>
            </a:extLst>
          </p:cNvPr>
          <p:cNvGraphicFramePr>
            <a:graphicFrameLocks/>
          </p:cNvGraphicFramePr>
          <p:nvPr/>
        </p:nvGraphicFramePr>
        <p:xfrm>
          <a:off x="1157808" y="4476125"/>
          <a:ext cx="4518062" cy="183295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856411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Resultado de imagen para post it"/>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2068116" y="-113174"/>
            <a:ext cx="1800224" cy="1864354"/>
          </a:xfrm>
          <a:prstGeom prst="rect">
            <a:avLst/>
          </a:prstGeom>
          <a:noFill/>
          <a:extLst>
            <a:ext uri="{909E8E84-426E-40DD-AFC4-6F175D3DCCD1}">
              <a14:hiddenFill xmlns:a14="http://schemas.microsoft.com/office/drawing/2010/main">
                <a:solidFill>
                  <a:srgbClr val="FFFFFF"/>
                </a:solidFill>
              </a14:hiddenFill>
            </a:ext>
          </a:extLst>
        </p:spPr>
      </p:pic>
      <p:sp>
        <p:nvSpPr>
          <p:cNvPr id="14" name="CuadroTexto 13"/>
          <p:cNvSpPr txBox="1"/>
          <p:nvPr/>
        </p:nvSpPr>
        <p:spPr>
          <a:xfrm>
            <a:off x="-1923885" y="308472"/>
            <a:ext cx="1511762" cy="1015663"/>
          </a:xfrm>
          <a:prstGeom prst="rect">
            <a:avLst/>
          </a:prstGeom>
          <a:noFill/>
        </p:spPr>
        <p:txBody>
          <a:bodyPr wrap="square" rtlCol="0">
            <a:spAutoFit/>
          </a:bodyPr>
          <a:lstStyle/>
          <a:p>
            <a:pPr algn="ctr"/>
            <a:r>
              <a:rPr lang="es-PE" sz="1000" b="1" dirty="0">
                <a:latin typeface="Verdana" panose="020B0604030504040204" pitchFamily="34" charset="0"/>
                <a:ea typeface="Verdana" panose="020B0604030504040204" pitchFamily="34" charset="0"/>
                <a:cs typeface="Verdana" panose="020B0604030504040204" pitchFamily="34" charset="0"/>
              </a:rPr>
              <a:t>Lámina para título secundario. Colocar los puntos especificados en la Agenda</a:t>
            </a:r>
          </a:p>
          <a:p>
            <a:pPr algn="ctr"/>
            <a:r>
              <a:rPr lang="es-PE" sz="1000" b="1" dirty="0">
                <a:latin typeface="Verdana" panose="020B0604030504040204" pitchFamily="34" charset="0"/>
                <a:ea typeface="Verdana" panose="020B0604030504040204" pitchFamily="34" charset="0"/>
                <a:cs typeface="Verdana" panose="020B0604030504040204" pitchFamily="34" charset="0"/>
              </a:rPr>
              <a:t>Opción 6</a:t>
            </a:r>
          </a:p>
        </p:txBody>
      </p:sp>
      <p:sp>
        <p:nvSpPr>
          <p:cNvPr id="20" name="Título 1"/>
          <p:cNvSpPr txBox="1">
            <a:spLocks/>
          </p:cNvSpPr>
          <p:nvPr/>
        </p:nvSpPr>
        <p:spPr>
          <a:xfrm>
            <a:off x="5803525" y="2396332"/>
            <a:ext cx="5846127" cy="130334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_tradnl" sz="3000" b="1" dirty="0">
                <a:solidFill>
                  <a:srgbClr val="009F43"/>
                </a:solidFill>
                <a:latin typeface="Arial" panose="020B0604020202020204" pitchFamily="34" charset="0"/>
                <a:ea typeface="Verdana" charset="0"/>
                <a:cs typeface="Arial" panose="020B0604020202020204" pitchFamily="34" charset="0"/>
              </a:rPr>
              <a:t>Satisfacción Administración</a:t>
            </a:r>
          </a:p>
        </p:txBody>
      </p:sp>
      <p:cxnSp>
        <p:nvCxnSpPr>
          <p:cNvPr id="22" name="Conector recto 21"/>
          <p:cNvCxnSpPr/>
          <p:nvPr/>
        </p:nvCxnSpPr>
        <p:spPr>
          <a:xfrm>
            <a:off x="5841016" y="3637393"/>
            <a:ext cx="5473903" cy="0"/>
          </a:xfrm>
          <a:prstGeom prst="line">
            <a:avLst/>
          </a:prstGeom>
          <a:ln>
            <a:solidFill>
              <a:srgbClr val="009F43"/>
            </a:solidFill>
          </a:ln>
        </p:spPr>
        <p:style>
          <a:lnRef idx="1">
            <a:schemeClr val="accent1"/>
          </a:lnRef>
          <a:fillRef idx="0">
            <a:schemeClr val="accent1"/>
          </a:fillRef>
          <a:effectRef idx="0">
            <a:schemeClr val="accent1"/>
          </a:effectRef>
          <a:fontRef idx="minor">
            <a:schemeClr val="tx1"/>
          </a:fontRef>
        </p:style>
      </p:cxnSp>
      <p:sp>
        <p:nvSpPr>
          <p:cNvPr id="8" name="CuadroTexto 7"/>
          <p:cNvSpPr txBox="1"/>
          <p:nvPr/>
        </p:nvSpPr>
        <p:spPr>
          <a:xfrm>
            <a:off x="-2068116" y="2064462"/>
            <a:ext cx="1800224" cy="784830"/>
          </a:xfrm>
          <a:prstGeom prst="rect">
            <a:avLst/>
          </a:prstGeom>
          <a:noFill/>
        </p:spPr>
        <p:txBody>
          <a:bodyPr wrap="square" rtlCol="0">
            <a:spAutoFit/>
          </a:bodyPr>
          <a:lstStyle/>
          <a:p>
            <a:pPr algn="just"/>
            <a:r>
              <a:rPr lang="es-PE" sz="900" dirty="0">
                <a:latin typeface="Verdana" panose="020B0604030504040204" pitchFamily="34" charset="0"/>
                <a:ea typeface="Verdana" panose="020B0604030504040204" pitchFamily="34" charset="0"/>
                <a:cs typeface="Verdana" panose="020B0604030504040204" pitchFamily="34" charset="0"/>
              </a:rPr>
              <a:t>Título: </a:t>
            </a:r>
          </a:p>
          <a:p>
            <a:pPr algn="just"/>
            <a:r>
              <a:rPr lang="es-PE" sz="900" dirty="0">
                <a:latin typeface="Verdana" panose="020B0604030504040204" pitchFamily="34" charset="0"/>
                <a:ea typeface="Verdana" panose="020B0604030504040204" pitchFamily="34" charset="0"/>
                <a:cs typeface="Verdana" panose="020B0604030504040204" pitchFamily="34" charset="0"/>
              </a:rPr>
              <a:t>Tipo de letra: Arial (30)</a:t>
            </a:r>
          </a:p>
          <a:p>
            <a:pPr algn="just"/>
            <a:endParaRPr lang="es-PE" sz="900" dirty="0">
              <a:latin typeface="Verdana" panose="020B0604030504040204" pitchFamily="34" charset="0"/>
              <a:ea typeface="Verdana" panose="020B0604030504040204" pitchFamily="34" charset="0"/>
              <a:cs typeface="Verdana" panose="020B0604030504040204" pitchFamily="34" charset="0"/>
            </a:endParaRPr>
          </a:p>
          <a:p>
            <a:pPr algn="just"/>
            <a:r>
              <a:rPr lang="es-PE" sz="900" dirty="0">
                <a:latin typeface="Verdana" panose="020B0604030504040204" pitchFamily="34" charset="0"/>
                <a:ea typeface="Verdana" panose="020B0604030504040204" pitchFamily="34" charset="0"/>
                <a:cs typeface="Verdana" panose="020B0604030504040204" pitchFamily="34" charset="0"/>
              </a:rPr>
              <a:t>Subtítulo</a:t>
            </a:r>
          </a:p>
          <a:p>
            <a:pPr algn="just"/>
            <a:r>
              <a:rPr lang="es-PE" sz="900" dirty="0">
                <a:latin typeface="Verdana" panose="020B0604030504040204" pitchFamily="34" charset="0"/>
                <a:ea typeface="Verdana" panose="020B0604030504040204" pitchFamily="34" charset="0"/>
                <a:cs typeface="Verdana" panose="020B0604030504040204" pitchFamily="34" charset="0"/>
              </a:rPr>
              <a:t>Tipo de letra: Arial (15)</a:t>
            </a:r>
          </a:p>
        </p:txBody>
      </p:sp>
      <p:sp>
        <p:nvSpPr>
          <p:cNvPr id="10" name="Botón de acción: Inicio 9">
            <a:hlinkClick r:id="rId3" action="ppaction://hlinksldjump" highlightClick="1"/>
          </p:cNvPr>
          <p:cNvSpPr/>
          <p:nvPr/>
        </p:nvSpPr>
        <p:spPr>
          <a:xfrm>
            <a:off x="11887200" y="0"/>
            <a:ext cx="301840" cy="387927"/>
          </a:xfrm>
          <a:prstGeom prst="actionButtonHom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PE"/>
          </a:p>
        </p:txBody>
      </p:sp>
      <p:sp>
        <p:nvSpPr>
          <p:cNvPr id="12" name="Subtítulo 2"/>
          <p:cNvSpPr txBox="1">
            <a:spLocks/>
          </p:cNvSpPr>
          <p:nvPr/>
        </p:nvSpPr>
        <p:spPr>
          <a:xfrm>
            <a:off x="7995163" y="3733023"/>
            <a:ext cx="3319756" cy="4554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r">
              <a:buNone/>
            </a:pPr>
            <a:r>
              <a:rPr lang="it-IT" sz="1500" dirty="0">
                <a:solidFill>
                  <a:schemeClr val="bg1">
                    <a:lumMod val="50000"/>
                  </a:schemeClr>
                </a:solidFill>
                <a:latin typeface="Arial" panose="020B0604020202020204" pitchFamily="34" charset="0"/>
                <a:ea typeface="Verdana" charset="0"/>
                <a:cs typeface="Arial" panose="020B0604020202020204" pitchFamily="34" charset="0"/>
              </a:rPr>
              <a:t>2024-02</a:t>
            </a:r>
            <a:endParaRPr lang="es-ES_tradnl" sz="1500" dirty="0">
              <a:solidFill>
                <a:schemeClr val="bg1">
                  <a:lumMod val="50000"/>
                </a:schemeClr>
              </a:solidFill>
              <a:latin typeface="Arial" panose="020B0604020202020204" pitchFamily="34" charset="0"/>
              <a:ea typeface="Verdana" charset="0"/>
              <a:cs typeface="Arial" panose="020B0604020202020204" pitchFamily="34" charset="0"/>
            </a:endParaRPr>
          </a:p>
        </p:txBody>
      </p:sp>
      <p:sp>
        <p:nvSpPr>
          <p:cNvPr id="15" name="Redondear rectángulo de esquina diagonal 10">
            <a:extLst>
              <a:ext uri="{FF2B5EF4-FFF2-40B4-BE49-F238E27FC236}">
                <a16:creationId xmlns:a16="http://schemas.microsoft.com/office/drawing/2014/main" id="{523FCA3A-1BF9-42F4-A559-6038DA97AD06}"/>
              </a:ext>
            </a:extLst>
          </p:cNvPr>
          <p:cNvSpPr/>
          <p:nvPr/>
        </p:nvSpPr>
        <p:spPr>
          <a:xfrm>
            <a:off x="319489" y="308472"/>
            <a:ext cx="5166911" cy="6235547"/>
          </a:xfrm>
          <a:prstGeom prst="round2DiagRect">
            <a:avLst>
              <a:gd name="adj1" fmla="val 8071"/>
              <a:gd name="adj2" fmla="val 0"/>
            </a:avLst>
          </a:prstGeom>
          <a:blipFill dpi="0" rotWithShape="1">
            <a:blip r:embed="rId4"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596452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Conector recto 10"/>
          <p:cNvCxnSpPr>
            <a:cxnSpLocks/>
          </p:cNvCxnSpPr>
          <p:nvPr/>
        </p:nvCxnSpPr>
        <p:spPr>
          <a:xfrm>
            <a:off x="370686" y="677553"/>
            <a:ext cx="11418858" cy="0"/>
          </a:xfrm>
          <a:prstGeom prst="line">
            <a:avLst/>
          </a:prstGeom>
          <a:ln>
            <a:solidFill>
              <a:srgbClr val="009F43"/>
            </a:solidFill>
          </a:ln>
        </p:spPr>
        <p:style>
          <a:lnRef idx="1">
            <a:schemeClr val="accent1"/>
          </a:lnRef>
          <a:fillRef idx="0">
            <a:schemeClr val="accent1"/>
          </a:fillRef>
          <a:effectRef idx="0">
            <a:schemeClr val="accent1"/>
          </a:effectRef>
          <a:fontRef idx="minor">
            <a:schemeClr val="tx1"/>
          </a:fontRef>
        </p:style>
      </p:cxnSp>
      <p:pic>
        <p:nvPicPr>
          <p:cNvPr id="14" name="Picture 2" descr="Resultado de imagen para post it"/>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1858324" y="0"/>
            <a:ext cx="1800224" cy="1864354"/>
          </a:xfrm>
          <a:prstGeom prst="rect">
            <a:avLst/>
          </a:prstGeom>
          <a:noFill/>
          <a:extLst>
            <a:ext uri="{909E8E84-426E-40DD-AFC4-6F175D3DCCD1}">
              <a14:hiddenFill xmlns:a14="http://schemas.microsoft.com/office/drawing/2010/main">
                <a:solidFill>
                  <a:srgbClr val="FFFFFF"/>
                </a:solidFill>
              </a14:hiddenFill>
            </a:ext>
          </a:extLst>
        </p:spPr>
      </p:pic>
      <p:sp>
        <p:nvSpPr>
          <p:cNvPr id="10" name="Título 1"/>
          <p:cNvSpPr txBox="1">
            <a:spLocks/>
          </p:cNvSpPr>
          <p:nvPr/>
        </p:nvSpPr>
        <p:spPr>
          <a:xfrm>
            <a:off x="269086" y="222375"/>
            <a:ext cx="10602114" cy="4006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sz="2500" b="1" dirty="0">
                <a:solidFill>
                  <a:srgbClr val="009F43"/>
                </a:solidFill>
                <a:latin typeface="Arial" panose="020B0604020202020204" pitchFamily="34" charset="0"/>
                <a:ea typeface="Verdana" charset="0"/>
                <a:cs typeface="Arial" panose="020B0604020202020204" pitchFamily="34" charset="0"/>
              </a:rPr>
              <a:t>Satisfacción Administración</a:t>
            </a:r>
          </a:p>
        </p:txBody>
      </p:sp>
      <p:sp>
        <p:nvSpPr>
          <p:cNvPr id="12" name="Título 1"/>
          <p:cNvSpPr txBox="1">
            <a:spLocks/>
          </p:cNvSpPr>
          <p:nvPr/>
        </p:nvSpPr>
        <p:spPr>
          <a:xfrm>
            <a:off x="370686" y="797036"/>
            <a:ext cx="4958696" cy="32123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_tradnl" sz="1500" dirty="0">
                <a:solidFill>
                  <a:schemeClr val="bg1">
                    <a:lumMod val="50000"/>
                  </a:schemeClr>
                </a:solidFill>
                <a:latin typeface="Arial" panose="020B0604020202020204" pitchFamily="34" charset="0"/>
                <a:ea typeface="Verdana" charset="0"/>
                <a:cs typeface="Arial" panose="020B0604020202020204" pitchFamily="34" charset="0"/>
              </a:rPr>
              <a:t>Ubicación dentro de universo de </a:t>
            </a:r>
            <a:r>
              <a:rPr lang="es-ES_tradnl" sz="1500" b="1" u="sng" dirty="0">
                <a:solidFill>
                  <a:schemeClr val="bg1">
                    <a:lumMod val="50000"/>
                  </a:schemeClr>
                </a:solidFill>
                <a:latin typeface="Arial" panose="020B0604020202020204" pitchFamily="34" charset="0"/>
                <a:ea typeface="Verdana" charset="0"/>
                <a:cs typeface="Arial" panose="020B0604020202020204" pitchFamily="34" charset="0"/>
              </a:rPr>
              <a:t>63 servicios </a:t>
            </a:r>
            <a:r>
              <a:rPr lang="es-ES_tradnl" sz="1500" dirty="0" err="1">
                <a:solidFill>
                  <a:schemeClr val="bg1">
                    <a:lumMod val="50000"/>
                  </a:schemeClr>
                </a:solidFill>
                <a:latin typeface="Arial" panose="020B0604020202020204" pitchFamily="34" charset="0"/>
                <a:ea typeface="Verdana" charset="0"/>
                <a:cs typeface="Arial" panose="020B0604020202020204" pitchFamily="34" charset="0"/>
              </a:rPr>
              <a:t>Multiarea</a:t>
            </a:r>
            <a:endParaRPr lang="es-ES_tradnl" sz="1500" dirty="0">
              <a:solidFill>
                <a:schemeClr val="bg1">
                  <a:lumMod val="50000"/>
                </a:schemeClr>
              </a:solidFill>
              <a:latin typeface="Arial" panose="020B0604020202020204" pitchFamily="34" charset="0"/>
              <a:ea typeface="Verdana" charset="0"/>
              <a:cs typeface="Arial" panose="020B0604020202020204" pitchFamily="34" charset="0"/>
            </a:endParaRPr>
          </a:p>
        </p:txBody>
      </p:sp>
      <p:sp>
        <p:nvSpPr>
          <p:cNvPr id="17" name="CuadroTexto 16"/>
          <p:cNvSpPr txBox="1"/>
          <p:nvPr/>
        </p:nvSpPr>
        <p:spPr>
          <a:xfrm>
            <a:off x="-1940620" y="1949433"/>
            <a:ext cx="1800224" cy="1200329"/>
          </a:xfrm>
          <a:prstGeom prst="rect">
            <a:avLst/>
          </a:prstGeom>
          <a:noFill/>
        </p:spPr>
        <p:txBody>
          <a:bodyPr wrap="square" rtlCol="0">
            <a:spAutoFit/>
          </a:bodyPr>
          <a:lstStyle/>
          <a:p>
            <a:pPr algn="just"/>
            <a:r>
              <a:rPr lang="es-PE" sz="900" dirty="0">
                <a:latin typeface="Verdana" panose="020B0604030504040204" pitchFamily="34" charset="0"/>
                <a:ea typeface="Verdana" panose="020B0604030504040204" pitchFamily="34" charset="0"/>
                <a:cs typeface="Verdana" panose="020B0604030504040204" pitchFamily="34" charset="0"/>
              </a:rPr>
              <a:t>Título: </a:t>
            </a:r>
          </a:p>
          <a:p>
            <a:pPr algn="just"/>
            <a:r>
              <a:rPr lang="es-PE" sz="900" dirty="0">
                <a:latin typeface="Verdana" panose="020B0604030504040204" pitchFamily="34" charset="0"/>
                <a:ea typeface="Verdana" panose="020B0604030504040204" pitchFamily="34" charset="0"/>
                <a:cs typeface="Verdana" panose="020B0604030504040204" pitchFamily="34" charset="0"/>
              </a:rPr>
              <a:t>Tipo de letra: Arial (25)</a:t>
            </a:r>
          </a:p>
          <a:p>
            <a:pPr algn="just"/>
            <a:endParaRPr lang="es-PE" sz="900" dirty="0">
              <a:latin typeface="Verdana" panose="020B0604030504040204" pitchFamily="34" charset="0"/>
              <a:ea typeface="Verdana" panose="020B0604030504040204" pitchFamily="34" charset="0"/>
              <a:cs typeface="Verdana" panose="020B0604030504040204" pitchFamily="34" charset="0"/>
            </a:endParaRPr>
          </a:p>
          <a:p>
            <a:pPr algn="just"/>
            <a:r>
              <a:rPr lang="es-PE" sz="900" dirty="0">
                <a:latin typeface="Verdana" panose="020B0604030504040204" pitchFamily="34" charset="0"/>
                <a:ea typeface="Verdana" panose="020B0604030504040204" pitchFamily="34" charset="0"/>
                <a:cs typeface="Verdana" panose="020B0604030504040204" pitchFamily="34" charset="0"/>
              </a:rPr>
              <a:t>Subtítulo:</a:t>
            </a:r>
          </a:p>
          <a:p>
            <a:pPr algn="just"/>
            <a:r>
              <a:rPr lang="es-PE" sz="900" dirty="0">
                <a:latin typeface="Verdana" panose="020B0604030504040204" pitchFamily="34" charset="0"/>
                <a:ea typeface="Verdana" panose="020B0604030504040204" pitchFamily="34" charset="0"/>
                <a:cs typeface="Verdana" panose="020B0604030504040204" pitchFamily="34" charset="0"/>
              </a:rPr>
              <a:t>Tipo de letra: Arial (15)</a:t>
            </a:r>
          </a:p>
          <a:p>
            <a:pPr algn="just"/>
            <a:endParaRPr lang="es-PE" sz="900" dirty="0">
              <a:latin typeface="Verdana" panose="020B0604030504040204" pitchFamily="34" charset="0"/>
              <a:ea typeface="Verdana" panose="020B0604030504040204" pitchFamily="34" charset="0"/>
              <a:cs typeface="Verdana" panose="020B0604030504040204" pitchFamily="34" charset="0"/>
            </a:endParaRPr>
          </a:p>
          <a:p>
            <a:pPr algn="just"/>
            <a:r>
              <a:rPr lang="es-PE" sz="900" dirty="0">
                <a:latin typeface="Verdana" panose="020B0604030504040204" pitchFamily="34" charset="0"/>
                <a:ea typeface="Verdana" panose="020B0604030504040204" pitchFamily="34" charset="0"/>
                <a:cs typeface="Verdana" panose="020B0604030504040204" pitchFamily="34" charset="0"/>
              </a:rPr>
              <a:t>Texto:</a:t>
            </a:r>
          </a:p>
          <a:p>
            <a:pPr algn="just"/>
            <a:r>
              <a:rPr lang="es-PE" sz="900" dirty="0">
                <a:latin typeface="Verdana" panose="020B0604030504040204" pitchFamily="34" charset="0"/>
                <a:ea typeface="Verdana" panose="020B0604030504040204" pitchFamily="34" charset="0"/>
                <a:cs typeface="Verdana" panose="020B0604030504040204" pitchFamily="34" charset="0"/>
              </a:rPr>
              <a:t>Tipo de letra: Arial (18)</a:t>
            </a:r>
          </a:p>
        </p:txBody>
      </p:sp>
      <p:sp>
        <p:nvSpPr>
          <p:cNvPr id="18" name="CuadroTexto 17"/>
          <p:cNvSpPr txBox="1"/>
          <p:nvPr/>
        </p:nvSpPr>
        <p:spPr>
          <a:xfrm>
            <a:off x="-1584757" y="602425"/>
            <a:ext cx="1202029" cy="707886"/>
          </a:xfrm>
          <a:prstGeom prst="rect">
            <a:avLst/>
          </a:prstGeom>
          <a:noFill/>
        </p:spPr>
        <p:txBody>
          <a:bodyPr wrap="square" rtlCol="0">
            <a:spAutoFit/>
          </a:bodyPr>
          <a:lstStyle/>
          <a:p>
            <a:pPr algn="ctr"/>
            <a:r>
              <a:rPr lang="es-PE" sz="1000" b="1" dirty="0">
                <a:latin typeface="Verdana" panose="020B0604030504040204" pitchFamily="34" charset="0"/>
                <a:ea typeface="Verdana" panose="020B0604030504040204" pitchFamily="34" charset="0"/>
                <a:cs typeface="Verdana" panose="020B0604030504040204" pitchFamily="34" charset="0"/>
              </a:rPr>
              <a:t>Lámina general. Para el desarrollo de temas.</a:t>
            </a:r>
          </a:p>
        </p:txBody>
      </p:sp>
      <p:sp>
        <p:nvSpPr>
          <p:cNvPr id="21" name="Botón de acción: Inicio 20">
            <a:hlinkClick r:id="rId3" action="ppaction://hlinksldjump" highlightClick="1"/>
          </p:cNvPr>
          <p:cNvSpPr/>
          <p:nvPr/>
        </p:nvSpPr>
        <p:spPr>
          <a:xfrm>
            <a:off x="11887200" y="0"/>
            <a:ext cx="301840" cy="387927"/>
          </a:xfrm>
          <a:prstGeom prst="actionButtonHom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PE"/>
          </a:p>
        </p:txBody>
      </p:sp>
      <p:graphicFrame>
        <p:nvGraphicFramePr>
          <p:cNvPr id="16" name="Tabla 15">
            <a:extLst>
              <a:ext uri="{FF2B5EF4-FFF2-40B4-BE49-F238E27FC236}">
                <a16:creationId xmlns:a16="http://schemas.microsoft.com/office/drawing/2014/main" id="{12E1E787-59C8-02EF-E4F9-45C7482227A4}"/>
              </a:ext>
            </a:extLst>
          </p:cNvPr>
          <p:cNvGraphicFramePr>
            <a:graphicFrameLocks noGrp="1"/>
          </p:cNvGraphicFramePr>
          <p:nvPr>
            <p:extLst>
              <p:ext uri="{D42A27DB-BD31-4B8C-83A1-F6EECF244321}">
                <p14:modId xmlns:p14="http://schemas.microsoft.com/office/powerpoint/2010/main" val="3335265798"/>
              </p:ext>
            </p:extLst>
          </p:nvPr>
        </p:nvGraphicFramePr>
        <p:xfrm>
          <a:off x="370685" y="1172755"/>
          <a:ext cx="5570766" cy="918210"/>
        </p:xfrm>
        <a:graphic>
          <a:graphicData uri="http://schemas.openxmlformats.org/drawingml/2006/table">
            <a:tbl>
              <a:tblPr>
                <a:tableStyleId>{5C22544A-7EE6-4342-B048-85BDC9FD1C3A}</a:tableStyleId>
              </a:tblPr>
              <a:tblGrid>
                <a:gridCol w="832286">
                  <a:extLst>
                    <a:ext uri="{9D8B030D-6E8A-4147-A177-3AD203B41FA5}">
                      <a16:colId xmlns:a16="http://schemas.microsoft.com/office/drawing/2014/main" val="1928395903"/>
                    </a:ext>
                  </a:extLst>
                </a:gridCol>
                <a:gridCol w="2718799">
                  <a:extLst>
                    <a:ext uri="{9D8B030D-6E8A-4147-A177-3AD203B41FA5}">
                      <a16:colId xmlns:a16="http://schemas.microsoft.com/office/drawing/2014/main" val="4087989265"/>
                    </a:ext>
                  </a:extLst>
                </a:gridCol>
                <a:gridCol w="932161">
                  <a:extLst>
                    <a:ext uri="{9D8B030D-6E8A-4147-A177-3AD203B41FA5}">
                      <a16:colId xmlns:a16="http://schemas.microsoft.com/office/drawing/2014/main" val="491393426"/>
                    </a:ext>
                  </a:extLst>
                </a:gridCol>
                <a:gridCol w="1087520">
                  <a:extLst>
                    <a:ext uri="{9D8B030D-6E8A-4147-A177-3AD203B41FA5}">
                      <a16:colId xmlns:a16="http://schemas.microsoft.com/office/drawing/2014/main" val="1395009963"/>
                    </a:ext>
                  </a:extLst>
                </a:gridCol>
              </a:tblGrid>
              <a:tr h="190500">
                <a:tc>
                  <a:txBody>
                    <a:bodyPr/>
                    <a:lstStyle/>
                    <a:p>
                      <a:pPr algn="ctr" fontAlgn="b"/>
                      <a:r>
                        <a:rPr lang="es-PE" sz="1000" b="1" u="none" strike="noStrike" dirty="0">
                          <a:effectLst/>
                        </a:rPr>
                        <a:t>PUESTO</a:t>
                      </a:r>
                      <a:endParaRPr lang="es-PE" sz="1000" b="1" i="0" u="none" strike="noStrike" dirty="0">
                        <a:solidFill>
                          <a:srgbClr val="FFFFFF"/>
                        </a:solidFill>
                        <a:effectLst/>
                        <a:latin typeface="Calibri" panose="020F0502020204030204" pitchFamily="34" charset="0"/>
                      </a:endParaRPr>
                    </a:p>
                  </a:txBody>
                  <a:tcPr marL="6350" marR="6350" marT="6350" marB="0" anchor="ctr">
                    <a:solidFill>
                      <a:schemeClr val="accent1">
                        <a:lumMod val="60000"/>
                        <a:lumOff val="40000"/>
                      </a:schemeClr>
                    </a:solidFill>
                  </a:tcPr>
                </a:tc>
                <a:tc>
                  <a:txBody>
                    <a:bodyPr/>
                    <a:lstStyle/>
                    <a:p>
                      <a:pPr algn="ctr" fontAlgn="b"/>
                      <a:r>
                        <a:rPr lang="es-PE" sz="1000" b="1" u="none" strike="noStrike" dirty="0">
                          <a:effectLst/>
                        </a:rPr>
                        <a:t>SERVICIO</a:t>
                      </a:r>
                      <a:endParaRPr lang="es-PE" sz="1000" b="1" i="0" u="none" strike="noStrike" dirty="0">
                        <a:solidFill>
                          <a:srgbClr val="FFFFFF"/>
                        </a:solidFill>
                        <a:effectLst/>
                        <a:latin typeface="Calibri" panose="020F0502020204030204" pitchFamily="34" charset="0"/>
                      </a:endParaRPr>
                    </a:p>
                  </a:txBody>
                  <a:tcPr marL="6350" marR="6350" marT="6350" marB="0" anchor="ctr">
                    <a:solidFill>
                      <a:schemeClr val="accent1">
                        <a:lumMod val="60000"/>
                        <a:lumOff val="40000"/>
                      </a:schemeClr>
                    </a:solidFill>
                  </a:tcPr>
                </a:tc>
                <a:tc>
                  <a:txBody>
                    <a:bodyPr/>
                    <a:lstStyle/>
                    <a:p>
                      <a:pPr algn="ctr" fontAlgn="b"/>
                      <a:r>
                        <a:rPr lang="es-PE" sz="1000" b="1" u="none" strike="noStrike" dirty="0">
                          <a:effectLst/>
                        </a:rPr>
                        <a:t>RESULTADO</a:t>
                      </a:r>
                      <a:endParaRPr lang="es-PE" sz="1000" b="1" i="0" u="none" strike="noStrike" dirty="0">
                        <a:solidFill>
                          <a:srgbClr val="FFFFFF"/>
                        </a:solidFill>
                        <a:effectLst/>
                        <a:latin typeface="Calibri" panose="020F0502020204030204" pitchFamily="34" charset="0"/>
                      </a:endParaRPr>
                    </a:p>
                  </a:txBody>
                  <a:tcPr marL="6350" marR="6350" marT="6350" marB="0" anchor="ctr">
                    <a:solidFill>
                      <a:schemeClr val="accent1">
                        <a:lumMod val="60000"/>
                        <a:lumOff val="40000"/>
                      </a:schemeClr>
                    </a:solidFill>
                  </a:tcPr>
                </a:tc>
                <a:tc>
                  <a:txBody>
                    <a:bodyPr/>
                    <a:lstStyle/>
                    <a:p>
                      <a:pPr algn="ctr" fontAlgn="b"/>
                      <a:r>
                        <a:rPr lang="es-PE" sz="1000" b="1" u="none" strike="noStrike" dirty="0">
                          <a:effectLst/>
                        </a:rPr>
                        <a:t>AREA</a:t>
                      </a:r>
                      <a:endParaRPr lang="es-PE" sz="1000" b="1" i="0" u="none" strike="noStrike" dirty="0">
                        <a:solidFill>
                          <a:srgbClr val="FFFFFF"/>
                        </a:solidFill>
                        <a:effectLst/>
                        <a:latin typeface="Calibri" panose="020F0502020204030204" pitchFamily="34" charset="0"/>
                      </a:endParaRPr>
                    </a:p>
                  </a:txBody>
                  <a:tcPr marL="6350" marR="6350" marT="6350" marB="0" anchor="ctr">
                    <a:solidFill>
                      <a:schemeClr val="accent1">
                        <a:lumMod val="60000"/>
                        <a:lumOff val="40000"/>
                      </a:schemeClr>
                    </a:solidFill>
                  </a:tcPr>
                </a:tc>
                <a:extLst>
                  <a:ext uri="{0D108BD9-81ED-4DB2-BD59-A6C34878D82A}">
                    <a16:rowId xmlns:a16="http://schemas.microsoft.com/office/drawing/2014/main" val="1216217955"/>
                  </a:ext>
                </a:extLst>
              </a:tr>
              <a:tr h="184150">
                <a:tc>
                  <a:txBody>
                    <a:bodyPr/>
                    <a:lstStyle/>
                    <a:p>
                      <a:pPr algn="ctr" fontAlgn="b"/>
                      <a:r>
                        <a:rPr lang="es-PE" sz="1100" b="0" i="0" u="none" strike="noStrike" dirty="0">
                          <a:solidFill>
                            <a:srgbClr val="000000"/>
                          </a:solidFill>
                          <a:effectLst/>
                          <a:latin typeface="Calibri" panose="020F0502020204030204" pitchFamily="34" charset="0"/>
                        </a:rPr>
                        <a:t>22</a:t>
                      </a:r>
                    </a:p>
                  </a:txBody>
                  <a:tcPr marL="7620" marR="7620" marT="7620" marB="0" anchor="ctr"/>
                </a:tc>
                <a:tc>
                  <a:txBody>
                    <a:bodyPr/>
                    <a:lstStyle/>
                    <a:p>
                      <a:pPr algn="ctr" fontAlgn="b"/>
                      <a:r>
                        <a:rPr lang="es-PE" sz="1100" b="0" i="0" u="none" strike="noStrike">
                          <a:solidFill>
                            <a:srgbClr val="000000"/>
                          </a:solidFill>
                          <a:effectLst/>
                          <a:latin typeface="Calibri" panose="020F0502020204030204" pitchFamily="34" charset="0"/>
                        </a:rPr>
                        <a:t>Soporte Administrativo</a:t>
                      </a:r>
                    </a:p>
                  </a:txBody>
                  <a:tcPr marL="7620" marR="7620" marT="7620" marB="0" anchor="ctr"/>
                </a:tc>
                <a:tc>
                  <a:txBody>
                    <a:bodyPr/>
                    <a:lstStyle/>
                    <a:p>
                      <a:pPr algn="ctr" fontAlgn="b"/>
                      <a:r>
                        <a:rPr lang="es-PE" sz="1100" b="0" i="0" u="none" strike="noStrike">
                          <a:solidFill>
                            <a:srgbClr val="000000"/>
                          </a:solidFill>
                          <a:effectLst/>
                          <a:latin typeface="Calibri" panose="020F0502020204030204" pitchFamily="34" charset="0"/>
                        </a:rPr>
                        <a:t>4.333</a:t>
                      </a:r>
                    </a:p>
                  </a:txBody>
                  <a:tcPr marL="7620" marR="7620" marT="7620" marB="0" anchor="ctr"/>
                </a:tc>
                <a:tc>
                  <a:txBody>
                    <a:bodyPr/>
                    <a:lstStyle/>
                    <a:p>
                      <a:pPr algn="ctr" fontAlgn="b"/>
                      <a:r>
                        <a:rPr lang="es-PE" sz="1100" b="0" i="0" u="none" strike="noStrike">
                          <a:solidFill>
                            <a:srgbClr val="000000"/>
                          </a:solidFill>
                          <a:effectLst/>
                          <a:latin typeface="Calibri" panose="020F0502020204030204" pitchFamily="34" charset="0"/>
                        </a:rPr>
                        <a:t>Administración</a:t>
                      </a:r>
                    </a:p>
                  </a:txBody>
                  <a:tcPr marL="7620" marR="7620" marT="7620" marB="0" anchor="ctr"/>
                </a:tc>
                <a:extLst>
                  <a:ext uri="{0D108BD9-81ED-4DB2-BD59-A6C34878D82A}">
                    <a16:rowId xmlns:a16="http://schemas.microsoft.com/office/drawing/2014/main" val="2070557172"/>
                  </a:ext>
                </a:extLst>
              </a:tr>
              <a:tr h="170559">
                <a:tc>
                  <a:txBody>
                    <a:bodyPr/>
                    <a:lstStyle/>
                    <a:p>
                      <a:pPr algn="ctr" fontAlgn="b"/>
                      <a:r>
                        <a:rPr lang="es-PE" sz="1100" b="0" i="0" u="none" strike="noStrike">
                          <a:solidFill>
                            <a:srgbClr val="000000"/>
                          </a:solidFill>
                          <a:effectLst/>
                          <a:latin typeface="Calibri" panose="020F0502020204030204" pitchFamily="34" charset="0"/>
                        </a:rPr>
                        <a:t>23</a:t>
                      </a:r>
                    </a:p>
                  </a:txBody>
                  <a:tcPr marL="7620" marR="7620" marT="7620" marB="0" anchor="ctr"/>
                </a:tc>
                <a:tc>
                  <a:txBody>
                    <a:bodyPr/>
                    <a:lstStyle/>
                    <a:p>
                      <a:pPr algn="ctr" fontAlgn="b"/>
                      <a:r>
                        <a:rPr lang="es-PE" sz="1100" b="0" i="0" u="none" strike="noStrike">
                          <a:solidFill>
                            <a:srgbClr val="000000"/>
                          </a:solidFill>
                          <a:effectLst/>
                          <a:latin typeface="Calibri" panose="020F0502020204030204" pitchFamily="34" charset="0"/>
                        </a:rPr>
                        <a:t>Limpieza y Lavandería</a:t>
                      </a:r>
                    </a:p>
                  </a:txBody>
                  <a:tcPr marL="7620" marR="7620" marT="7620" marB="0" anchor="ctr"/>
                </a:tc>
                <a:tc>
                  <a:txBody>
                    <a:bodyPr/>
                    <a:lstStyle/>
                    <a:p>
                      <a:pPr algn="ctr" fontAlgn="b"/>
                      <a:r>
                        <a:rPr lang="es-PE" sz="1100" b="0" i="0" u="none" strike="noStrike">
                          <a:solidFill>
                            <a:srgbClr val="000000"/>
                          </a:solidFill>
                          <a:effectLst/>
                          <a:latin typeface="Calibri" panose="020F0502020204030204" pitchFamily="34" charset="0"/>
                        </a:rPr>
                        <a:t>4.328</a:t>
                      </a:r>
                    </a:p>
                  </a:txBody>
                  <a:tcPr marL="7620" marR="7620" marT="7620" marB="0" anchor="ctr"/>
                </a:tc>
                <a:tc>
                  <a:txBody>
                    <a:bodyPr/>
                    <a:lstStyle/>
                    <a:p>
                      <a:pPr algn="ctr" fontAlgn="b"/>
                      <a:r>
                        <a:rPr lang="es-PE" sz="1100" b="0" i="0" u="none" strike="noStrike">
                          <a:solidFill>
                            <a:srgbClr val="000000"/>
                          </a:solidFill>
                          <a:effectLst/>
                          <a:latin typeface="Calibri" panose="020F0502020204030204" pitchFamily="34" charset="0"/>
                        </a:rPr>
                        <a:t>Administración</a:t>
                      </a:r>
                    </a:p>
                  </a:txBody>
                  <a:tcPr marL="7620" marR="7620" marT="7620" marB="0" anchor="ctr"/>
                </a:tc>
                <a:extLst>
                  <a:ext uri="{0D108BD9-81ED-4DB2-BD59-A6C34878D82A}">
                    <a16:rowId xmlns:a16="http://schemas.microsoft.com/office/drawing/2014/main" val="2537080708"/>
                  </a:ext>
                </a:extLst>
              </a:tr>
              <a:tr h="184150">
                <a:tc>
                  <a:txBody>
                    <a:bodyPr/>
                    <a:lstStyle/>
                    <a:p>
                      <a:pPr algn="ctr" fontAlgn="b"/>
                      <a:r>
                        <a:rPr lang="es-PE" sz="1100" b="0" i="0" u="none" strike="noStrike">
                          <a:solidFill>
                            <a:srgbClr val="000000"/>
                          </a:solidFill>
                          <a:effectLst/>
                          <a:latin typeface="Calibri" panose="020F0502020204030204" pitchFamily="34" charset="0"/>
                        </a:rPr>
                        <a:t>33</a:t>
                      </a:r>
                    </a:p>
                  </a:txBody>
                  <a:tcPr marL="7620" marR="7620" marT="7620" marB="0" anchor="ctr"/>
                </a:tc>
                <a:tc>
                  <a:txBody>
                    <a:bodyPr/>
                    <a:lstStyle/>
                    <a:p>
                      <a:pPr algn="ctr" fontAlgn="b"/>
                      <a:r>
                        <a:rPr lang="es-PE" sz="1100" b="0" i="0" u="none" strike="noStrike">
                          <a:solidFill>
                            <a:srgbClr val="000000"/>
                          </a:solidFill>
                          <a:effectLst/>
                          <a:latin typeface="Calibri" panose="020F0502020204030204" pitchFamily="34" charset="0"/>
                        </a:rPr>
                        <a:t>Administración de Unidades Móviles</a:t>
                      </a:r>
                    </a:p>
                  </a:txBody>
                  <a:tcPr marL="7620" marR="7620" marT="7620" marB="0" anchor="ctr"/>
                </a:tc>
                <a:tc>
                  <a:txBody>
                    <a:bodyPr/>
                    <a:lstStyle/>
                    <a:p>
                      <a:pPr algn="ctr" fontAlgn="b"/>
                      <a:r>
                        <a:rPr lang="es-PE" sz="1100" b="0" i="0" u="none" strike="noStrike">
                          <a:solidFill>
                            <a:srgbClr val="000000"/>
                          </a:solidFill>
                          <a:effectLst/>
                          <a:latin typeface="Calibri" panose="020F0502020204030204" pitchFamily="34" charset="0"/>
                        </a:rPr>
                        <a:t>4.276</a:t>
                      </a:r>
                    </a:p>
                  </a:txBody>
                  <a:tcPr marL="7620" marR="7620" marT="7620" marB="0" anchor="ctr"/>
                </a:tc>
                <a:tc>
                  <a:txBody>
                    <a:bodyPr/>
                    <a:lstStyle/>
                    <a:p>
                      <a:pPr algn="ctr" fontAlgn="b"/>
                      <a:r>
                        <a:rPr lang="es-PE" sz="1100" b="0" i="0" u="none" strike="noStrike">
                          <a:solidFill>
                            <a:srgbClr val="000000"/>
                          </a:solidFill>
                          <a:effectLst/>
                          <a:latin typeface="Calibri" panose="020F0502020204030204" pitchFamily="34" charset="0"/>
                        </a:rPr>
                        <a:t>Administración</a:t>
                      </a:r>
                    </a:p>
                  </a:txBody>
                  <a:tcPr marL="7620" marR="7620" marT="7620" marB="0" anchor="ctr"/>
                </a:tc>
                <a:extLst>
                  <a:ext uri="{0D108BD9-81ED-4DB2-BD59-A6C34878D82A}">
                    <a16:rowId xmlns:a16="http://schemas.microsoft.com/office/drawing/2014/main" val="1681693609"/>
                  </a:ext>
                </a:extLst>
              </a:tr>
              <a:tr h="184150">
                <a:tc>
                  <a:txBody>
                    <a:bodyPr/>
                    <a:lstStyle/>
                    <a:p>
                      <a:pPr algn="ctr" fontAlgn="b"/>
                      <a:r>
                        <a:rPr lang="es-PE" sz="1100" b="0" i="0" u="none" strike="noStrike">
                          <a:solidFill>
                            <a:srgbClr val="000000"/>
                          </a:solidFill>
                          <a:effectLst/>
                          <a:latin typeface="Calibri" panose="020F0502020204030204" pitchFamily="34" charset="0"/>
                        </a:rPr>
                        <a:t>50</a:t>
                      </a:r>
                    </a:p>
                  </a:txBody>
                  <a:tcPr marL="7620" marR="7620" marT="7620" marB="0" anchor="ctr"/>
                </a:tc>
                <a:tc>
                  <a:txBody>
                    <a:bodyPr/>
                    <a:lstStyle/>
                    <a:p>
                      <a:pPr algn="ctr" fontAlgn="b"/>
                      <a:r>
                        <a:rPr lang="es-PE" sz="1100" b="0" i="0" u="none" strike="noStrike">
                          <a:solidFill>
                            <a:srgbClr val="000000"/>
                          </a:solidFill>
                          <a:effectLst/>
                          <a:latin typeface="Calibri" panose="020F0502020204030204" pitchFamily="34" charset="0"/>
                        </a:rPr>
                        <a:t>Comedor</a:t>
                      </a:r>
                    </a:p>
                  </a:txBody>
                  <a:tcPr marL="7620" marR="7620" marT="7620" marB="0" anchor="ctr"/>
                </a:tc>
                <a:tc>
                  <a:txBody>
                    <a:bodyPr/>
                    <a:lstStyle/>
                    <a:p>
                      <a:pPr algn="ctr" fontAlgn="b"/>
                      <a:r>
                        <a:rPr lang="es-PE" sz="1100" b="0" i="0" u="none" strike="noStrike">
                          <a:solidFill>
                            <a:srgbClr val="000000"/>
                          </a:solidFill>
                          <a:effectLst/>
                          <a:latin typeface="Calibri" panose="020F0502020204030204" pitchFamily="34" charset="0"/>
                        </a:rPr>
                        <a:t>4.116</a:t>
                      </a:r>
                    </a:p>
                  </a:txBody>
                  <a:tcPr marL="7620" marR="7620" marT="7620" marB="0" anchor="ctr"/>
                </a:tc>
                <a:tc>
                  <a:txBody>
                    <a:bodyPr/>
                    <a:lstStyle/>
                    <a:p>
                      <a:pPr algn="ctr" fontAlgn="b"/>
                      <a:r>
                        <a:rPr lang="es-PE" sz="1100" b="0" i="0" u="none" strike="noStrike" dirty="0">
                          <a:solidFill>
                            <a:srgbClr val="000000"/>
                          </a:solidFill>
                          <a:effectLst/>
                          <a:latin typeface="Calibri" panose="020F0502020204030204" pitchFamily="34" charset="0"/>
                        </a:rPr>
                        <a:t>Administración</a:t>
                      </a:r>
                    </a:p>
                  </a:txBody>
                  <a:tcPr marL="7620" marR="7620" marT="7620" marB="0" anchor="ctr"/>
                </a:tc>
                <a:extLst>
                  <a:ext uri="{0D108BD9-81ED-4DB2-BD59-A6C34878D82A}">
                    <a16:rowId xmlns:a16="http://schemas.microsoft.com/office/drawing/2014/main" val="1039873329"/>
                  </a:ext>
                </a:extLst>
              </a:tr>
            </a:tbl>
          </a:graphicData>
        </a:graphic>
      </p:graphicFrame>
      <p:pic>
        <p:nvPicPr>
          <p:cNvPr id="4" name="Gráfico 3">
            <a:extLst>
              <a:ext uri="{FF2B5EF4-FFF2-40B4-BE49-F238E27FC236}">
                <a16:creationId xmlns:a16="http://schemas.microsoft.com/office/drawing/2014/main" id="{6ECA081E-38CA-A818-ECBB-4ABA811F11B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17168" y="2875370"/>
            <a:ext cx="4752975" cy="2809875"/>
          </a:xfrm>
          <a:prstGeom prst="rect">
            <a:avLst/>
          </a:prstGeom>
        </p:spPr>
      </p:pic>
      <p:graphicFrame>
        <p:nvGraphicFramePr>
          <p:cNvPr id="20" name="Gráfico 19">
            <a:extLst>
              <a:ext uri="{FF2B5EF4-FFF2-40B4-BE49-F238E27FC236}">
                <a16:creationId xmlns:a16="http://schemas.microsoft.com/office/drawing/2014/main" id="{9D938E79-10FB-F1BA-84D9-E0E291693015}"/>
              </a:ext>
            </a:extLst>
          </p:cNvPr>
          <p:cNvGraphicFramePr>
            <a:graphicFrameLocks/>
          </p:cNvGraphicFramePr>
          <p:nvPr>
            <p:extLst>
              <p:ext uri="{D42A27DB-BD31-4B8C-83A1-F6EECF244321}">
                <p14:modId xmlns:p14="http://schemas.microsoft.com/office/powerpoint/2010/main" val="3610346639"/>
              </p:ext>
            </p:extLst>
          </p:nvPr>
        </p:nvGraphicFramePr>
        <p:xfrm>
          <a:off x="6781316" y="770395"/>
          <a:ext cx="4752975" cy="2379367"/>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3" name="Gráfico 22">
            <a:extLst>
              <a:ext uri="{FF2B5EF4-FFF2-40B4-BE49-F238E27FC236}">
                <a16:creationId xmlns:a16="http://schemas.microsoft.com/office/drawing/2014/main" id="{AE2FD59A-6F49-4498-B887-7F303EBA413F}"/>
              </a:ext>
            </a:extLst>
          </p:cNvPr>
          <p:cNvGraphicFramePr>
            <a:graphicFrameLocks/>
          </p:cNvGraphicFramePr>
          <p:nvPr>
            <p:extLst>
              <p:ext uri="{D42A27DB-BD31-4B8C-83A1-F6EECF244321}">
                <p14:modId xmlns:p14="http://schemas.microsoft.com/office/powerpoint/2010/main" val="2322478999"/>
              </p:ext>
            </p:extLst>
          </p:nvPr>
        </p:nvGraphicFramePr>
        <p:xfrm>
          <a:off x="6781315" y="3584565"/>
          <a:ext cx="4752975" cy="2796985"/>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13576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F348B5-4612-C6E6-2402-921054773BFF}"/>
            </a:ext>
          </a:extLst>
        </p:cNvPr>
        <p:cNvGrpSpPr/>
        <p:nvPr/>
      </p:nvGrpSpPr>
      <p:grpSpPr>
        <a:xfrm>
          <a:off x="0" y="0"/>
          <a:ext cx="0" cy="0"/>
          <a:chOff x="0" y="0"/>
          <a:chExt cx="0" cy="0"/>
        </a:xfrm>
      </p:grpSpPr>
      <p:graphicFrame>
        <p:nvGraphicFramePr>
          <p:cNvPr id="3" name="Gráfico 2">
            <a:extLst>
              <a:ext uri="{FF2B5EF4-FFF2-40B4-BE49-F238E27FC236}">
                <a16:creationId xmlns:a16="http://schemas.microsoft.com/office/drawing/2014/main" id="{867049E0-FB63-2D11-B5C1-EEACE1FFB64A}"/>
              </a:ext>
            </a:extLst>
          </p:cNvPr>
          <p:cNvGraphicFramePr>
            <a:graphicFrameLocks/>
          </p:cNvGraphicFramePr>
          <p:nvPr>
            <p:extLst>
              <p:ext uri="{D42A27DB-BD31-4B8C-83A1-F6EECF244321}">
                <p14:modId xmlns:p14="http://schemas.microsoft.com/office/powerpoint/2010/main" val="2528710499"/>
              </p:ext>
            </p:extLst>
          </p:nvPr>
        </p:nvGraphicFramePr>
        <p:xfrm>
          <a:off x="508932" y="1047979"/>
          <a:ext cx="5323321" cy="2315664"/>
        </p:xfrm>
        <a:graphic>
          <a:graphicData uri="http://schemas.openxmlformats.org/drawingml/2006/chart">
            <c:chart xmlns:c="http://schemas.openxmlformats.org/drawingml/2006/chart" xmlns:r="http://schemas.openxmlformats.org/officeDocument/2006/relationships" r:id="rId2"/>
          </a:graphicData>
        </a:graphic>
      </p:graphicFrame>
      <p:cxnSp>
        <p:nvCxnSpPr>
          <p:cNvPr id="11" name="Conector recto 10">
            <a:extLst>
              <a:ext uri="{FF2B5EF4-FFF2-40B4-BE49-F238E27FC236}">
                <a16:creationId xmlns:a16="http://schemas.microsoft.com/office/drawing/2014/main" id="{C6387F45-4042-3789-75D6-9D049081A081}"/>
              </a:ext>
            </a:extLst>
          </p:cNvPr>
          <p:cNvCxnSpPr>
            <a:cxnSpLocks/>
          </p:cNvCxnSpPr>
          <p:nvPr/>
        </p:nvCxnSpPr>
        <p:spPr>
          <a:xfrm>
            <a:off x="370686" y="677553"/>
            <a:ext cx="11418858" cy="0"/>
          </a:xfrm>
          <a:prstGeom prst="line">
            <a:avLst/>
          </a:prstGeom>
          <a:ln>
            <a:solidFill>
              <a:srgbClr val="009F43"/>
            </a:solidFill>
          </a:ln>
        </p:spPr>
        <p:style>
          <a:lnRef idx="1">
            <a:schemeClr val="accent1"/>
          </a:lnRef>
          <a:fillRef idx="0">
            <a:schemeClr val="accent1"/>
          </a:fillRef>
          <a:effectRef idx="0">
            <a:schemeClr val="accent1"/>
          </a:effectRef>
          <a:fontRef idx="minor">
            <a:schemeClr val="tx1"/>
          </a:fontRef>
        </p:style>
      </p:cxnSp>
      <p:pic>
        <p:nvPicPr>
          <p:cNvPr id="14" name="Picture 2" descr="Resultado de imagen para post it">
            <a:extLst>
              <a:ext uri="{FF2B5EF4-FFF2-40B4-BE49-F238E27FC236}">
                <a16:creationId xmlns:a16="http://schemas.microsoft.com/office/drawing/2014/main" id="{42C163F3-512A-AE63-2C79-E1F6CC65343D}"/>
              </a:ext>
            </a:extLst>
          </p:cNvPr>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1858324" y="0"/>
            <a:ext cx="1800224" cy="1864354"/>
          </a:xfrm>
          <a:prstGeom prst="rect">
            <a:avLst/>
          </a:prstGeom>
          <a:noFill/>
          <a:extLst>
            <a:ext uri="{909E8E84-426E-40DD-AFC4-6F175D3DCCD1}">
              <a14:hiddenFill xmlns:a14="http://schemas.microsoft.com/office/drawing/2010/main">
                <a:solidFill>
                  <a:srgbClr val="FFFFFF"/>
                </a:solidFill>
              </a14:hiddenFill>
            </a:ext>
          </a:extLst>
        </p:spPr>
      </p:pic>
      <p:sp>
        <p:nvSpPr>
          <p:cNvPr id="10" name="Título 1">
            <a:extLst>
              <a:ext uri="{FF2B5EF4-FFF2-40B4-BE49-F238E27FC236}">
                <a16:creationId xmlns:a16="http://schemas.microsoft.com/office/drawing/2014/main" id="{523ABA18-6699-758F-C2A8-ECD184274EA6}"/>
              </a:ext>
            </a:extLst>
          </p:cNvPr>
          <p:cNvSpPr txBox="1">
            <a:spLocks/>
          </p:cNvSpPr>
          <p:nvPr/>
        </p:nvSpPr>
        <p:spPr>
          <a:xfrm>
            <a:off x="269086" y="222375"/>
            <a:ext cx="10602114" cy="4006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sz="2500" b="1" dirty="0">
                <a:solidFill>
                  <a:srgbClr val="009F43"/>
                </a:solidFill>
                <a:latin typeface="Arial" panose="020B0604020202020204" pitchFamily="34" charset="0"/>
                <a:ea typeface="Verdana" charset="0"/>
                <a:cs typeface="Arial" panose="020B0604020202020204" pitchFamily="34" charset="0"/>
              </a:rPr>
              <a:t>Satisfacción Administración</a:t>
            </a:r>
          </a:p>
        </p:txBody>
      </p:sp>
      <p:sp>
        <p:nvSpPr>
          <p:cNvPr id="17" name="CuadroTexto 16">
            <a:extLst>
              <a:ext uri="{FF2B5EF4-FFF2-40B4-BE49-F238E27FC236}">
                <a16:creationId xmlns:a16="http://schemas.microsoft.com/office/drawing/2014/main" id="{9FA3C552-2EF5-A6C7-F781-95AEB4AA2F9C}"/>
              </a:ext>
            </a:extLst>
          </p:cNvPr>
          <p:cNvSpPr txBox="1"/>
          <p:nvPr/>
        </p:nvSpPr>
        <p:spPr>
          <a:xfrm>
            <a:off x="-1940620" y="1949433"/>
            <a:ext cx="1800224" cy="1200329"/>
          </a:xfrm>
          <a:prstGeom prst="rect">
            <a:avLst/>
          </a:prstGeom>
          <a:noFill/>
        </p:spPr>
        <p:txBody>
          <a:bodyPr wrap="square" rtlCol="0">
            <a:spAutoFit/>
          </a:bodyPr>
          <a:lstStyle/>
          <a:p>
            <a:pPr algn="just"/>
            <a:r>
              <a:rPr lang="es-PE" sz="900" dirty="0">
                <a:latin typeface="Verdana" panose="020B0604030504040204" pitchFamily="34" charset="0"/>
                <a:ea typeface="Verdana" panose="020B0604030504040204" pitchFamily="34" charset="0"/>
                <a:cs typeface="Verdana" panose="020B0604030504040204" pitchFamily="34" charset="0"/>
              </a:rPr>
              <a:t>Título: </a:t>
            </a:r>
          </a:p>
          <a:p>
            <a:pPr algn="just"/>
            <a:r>
              <a:rPr lang="es-PE" sz="900" dirty="0">
                <a:latin typeface="Verdana" panose="020B0604030504040204" pitchFamily="34" charset="0"/>
                <a:ea typeface="Verdana" panose="020B0604030504040204" pitchFamily="34" charset="0"/>
                <a:cs typeface="Verdana" panose="020B0604030504040204" pitchFamily="34" charset="0"/>
              </a:rPr>
              <a:t>Tipo de letra: Arial (25)</a:t>
            </a:r>
          </a:p>
          <a:p>
            <a:pPr algn="just"/>
            <a:endParaRPr lang="es-PE" sz="900" dirty="0">
              <a:latin typeface="Verdana" panose="020B0604030504040204" pitchFamily="34" charset="0"/>
              <a:ea typeface="Verdana" panose="020B0604030504040204" pitchFamily="34" charset="0"/>
              <a:cs typeface="Verdana" panose="020B0604030504040204" pitchFamily="34" charset="0"/>
            </a:endParaRPr>
          </a:p>
          <a:p>
            <a:pPr algn="just"/>
            <a:r>
              <a:rPr lang="es-PE" sz="900" dirty="0">
                <a:latin typeface="Verdana" panose="020B0604030504040204" pitchFamily="34" charset="0"/>
                <a:ea typeface="Verdana" panose="020B0604030504040204" pitchFamily="34" charset="0"/>
                <a:cs typeface="Verdana" panose="020B0604030504040204" pitchFamily="34" charset="0"/>
              </a:rPr>
              <a:t>Subtítulo:</a:t>
            </a:r>
          </a:p>
          <a:p>
            <a:pPr algn="just"/>
            <a:r>
              <a:rPr lang="es-PE" sz="900" dirty="0">
                <a:latin typeface="Verdana" panose="020B0604030504040204" pitchFamily="34" charset="0"/>
                <a:ea typeface="Verdana" panose="020B0604030504040204" pitchFamily="34" charset="0"/>
                <a:cs typeface="Verdana" panose="020B0604030504040204" pitchFamily="34" charset="0"/>
              </a:rPr>
              <a:t>Tipo de letra: Arial (15)</a:t>
            </a:r>
          </a:p>
          <a:p>
            <a:pPr algn="just"/>
            <a:endParaRPr lang="es-PE" sz="900" dirty="0">
              <a:latin typeface="Verdana" panose="020B0604030504040204" pitchFamily="34" charset="0"/>
              <a:ea typeface="Verdana" panose="020B0604030504040204" pitchFamily="34" charset="0"/>
              <a:cs typeface="Verdana" panose="020B0604030504040204" pitchFamily="34" charset="0"/>
            </a:endParaRPr>
          </a:p>
          <a:p>
            <a:pPr algn="just"/>
            <a:r>
              <a:rPr lang="es-PE" sz="900" dirty="0">
                <a:latin typeface="Verdana" panose="020B0604030504040204" pitchFamily="34" charset="0"/>
                <a:ea typeface="Verdana" panose="020B0604030504040204" pitchFamily="34" charset="0"/>
                <a:cs typeface="Verdana" panose="020B0604030504040204" pitchFamily="34" charset="0"/>
              </a:rPr>
              <a:t>Texto:</a:t>
            </a:r>
          </a:p>
          <a:p>
            <a:pPr algn="just"/>
            <a:r>
              <a:rPr lang="es-PE" sz="900" dirty="0">
                <a:latin typeface="Verdana" panose="020B0604030504040204" pitchFamily="34" charset="0"/>
                <a:ea typeface="Verdana" panose="020B0604030504040204" pitchFamily="34" charset="0"/>
                <a:cs typeface="Verdana" panose="020B0604030504040204" pitchFamily="34" charset="0"/>
              </a:rPr>
              <a:t>Tipo de letra: Arial (18)</a:t>
            </a:r>
          </a:p>
        </p:txBody>
      </p:sp>
      <p:sp>
        <p:nvSpPr>
          <p:cNvPr id="18" name="CuadroTexto 17">
            <a:extLst>
              <a:ext uri="{FF2B5EF4-FFF2-40B4-BE49-F238E27FC236}">
                <a16:creationId xmlns:a16="http://schemas.microsoft.com/office/drawing/2014/main" id="{3C619002-76E7-E570-9AFF-17F91071BAAD}"/>
              </a:ext>
            </a:extLst>
          </p:cNvPr>
          <p:cNvSpPr txBox="1"/>
          <p:nvPr/>
        </p:nvSpPr>
        <p:spPr>
          <a:xfrm>
            <a:off x="-1584757" y="602425"/>
            <a:ext cx="1202029" cy="707886"/>
          </a:xfrm>
          <a:prstGeom prst="rect">
            <a:avLst/>
          </a:prstGeom>
          <a:noFill/>
        </p:spPr>
        <p:txBody>
          <a:bodyPr wrap="square" rtlCol="0">
            <a:spAutoFit/>
          </a:bodyPr>
          <a:lstStyle/>
          <a:p>
            <a:pPr algn="ctr"/>
            <a:r>
              <a:rPr lang="es-PE" sz="1000" b="1" dirty="0">
                <a:latin typeface="Verdana" panose="020B0604030504040204" pitchFamily="34" charset="0"/>
                <a:ea typeface="Verdana" panose="020B0604030504040204" pitchFamily="34" charset="0"/>
                <a:cs typeface="Verdana" panose="020B0604030504040204" pitchFamily="34" charset="0"/>
              </a:rPr>
              <a:t>Lámina general. Para el desarrollo de temas.</a:t>
            </a:r>
          </a:p>
        </p:txBody>
      </p:sp>
      <p:sp>
        <p:nvSpPr>
          <p:cNvPr id="21" name="Botón de acción: Inicio 20">
            <a:hlinkClick r:id="rId4" action="ppaction://hlinksldjump" highlightClick="1"/>
            <a:extLst>
              <a:ext uri="{FF2B5EF4-FFF2-40B4-BE49-F238E27FC236}">
                <a16:creationId xmlns:a16="http://schemas.microsoft.com/office/drawing/2014/main" id="{804642A4-0FCF-6492-DDB8-D3876A1B8765}"/>
              </a:ext>
            </a:extLst>
          </p:cNvPr>
          <p:cNvSpPr/>
          <p:nvPr/>
        </p:nvSpPr>
        <p:spPr>
          <a:xfrm>
            <a:off x="11887200" y="0"/>
            <a:ext cx="301840" cy="387927"/>
          </a:xfrm>
          <a:prstGeom prst="actionButtonHom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PE"/>
          </a:p>
        </p:txBody>
      </p:sp>
      <p:sp>
        <p:nvSpPr>
          <p:cNvPr id="27" name="CuadroTexto 26">
            <a:extLst>
              <a:ext uri="{FF2B5EF4-FFF2-40B4-BE49-F238E27FC236}">
                <a16:creationId xmlns:a16="http://schemas.microsoft.com/office/drawing/2014/main" id="{AD2738E0-4641-DA40-9B4C-B9259D098DC5}"/>
              </a:ext>
            </a:extLst>
          </p:cNvPr>
          <p:cNvSpPr txBox="1"/>
          <p:nvPr/>
        </p:nvSpPr>
        <p:spPr>
          <a:xfrm>
            <a:off x="5017188" y="1191465"/>
            <a:ext cx="598241" cy="307777"/>
          </a:xfrm>
          <a:prstGeom prst="rect">
            <a:avLst/>
          </a:prstGeom>
          <a:solidFill>
            <a:srgbClr val="0B84A5"/>
          </a:solidFill>
        </p:spPr>
        <p:txBody>
          <a:bodyPr wrap="square" rtlCol="0">
            <a:spAutoFit/>
          </a:bodyPr>
          <a:lstStyle/>
          <a:p>
            <a:r>
              <a:rPr lang="es-PE" sz="1400" b="1" dirty="0">
                <a:solidFill>
                  <a:schemeClr val="bg1"/>
                </a:solidFill>
              </a:rPr>
              <a:t>4.263</a:t>
            </a:r>
          </a:p>
        </p:txBody>
      </p:sp>
      <p:graphicFrame>
        <p:nvGraphicFramePr>
          <p:cNvPr id="4" name="Gráfico 3">
            <a:extLst>
              <a:ext uri="{FF2B5EF4-FFF2-40B4-BE49-F238E27FC236}">
                <a16:creationId xmlns:a16="http://schemas.microsoft.com/office/drawing/2014/main" id="{D1DD22F5-56DE-3C8F-6D40-016A3FEFDDAE}"/>
              </a:ext>
            </a:extLst>
          </p:cNvPr>
          <p:cNvGraphicFramePr>
            <a:graphicFrameLocks/>
          </p:cNvGraphicFramePr>
          <p:nvPr>
            <p:extLst>
              <p:ext uri="{D42A27DB-BD31-4B8C-83A1-F6EECF244321}">
                <p14:modId xmlns:p14="http://schemas.microsoft.com/office/powerpoint/2010/main" val="2898628274"/>
              </p:ext>
            </p:extLst>
          </p:nvPr>
        </p:nvGraphicFramePr>
        <p:xfrm>
          <a:off x="6481581" y="1047979"/>
          <a:ext cx="5323320" cy="231566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5" name="Gráfico 4">
            <a:extLst>
              <a:ext uri="{FF2B5EF4-FFF2-40B4-BE49-F238E27FC236}">
                <a16:creationId xmlns:a16="http://schemas.microsoft.com/office/drawing/2014/main" id="{D0AEDE5D-F113-4BE0-85D0-B2928BEB4690}"/>
              </a:ext>
            </a:extLst>
          </p:cNvPr>
          <p:cNvGraphicFramePr>
            <a:graphicFrameLocks/>
          </p:cNvGraphicFramePr>
          <p:nvPr>
            <p:extLst>
              <p:ext uri="{D42A27DB-BD31-4B8C-83A1-F6EECF244321}">
                <p14:modId xmlns:p14="http://schemas.microsoft.com/office/powerpoint/2010/main" val="350505411"/>
              </p:ext>
            </p:extLst>
          </p:nvPr>
        </p:nvGraphicFramePr>
        <p:xfrm>
          <a:off x="2801540" y="3638146"/>
          <a:ext cx="6588920" cy="2924592"/>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45334282"/>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32475</TotalTime>
  <Words>1128</Words>
  <Application>Microsoft Office PowerPoint</Application>
  <PresentationFormat>Panorámica</PresentationFormat>
  <Paragraphs>195</Paragraphs>
  <Slides>12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Arial</vt:lpstr>
      <vt:lpstr>Calibri</vt:lpstr>
      <vt:lpstr>Calibri Light</vt:lpstr>
      <vt:lpstr>Verdana</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corporativa 2018</dc:title>
  <dc:creator>Usuario de Microsoft Office</dc:creator>
  <cp:lastModifiedBy>Cristhian Martin Valladolid Chero</cp:lastModifiedBy>
  <cp:revision>455</cp:revision>
  <dcterms:created xsi:type="dcterms:W3CDTF">2018-06-08T15:13:06Z</dcterms:created>
  <dcterms:modified xsi:type="dcterms:W3CDTF">2025-01-04T02:53:49Z</dcterms:modified>
</cp:coreProperties>
</file>