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3"/>
  </p:notesMasterIdLst>
  <p:sldIdLst>
    <p:sldId id="270" r:id="rId2"/>
    <p:sldId id="584" r:id="rId3"/>
    <p:sldId id="593" r:id="rId4"/>
    <p:sldId id="256" r:id="rId5"/>
    <p:sldId id="739" r:id="rId6"/>
    <p:sldId id="743" r:id="rId7"/>
    <p:sldId id="668" r:id="rId8"/>
    <p:sldId id="742" r:id="rId9"/>
    <p:sldId id="729" r:id="rId10"/>
    <p:sldId id="717" r:id="rId11"/>
    <p:sldId id="602" r:id="rId12"/>
  </p:sldIdLst>
  <p:sldSz cx="12192000" cy="6858000"/>
  <p:notesSz cx="7315200" cy="96012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nthia Pamela Ramirez Suarez" initials="CPRS" lastIdx="19" clrIdx="0">
    <p:extLst>
      <p:ext uri="{19B8F6BF-5375-455C-9EA6-DF929625EA0E}">
        <p15:presenceInfo xmlns:p15="http://schemas.microsoft.com/office/powerpoint/2012/main" userId="S-1-5-21-393103838-4033371443-3849908453-5768" providerId="AD"/>
      </p:ext>
    </p:extLst>
  </p:cmAuthor>
  <p:cmAuthor id="2" name="Arturo Meneses Ruidias" initials="AMR" lastIdx="5" clrIdx="1">
    <p:extLst>
      <p:ext uri="{19B8F6BF-5375-455C-9EA6-DF929625EA0E}">
        <p15:presenceInfo xmlns:p15="http://schemas.microsoft.com/office/powerpoint/2012/main" userId="S-1-5-21-393103838-4033371443-3849908453-3253" providerId="AD"/>
      </p:ext>
    </p:extLst>
  </p:cmAuthor>
  <p:cmAuthor id="3" name="Arturo Meneses Ruidias" initials="AMR [2]" lastIdx="9" clrIdx="2">
    <p:extLst>
      <p:ext uri="{19B8F6BF-5375-455C-9EA6-DF929625EA0E}">
        <p15:presenceInfo xmlns:p15="http://schemas.microsoft.com/office/powerpoint/2012/main" userId="Arturo Meneses Ruidi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4A5"/>
    <a:srgbClr val="009F43"/>
    <a:srgbClr val="009B45"/>
    <a:srgbClr val="C9C9C9"/>
    <a:srgbClr val="DF1D26"/>
    <a:srgbClr val="F29414"/>
    <a:srgbClr val="F2AB62"/>
    <a:srgbClr val="66B763"/>
    <a:srgbClr val="006131"/>
    <a:srgbClr val="009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8"/>
  </p:normalViewPr>
  <p:slideViewPr>
    <p:cSldViewPr snapToGrid="0" snapToObjects="1">
      <p:cViewPr varScale="1">
        <p:scale>
          <a:sx n="93" d="100"/>
          <a:sy n="93" d="100"/>
        </p:scale>
        <p:origin x="46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Calidad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Calidad.xlsm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EncuestaCalidad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Calidad.xlsm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Calidad.xlsm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Calidad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[ConsolidadoFinalEncuestas2024_02.xlsx]Grafico!TablaDinámica2</c:name>
    <c:fmtId val="69"/>
  </c:pivotSource>
  <c:chart>
    <c:autoTitleDeleted val="1"/>
    <c:pivotFmts>
      <c:pivotFmt>
        <c:idx val="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5400" cap="flat" cmpd="sng" algn="ctr">
            <a:solidFill>
              <a:srgbClr val="00B050"/>
            </a:solidFill>
            <a:miter lim="800000"/>
          </a:ln>
          <a:effectLst/>
        </c:spPr>
      </c:pivotFmt>
      <c:pivotFmt>
        <c:idx val="2"/>
        <c:spPr>
          <a:noFill/>
          <a:ln w="254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3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4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25400" cap="flat" cmpd="sng" algn="ctr">
            <a:solidFill>
              <a:srgbClr val="00B050"/>
            </a:solidFill>
            <a:miter lim="800000"/>
          </a:ln>
          <a:effectLst/>
        </c:spPr>
      </c:pivotFmt>
      <c:pivotFmt>
        <c:idx val="11"/>
        <c:spPr>
          <a:noFill/>
          <a:ln w="254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12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13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1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25400" cap="flat" cmpd="sng" algn="ctr">
            <a:solidFill>
              <a:schemeClr val="accent6"/>
            </a:solidFill>
            <a:miter lim="800000"/>
          </a:ln>
          <a:effectLst>
            <a:outerShdw blurRad="50800" dist="50800" dir="5400000" sx="2000" sy="2000" algn="ctr" rotWithShape="0">
              <a:srgbClr val="000000">
                <a:alpha val="43137"/>
              </a:srgbClr>
            </a:outerShdw>
          </a:effectLst>
        </c:spPr>
      </c:pivotFmt>
      <c:pivotFmt>
        <c:idx val="16"/>
        <c:spPr>
          <a:noFill/>
          <a:ln w="25400" cap="flat" cmpd="sng" algn="ctr">
            <a:solidFill>
              <a:schemeClr val="accent4"/>
            </a:solidFill>
            <a:miter lim="800000"/>
          </a:ln>
          <a:effectLst/>
        </c:spPr>
      </c:pivotFmt>
      <c:pivotFmt>
        <c:idx val="17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18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1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noFill/>
          <a:ln w="25400" cap="flat" cmpd="sng" algn="ctr">
            <a:solidFill>
              <a:schemeClr val="accent6"/>
            </a:solidFill>
            <a:miter lim="800000"/>
          </a:ln>
          <a:effectLst>
            <a:outerShdw blurRad="50800" dist="50800" dir="5400000" sx="2000" sy="2000" algn="ctr" rotWithShape="0">
              <a:srgbClr val="000000">
                <a:alpha val="43137"/>
              </a:srgbClr>
            </a:outerShdw>
          </a:effectLst>
        </c:spPr>
      </c:pivotFmt>
      <c:pivotFmt>
        <c:idx val="21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22"/>
        <c:spPr>
          <a:noFill/>
          <a:ln w="25400" cap="flat" cmpd="sng" algn="ctr">
            <a:solidFill>
              <a:schemeClr val="accent4"/>
            </a:solidFill>
            <a:miter lim="800000"/>
          </a:ln>
          <a:effectLst/>
        </c:spPr>
      </c:pivotFmt>
      <c:pivotFmt>
        <c:idx val="23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2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noFill/>
          <a:ln w="25400" cap="flat" cmpd="sng" algn="ctr">
            <a:solidFill>
              <a:schemeClr val="accent6"/>
            </a:solidFill>
            <a:miter lim="800000"/>
          </a:ln>
          <a:effectLst>
            <a:outerShdw blurRad="50800" dist="50800" dir="5400000" sx="2000" sy="2000" algn="ctr" rotWithShape="0">
              <a:srgbClr val="000000">
                <a:alpha val="43137"/>
              </a:srgbClr>
            </a:outerShdw>
          </a:effectLst>
        </c:spPr>
      </c:pivotFmt>
      <c:pivotFmt>
        <c:idx val="26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27"/>
        <c:spPr>
          <a:noFill/>
          <a:ln w="25400" cap="flat" cmpd="sng" algn="ctr">
            <a:solidFill>
              <a:schemeClr val="accent4"/>
            </a:solidFill>
            <a:miter lim="800000"/>
          </a:ln>
          <a:effectLst/>
        </c:spPr>
      </c:pivotFmt>
      <c:pivotFmt>
        <c:idx val="28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Grafico!$B$4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Pt>
            <c:idx val="1"/>
            <c:invertIfNegative val="0"/>
            <c:bubble3D val="0"/>
            <c:spPr>
              <a:noFill/>
              <a:ln w="25400" cap="flat" cmpd="sng" algn="ctr">
                <a:solidFill>
                  <a:schemeClr val="accent6"/>
                </a:solidFill>
                <a:miter lim="800000"/>
              </a:ln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F89-403A-BA62-73DC4D56CDC5}"/>
              </c:ext>
            </c:extLst>
          </c:dPt>
          <c:dPt>
            <c:idx val="2"/>
            <c:invertIfNegative val="0"/>
            <c:bubble3D val="0"/>
            <c:spPr>
              <a:noFill/>
              <a:ln w="25400" cap="flat" cmpd="sng" algn="ctr">
                <a:solidFill>
                  <a:srgbClr val="FF0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89-403A-BA62-73DC4D56CDC5}"/>
              </c:ext>
            </c:extLst>
          </c:dPt>
          <c:dPt>
            <c:idx val="3"/>
            <c:invertIfNegative val="0"/>
            <c:bubble3D val="0"/>
            <c:spPr>
              <a:noFill/>
              <a:ln w="25400" cap="flat" cmpd="sng" algn="ctr">
                <a:solidFill>
                  <a:schemeClr val="accent4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89-403A-BA62-73DC4D56CDC5}"/>
              </c:ext>
            </c:extLst>
          </c:dPt>
          <c:dPt>
            <c:idx val="4"/>
            <c:invertIfNegative val="0"/>
            <c:bubble3D val="0"/>
            <c:spPr>
              <a:noFill/>
              <a:ln w="25400" cap="flat" cmpd="sng" algn="ctr">
                <a:solidFill>
                  <a:srgbClr val="00B0F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89-403A-BA62-73DC4D56CD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Grafico!$A$5:$A$9</c:f>
              <c:strCache>
                <c:ptCount val="5"/>
                <c:pt idx="0">
                  <c:v>Gestión Humana y Sostenibilidad</c:v>
                </c:pt>
                <c:pt idx="1">
                  <c:v>Administración y Finanzas</c:v>
                </c:pt>
                <c:pt idx="2">
                  <c:v>Operaciones</c:v>
                </c:pt>
                <c:pt idx="3">
                  <c:v>Agrícola</c:v>
                </c:pt>
                <c:pt idx="4">
                  <c:v>Industrial y de Mantenimiento</c:v>
                </c:pt>
              </c:strCache>
            </c:strRef>
          </c:cat>
          <c:val>
            <c:numRef>
              <c:f>Grafico!$B$5:$B$9</c:f>
              <c:numCache>
                <c:formatCode>0.000</c:formatCode>
                <c:ptCount val="5"/>
                <c:pt idx="0">
                  <c:v>4.4403470715835143</c:v>
                </c:pt>
                <c:pt idx="1">
                  <c:v>4.3079800498753116</c:v>
                </c:pt>
                <c:pt idx="2">
                  <c:v>4.2851600387972839</c:v>
                </c:pt>
                <c:pt idx="3">
                  <c:v>4.1501182033096926</c:v>
                </c:pt>
                <c:pt idx="4">
                  <c:v>3.8622754491017965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89-403A-BA62-73DC4D56CDC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963757320"/>
        <c:axId val="963757648"/>
      </c:barChart>
      <c:catAx>
        <c:axId val="963757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63757648"/>
        <c:crosses val="autoZero"/>
        <c:auto val="1"/>
        <c:lblAlgn val="ctr"/>
        <c:lblOffset val="100"/>
        <c:noMultiLvlLbl val="0"/>
      </c:catAx>
      <c:valAx>
        <c:axId val="963757648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63757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214356779981862E-2"/>
          <c:y val="4.7109970250239263E-3"/>
          <c:w val="0.95970699564925044"/>
          <c:h val="0.253752816735400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Satisfacción por Servicios sin Autoevaluación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DataResumen!$B$36</c:f>
              <c:strCache>
                <c:ptCount val="1"/>
                <c:pt idx="0">
                  <c:v>2022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Overflow="overflow" horzOverflow="overflow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DataResumen!$A$37:$A$45</c:f>
              <c:strCache>
                <c:ptCount val="9"/>
                <c:pt idx="0">
                  <c:v>Amabilidad y disponibilidad del personal de laboratorio ante algún requerimiento</c:v>
                </c:pt>
                <c:pt idx="1">
                  <c:v>Capacitación y acompañamiento en temas HACCP e ISO 9001:2025</c:v>
                </c:pt>
                <c:pt idx="2">
                  <c:v>Soporte técnico a los requerimientos de laboratorio de materia prima y/o industrial, ISO 90001:2025, HACCP</c:v>
                </c:pt>
                <c:pt idx="3">
                  <c:v>Comunicación del personal de laboratorio con usted para las coordinaciones necesarias</c:v>
                </c:pt>
                <c:pt idx="4">
                  <c:v>Imparcialidad del personal de laboratorio</c:v>
                </c:pt>
                <c:pt idx="5">
                  <c:v>Nivel de compromiso en la atención a los requerimientos solicitados</c:v>
                </c:pt>
                <c:pt idx="6">
                  <c:v>Conformidad respecto a inspecciones HACCP, control de plagas y auditorías</c:v>
                </c:pt>
                <c:pt idx="7">
                  <c:v>Creación de reportes emitidos por parte del laboratorio de Materia Prima y/o industrial</c:v>
                </c:pt>
                <c:pt idx="8">
                  <c:v>Proyecciones realizadas por parte del laboratorio Materia Prima</c:v>
                </c:pt>
              </c:strCache>
            </c:strRef>
          </c:cat>
          <c:val>
            <c:numRef>
              <c:f>DataResumen!$B$37:$B$45</c:f>
              <c:numCache>
                <c:formatCode>General</c:formatCode>
                <c:ptCount val="9"/>
                <c:pt idx="0" formatCode="_-* #,##0.000_-;\-* #,##0.000_-;_-* &quot;-&quot;??_-;_-@_-">
                  <c:v>4.140625</c:v>
                </c:pt>
                <c:pt idx="3" formatCode="_-* #,##0.000_-;\-* #,##0.000_-;_-* &quot;-&quot;??_-;_-@_-">
                  <c:v>3.959090909090909</c:v>
                </c:pt>
                <c:pt idx="4" formatCode="_-* #,##0.000_-;\-* #,##0.000_-;_-* &quot;-&quot;??_-;_-@_-">
                  <c:v>4.0330086580086579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5D-45CA-8412-038D47026381}"/>
            </c:ext>
          </c:extLst>
        </c:ser>
        <c:ser>
          <c:idx val="1"/>
          <c:order val="1"/>
          <c:tx>
            <c:strRef>
              <c:f>DataResumen!$C$36</c:f>
              <c:strCache>
                <c:ptCount val="1"/>
                <c:pt idx="0">
                  <c:v>2023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DataResumen!$A$37:$A$45</c:f>
              <c:strCache>
                <c:ptCount val="9"/>
                <c:pt idx="0">
                  <c:v>Amabilidad y disponibilidad del personal de laboratorio ante algún requerimiento</c:v>
                </c:pt>
                <c:pt idx="1">
                  <c:v>Capacitación y acompañamiento en temas HACCP e ISO 9001:2025</c:v>
                </c:pt>
                <c:pt idx="2">
                  <c:v>Soporte técnico a los requerimientos de laboratorio de materia prima y/o industrial, ISO 90001:2025, HACCP</c:v>
                </c:pt>
                <c:pt idx="3">
                  <c:v>Comunicación del personal de laboratorio con usted para las coordinaciones necesarias</c:v>
                </c:pt>
                <c:pt idx="4">
                  <c:v>Imparcialidad del personal de laboratorio</c:v>
                </c:pt>
                <c:pt idx="5">
                  <c:v>Nivel de compromiso en la atención a los requerimientos solicitados</c:v>
                </c:pt>
                <c:pt idx="6">
                  <c:v>Conformidad respecto a inspecciones HACCP, control de plagas y auditorías</c:v>
                </c:pt>
                <c:pt idx="7">
                  <c:v>Creación de reportes emitidos por parte del laboratorio de Materia Prima y/o industrial</c:v>
                </c:pt>
                <c:pt idx="8">
                  <c:v>Proyecciones realizadas por parte del laboratorio Materia Prima</c:v>
                </c:pt>
              </c:strCache>
            </c:strRef>
          </c:cat>
          <c:val>
            <c:numRef>
              <c:f>DataResumen!$C$37:$C$45</c:f>
              <c:numCache>
                <c:formatCode>General</c:formatCode>
                <c:ptCount val="9"/>
                <c:pt idx="0" formatCode="0.000">
                  <c:v>4.2910256410256409</c:v>
                </c:pt>
                <c:pt idx="3" formatCode="0.000">
                  <c:v>4.0384068278805119</c:v>
                </c:pt>
                <c:pt idx="4" formatCode="0.000">
                  <c:v>4.125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5D-45CA-8412-038D47026381}"/>
            </c:ext>
          </c:extLst>
        </c:ser>
        <c:ser>
          <c:idx val="2"/>
          <c:order val="2"/>
          <c:tx>
            <c:strRef>
              <c:f>DataResumen!$D$36</c:f>
              <c:strCache>
                <c:ptCount val="1"/>
                <c:pt idx="0">
                  <c:v>2024-01</c:v>
                </c:pt>
              </c:strCache>
            </c:strRef>
          </c:tx>
          <c:spPr>
            <a:solidFill>
              <a:schemeClr val="accent6">
                <a:lumMod val="75000"/>
                <a:alpha val="93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DataResumen!$A$37:$A$45</c:f>
              <c:strCache>
                <c:ptCount val="9"/>
                <c:pt idx="0">
                  <c:v>Amabilidad y disponibilidad del personal de laboratorio ante algún requerimiento</c:v>
                </c:pt>
                <c:pt idx="1">
                  <c:v>Capacitación y acompañamiento en temas HACCP e ISO 9001:2025</c:v>
                </c:pt>
                <c:pt idx="2">
                  <c:v>Soporte técnico a los requerimientos de laboratorio de materia prima y/o industrial, ISO 90001:2025, HACCP</c:v>
                </c:pt>
                <c:pt idx="3">
                  <c:v>Comunicación del personal de laboratorio con usted para las coordinaciones necesarias</c:v>
                </c:pt>
                <c:pt idx="4">
                  <c:v>Imparcialidad del personal de laboratorio</c:v>
                </c:pt>
                <c:pt idx="5">
                  <c:v>Nivel de compromiso en la atención a los requerimientos solicitados</c:v>
                </c:pt>
                <c:pt idx="6">
                  <c:v>Conformidad respecto a inspecciones HACCP, control de plagas y auditorías</c:v>
                </c:pt>
                <c:pt idx="7">
                  <c:v>Creación de reportes emitidos por parte del laboratorio de Materia Prima y/o industrial</c:v>
                </c:pt>
                <c:pt idx="8">
                  <c:v>Proyecciones realizadas por parte del laboratorio Materia Prima</c:v>
                </c:pt>
              </c:strCache>
            </c:strRef>
          </c:cat>
          <c:val>
            <c:numRef>
              <c:f>DataResumen!$D$37:$D$45</c:f>
              <c:numCache>
                <c:formatCode>General</c:formatCode>
                <c:ptCount val="9"/>
                <c:pt idx="0">
                  <c:v>4.2220000000000004</c:v>
                </c:pt>
                <c:pt idx="3">
                  <c:v>3.9769999999999999</c:v>
                </c:pt>
                <c:pt idx="4" formatCode="0.000">
                  <c:v>4.1500000000000004</c:v>
                </c:pt>
                <c:pt idx="5">
                  <c:v>4.133</c:v>
                </c:pt>
                <c:pt idx="7">
                  <c:v>4.1609999999999996</c:v>
                </c:pt>
                <c:pt idx="8">
                  <c:v>3.8969999999999998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5D-45CA-8412-038D47026381}"/>
            </c:ext>
          </c:extLst>
        </c:ser>
        <c:ser>
          <c:idx val="3"/>
          <c:order val="3"/>
          <c:tx>
            <c:strRef>
              <c:f>DataResumen!$E$36</c:f>
              <c:strCache>
                <c:ptCount val="1"/>
                <c:pt idx="0">
                  <c:v>2024-02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DataResumen!$A$37:$A$45</c:f>
              <c:strCache>
                <c:ptCount val="9"/>
                <c:pt idx="0">
                  <c:v>Amabilidad y disponibilidad del personal de laboratorio ante algún requerimiento</c:v>
                </c:pt>
                <c:pt idx="1">
                  <c:v>Capacitación y acompañamiento en temas HACCP e ISO 9001:2025</c:v>
                </c:pt>
                <c:pt idx="2">
                  <c:v>Soporte técnico a los requerimientos de laboratorio de materia prima y/o industrial, ISO 90001:2025, HACCP</c:v>
                </c:pt>
                <c:pt idx="3">
                  <c:v>Comunicación del personal de laboratorio con usted para las coordinaciones necesarias</c:v>
                </c:pt>
                <c:pt idx="4">
                  <c:v>Imparcialidad del personal de laboratorio</c:v>
                </c:pt>
                <c:pt idx="5">
                  <c:v>Nivel de compromiso en la atención a los requerimientos solicitados</c:v>
                </c:pt>
                <c:pt idx="6">
                  <c:v>Conformidad respecto a inspecciones HACCP, control de plagas y auditorías</c:v>
                </c:pt>
                <c:pt idx="7">
                  <c:v>Creación de reportes emitidos por parte del laboratorio de Materia Prima y/o industrial</c:v>
                </c:pt>
                <c:pt idx="8">
                  <c:v>Proyecciones realizadas por parte del laboratorio Materia Prima</c:v>
                </c:pt>
              </c:strCache>
            </c:strRef>
          </c:cat>
          <c:val>
            <c:numRef>
              <c:f>DataResumen!$E$37:$E$45</c:f>
              <c:numCache>
                <c:formatCode>General</c:formatCode>
                <c:ptCount val="9"/>
                <c:pt idx="0">
                  <c:v>4.4379999999999997</c:v>
                </c:pt>
                <c:pt idx="1">
                  <c:v>4.4240000000000004</c:v>
                </c:pt>
                <c:pt idx="2">
                  <c:v>4.4000000000000004</c:v>
                </c:pt>
                <c:pt idx="3">
                  <c:v>4.391</c:v>
                </c:pt>
                <c:pt idx="4">
                  <c:v>4.391</c:v>
                </c:pt>
                <c:pt idx="5">
                  <c:v>4.3479999999999999</c:v>
                </c:pt>
                <c:pt idx="6">
                  <c:v>4.2190000000000003</c:v>
                </c:pt>
                <c:pt idx="7">
                  <c:v>4.1589999999999998</c:v>
                </c:pt>
                <c:pt idx="8">
                  <c:v>4.125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5D-45CA-8412-038D470263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overlap val="-17"/>
        <c:axId val="278431680"/>
        <c:axId val="278427840"/>
      </c:barChart>
      <c:catAx>
        <c:axId val="278431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PE"/>
          </a:p>
        </c:txPr>
        <c:crossAx val="278427840"/>
        <c:crosses val="autoZero"/>
        <c:auto val="1"/>
        <c:lblAlgn val="ctr"/>
        <c:lblOffset val="100"/>
        <c:noMultiLvlLbl val="0"/>
      </c:catAx>
      <c:valAx>
        <c:axId val="278427840"/>
        <c:scaling>
          <c:orientation val="minMax"/>
        </c:scaling>
        <c:delete val="0"/>
        <c:axPos val="l"/>
        <c:numFmt formatCode="_-* #,##0.000_-;\-* #,##0.000_-;_-* &quot;-&quot;??_-;_-@_-" sourceLinked="1"/>
        <c:majorTickMark val="out"/>
        <c:minorTickMark val="none"/>
        <c:tickLblPos val="nextTo"/>
        <c:crossAx val="278431680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90000"/>
        </a:schemeClr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pPr>
            <a:r>
              <a:rPr lang="es-PE" sz="1400">
                <a:latin typeface="+mn-lt"/>
              </a:rPr>
              <a:t>Satisfacción Histórica a nivel Multiarea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ysClr val="windowText" lastClr="000000"/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usado4!$A$50:$A$54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2024-01</c:v>
                </c:pt>
                <c:pt idx="4">
                  <c:v>2024-02</c:v>
                </c:pt>
              </c:strCache>
            </c:strRef>
          </c:cat>
          <c:val>
            <c:numRef>
              <c:f>usado4!$B$50:$B$54</c:f>
              <c:numCache>
                <c:formatCode>0.000</c:formatCode>
                <c:ptCount val="5"/>
                <c:pt idx="0">
                  <c:v>3.508</c:v>
                </c:pt>
                <c:pt idx="1">
                  <c:v>3.496</c:v>
                </c:pt>
                <c:pt idx="2">
                  <c:v>4.0149999999999997</c:v>
                </c:pt>
                <c:pt idx="3">
                  <c:v>4.1832152732847678</c:v>
                </c:pt>
                <c:pt idx="4" formatCode="General">
                  <c:v>4.2350000000000003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F9-49A9-89BA-B73DBC21E9A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83113136"/>
        <c:axId val="1012194080"/>
      </c:barChart>
      <c:catAx>
        <c:axId val="83113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normalizeH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012194080"/>
        <c:crosses val="autoZero"/>
        <c:auto val="1"/>
        <c:lblAlgn val="ctr"/>
        <c:lblOffset val="100"/>
        <c:noMultiLvlLbl val="0"/>
      </c:catAx>
      <c:valAx>
        <c:axId val="101219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8311313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s-P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pPr>
            <a:r>
              <a:rPr lang="es-PE" sz="1400">
                <a:latin typeface="+mn-lt"/>
              </a:rPr>
              <a:t>Satisfacción Histórica a nivel Multiarea (Acumulado)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ysClr val="windowText" lastClr="000000"/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usado4!$H$50:$H$53</c:f>
              <c:strCach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strCache>
            </c:strRef>
          </c:cat>
          <c:val>
            <c:numRef>
              <c:f>usado4!$I$50:$I$53</c:f>
              <c:numCache>
                <c:formatCode>0.000</c:formatCode>
                <c:ptCount val="4"/>
                <c:pt idx="0">
                  <c:v>3.508</c:v>
                </c:pt>
                <c:pt idx="1">
                  <c:v>3.496</c:v>
                </c:pt>
                <c:pt idx="2">
                  <c:v>4.0149999999999997</c:v>
                </c:pt>
                <c:pt idx="3">
                  <c:v>4.2091076366423801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45-4469-A60E-3F28B90A0B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98144624"/>
        <c:axId val="1012206080"/>
      </c:barChart>
      <c:catAx>
        <c:axId val="98144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normalizeH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012206080"/>
        <c:crosses val="autoZero"/>
        <c:auto val="1"/>
        <c:lblAlgn val="ctr"/>
        <c:lblOffset val="100"/>
        <c:noMultiLvlLbl val="0"/>
      </c:catAx>
      <c:valAx>
        <c:axId val="101220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814462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s-P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s-PE" b="1">
                <a:solidFill>
                  <a:sysClr val="windowText" lastClr="000000"/>
                </a:solidFill>
              </a:rPr>
              <a:t>TOP 10 Servicios Multiárea 2024-02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USADO5!$A$2:$B$11</c:f>
              <c:multiLvlStrCache>
                <c:ptCount val="10"/>
                <c:lvl>
                  <c:pt idx="0">
                    <c:v>Soporte informático y de sistemas</c:v>
                  </c:pt>
                  <c:pt idx="1">
                    <c:v>Solicitud de anticipos y depósito de reembolsos</c:v>
                  </c:pt>
                  <c:pt idx="2">
                    <c:v>Desarrollo de Software</c:v>
                  </c:pt>
                  <c:pt idx="3">
                    <c:v>Administración de Recursos Informáticos</c:v>
                  </c:pt>
                  <c:pt idx="4">
                    <c:v>Entregas a rendir y reembolsos</c:v>
                  </c:pt>
                  <c:pt idx="5">
                    <c:v>Gestión para aprobación de líneas de crédito a clientes</c:v>
                  </c:pt>
                  <c:pt idx="6">
                    <c:v>Administración de Comunicaciones</c:v>
                  </c:pt>
                  <c:pt idx="7">
                    <c:v>Contabilidad Tributaria</c:v>
                  </c:pt>
                  <c:pt idx="8">
                    <c:v>Consultas y orientaciones</c:v>
                  </c:pt>
                  <c:pt idx="9">
                    <c:v>Amabilidad y disponibilidad del personal de laboratorio ante algún requerimiento</c:v>
                  </c:pt>
                </c:lvl>
                <c:lvl>
                  <c:pt idx="0">
                    <c:v>Sistemas y TI</c:v>
                  </c:pt>
                  <c:pt idx="1">
                    <c:v>Finanzas y tesorería</c:v>
                  </c:pt>
                  <c:pt idx="2">
                    <c:v>Sistemas y TI</c:v>
                  </c:pt>
                  <c:pt idx="3">
                    <c:v>Sistemas y TI</c:v>
                  </c:pt>
                  <c:pt idx="4">
                    <c:v>Contabilidad</c:v>
                  </c:pt>
                  <c:pt idx="5">
                    <c:v>Finanzas y tesorería</c:v>
                  </c:pt>
                  <c:pt idx="6">
                    <c:v>Sistemas y TI</c:v>
                  </c:pt>
                  <c:pt idx="7">
                    <c:v>Contabilidad</c:v>
                  </c:pt>
                  <c:pt idx="8">
                    <c:v>Control de gestión</c:v>
                  </c:pt>
                  <c:pt idx="9">
                    <c:v>Calidad</c:v>
                  </c:pt>
                </c:lvl>
              </c:multiLvlStrCache>
            </c:multiLvlStrRef>
          </c:cat>
          <c:val>
            <c:numRef>
              <c:f>USADO5!$C$2:$C$11</c:f>
              <c:numCache>
                <c:formatCode>0.000</c:formatCode>
                <c:ptCount val="10"/>
                <c:pt idx="0" formatCode="General">
                  <c:v>4.5629999999999997</c:v>
                </c:pt>
                <c:pt idx="1">
                  <c:v>4.5590000000000002</c:v>
                </c:pt>
                <c:pt idx="2" formatCode="General">
                  <c:v>4.532</c:v>
                </c:pt>
                <c:pt idx="3" formatCode="General">
                  <c:v>4.5119999999999996</c:v>
                </c:pt>
                <c:pt idx="4" formatCode="General">
                  <c:v>4.508</c:v>
                </c:pt>
                <c:pt idx="5">
                  <c:v>4.5</c:v>
                </c:pt>
                <c:pt idx="6" formatCode="General">
                  <c:v>4.4710000000000001</c:v>
                </c:pt>
                <c:pt idx="7" formatCode="General">
                  <c:v>4.4690000000000003</c:v>
                </c:pt>
                <c:pt idx="8" formatCode="General">
                  <c:v>4.4640000000000004</c:v>
                </c:pt>
                <c:pt idx="9" formatCode="General">
                  <c:v>4.4379999999999997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8B-497F-857A-21EA66010B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50862832"/>
        <c:axId val="2058469712"/>
      </c:barChart>
      <c:catAx>
        <c:axId val="125086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058469712"/>
        <c:crosses val="autoZero"/>
        <c:auto val="1"/>
        <c:lblAlgn val="ctr"/>
        <c:lblOffset val="100"/>
        <c:noMultiLvlLbl val="0"/>
      </c:catAx>
      <c:valAx>
        <c:axId val="2058469712"/>
        <c:scaling>
          <c:orientation val="minMax"/>
          <c:max val="6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250862832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 sz="1400" dirty="0"/>
              <a:t>Satisfacción Histórica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rgbClr val="9DD866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HistoricoAreas!$B$1:$F$1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2024-01</c:v>
                </c:pt>
                <c:pt idx="4">
                  <c:v>2024-02</c:v>
                </c:pt>
              </c:strCache>
            </c:strRef>
          </c:cat>
          <c:val>
            <c:numRef>
              <c:f>HistoricoAreas!$B$5:$F$5</c:f>
              <c:numCache>
                <c:formatCode>_-* #,##0.000_-;\-* #,##0.000_-;_-* "-"??_-;_-@_-</c:formatCode>
                <c:ptCount val="5"/>
                <c:pt idx="0">
                  <c:v>4.04</c:v>
                </c:pt>
                <c:pt idx="1">
                  <c:v>3.9769999999999999</c:v>
                </c:pt>
                <c:pt idx="2">
                  <c:v>3.9620000000000002</c:v>
                </c:pt>
                <c:pt idx="3">
                  <c:v>4.0529999999999999</c:v>
                </c:pt>
                <c:pt idx="4" formatCode="General">
                  <c:v>4.335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71-4414-8A78-7953F6577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2766096"/>
        <c:axId val="218165712"/>
      </c:barChart>
      <c:catAx>
        <c:axId val="152766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8165712"/>
        <c:crosses val="autoZero"/>
        <c:auto val="1"/>
        <c:lblAlgn val="ctr"/>
        <c:lblOffset val="100"/>
        <c:noMultiLvlLbl val="0"/>
      </c:catAx>
      <c:valAx>
        <c:axId val="218165712"/>
        <c:scaling>
          <c:orientation val="minMax"/>
        </c:scaling>
        <c:delete val="0"/>
        <c:axPos val="l"/>
        <c:numFmt formatCode="_-* #,##0.000_-;\-* #,##0.000_-;_-* &quot;-&quot;??_-;_-@_-" sourceLinked="1"/>
        <c:majorTickMark val="out"/>
        <c:minorTickMark val="none"/>
        <c:tickLblPos val="nextTo"/>
        <c:crossAx val="152766096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90000"/>
        </a:schemeClr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sz="1400" b="1" i="0" u="none" strike="noStrike" kern="1200" cap="none" spc="0" normalizeH="0" baseline="0" dirty="0">
                <a:solidFill>
                  <a:schemeClr val="tx1"/>
                </a:solidFill>
              </a:rPr>
              <a:t>Satisfacción Histórica Calidad (Acumulado)</a:t>
            </a:r>
          </a:p>
        </c:rich>
      </c:tx>
      <c:layout>
        <c:manualLayout>
          <c:xMode val="edge"/>
          <c:yMode val="edge"/>
          <c:x val="0.15079140499488827"/>
          <c:y val="6.57491978727287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Graficos!$C$72:$F$72</c:f>
              <c:strCach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0824867051731207E-2"/>
                  <c:y val="8.62713747788691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CBF-4597-8920-F2CE01E92CBC}"/>
                </c:ext>
              </c:extLst>
            </c:dLbl>
            <c:dLbl>
              <c:idx val="1"/>
              <c:layout>
                <c:manualLayout>
                  <c:x val="-5.2530566999222435E-2"/>
                  <c:y val="-0.104433769469157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CBF-4597-8920-F2CE01E92CBC}"/>
                </c:ext>
              </c:extLst>
            </c:dLbl>
            <c:dLbl>
              <c:idx val="2"/>
              <c:layout>
                <c:manualLayout>
                  <c:x val="-4.7001033630883184E-2"/>
                  <c:y val="8.62713747788691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CBF-4597-8920-F2CE01E92CBC}"/>
                </c:ext>
              </c:extLst>
            </c:dLbl>
            <c:dLbl>
              <c:idx val="3"/>
              <c:layout>
                <c:manualLayout>
                  <c:x val="-4.1471500262544085E-2"/>
                  <c:y val="8.62713747788692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CBF-4597-8920-F2CE01E92C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Graficos!$C$72:$F$72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Graficos!$C$73:$F$73</c:f>
              <c:numCache>
                <c:formatCode>_-* #,##0.000_-;\-* #,##0.000_-;_-* "-"??_-;_-@_-</c:formatCode>
                <c:ptCount val="4"/>
                <c:pt idx="0">
                  <c:v>4.04</c:v>
                </c:pt>
                <c:pt idx="1">
                  <c:v>3.9769999999999999</c:v>
                </c:pt>
                <c:pt idx="2">
                  <c:v>3.9620000000000002</c:v>
                </c:pt>
                <c:pt idx="3">
                  <c:v>4.194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BF-4597-8920-F2CE01E92C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874864"/>
        <c:axId val="1461838543"/>
      </c:lineChart>
      <c:catAx>
        <c:axId val="19687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461838543"/>
        <c:crosses val="autoZero"/>
        <c:auto val="1"/>
        <c:lblAlgn val="ctr"/>
        <c:lblOffset val="100"/>
        <c:noMultiLvlLbl val="0"/>
      </c:catAx>
      <c:valAx>
        <c:axId val="1461838543"/>
        <c:scaling>
          <c:orientation val="minMax"/>
        </c:scaling>
        <c:delete val="0"/>
        <c:axPos val="l"/>
        <c:numFmt formatCode="_-* #,##0.000_-;\-* #,##0.000_-;_-* &quot;-&quot;??_-;_-@_-" sourceLinked="1"/>
        <c:majorTickMark val="none"/>
        <c:minorTickMark val="none"/>
        <c:tickLblPos val="nextTo"/>
        <c:spPr>
          <a:noFill/>
          <a:ln>
            <a:solidFill>
              <a:schemeClr val="bg2">
                <a:lumMod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96874864"/>
        <c:crosses val="autoZero"/>
        <c:crossBetween val="between"/>
      </c:valAx>
      <c:spPr>
        <a:pattFill prst="pct5">
          <a:fgClr>
            <a:schemeClr val="tx1">
              <a:lumMod val="65000"/>
              <a:lumOff val="35000"/>
            </a:schemeClr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[EncuestaCalidad.xlsm]DataResumen!PivotTablaAutoevaluacion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s-PE" sz="1400" dirty="0"/>
              <a:t>Autoevaluación (1 usuario)</a:t>
            </a:r>
          </a:p>
        </c:rich>
      </c:tx>
      <c:overlay val="0"/>
    </c:title>
    <c:autoTitleDeleted val="0"/>
    <c:pivotFmts>
      <c:pivotFmt>
        <c:idx val="0"/>
        <c:spPr>
          <a:solidFill>
            <a:srgbClr val="0B84A5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P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B84A5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P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B84A5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P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DataResumen!$M$36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B84A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DataResumen!$L$37:$L$46</c:f>
              <c:strCache>
                <c:ptCount val="9"/>
                <c:pt idx="0">
                  <c:v>Amabilidad y disponibilidad del personal de laboratorio ante algún requerimiento</c:v>
                </c:pt>
                <c:pt idx="1">
                  <c:v>Capacitación y acompañamiento en temas HACCP e ISO 9001:2025</c:v>
                </c:pt>
                <c:pt idx="2">
                  <c:v>Comunicación del personal de laboratorio con usted para las coordinaciones necesarias</c:v>
                </c:pt>
                <c:pt idx="3">
                  <c:v>Conformidad respecto a inspecciones HACCP, control de plagas y auditorías</c:v>
                </c:pt>
                <c:pt idx="4">
                  <c:v>Creación de reportes emitidos por parte del laboratorio de Materia Prima y/o industrial</c:v>
                </c:pt>
                <c:pt idx="5">
                  <c:v>Imparcialidad del personal de laboratorio</c:v>
                </c:pt>
                <c:pt idx="6">
                  <c:v>Nivel de compromiso en la atención a los requerimientos solicitados</c:v>
                </c:pt>
                <c:pt idx="7">
                  <c:v>Proyecciones realizadas por parte del laboratorio Materia Prima</c:v>
                </c:pt>
                <c:pt idx="8">
                  <c:v>Soporte técnico a los requerimientos de laboratorio de materia prima y/o industrial, ISO 90001:2025, HACCP</c:v>
                </c:pt>
              </c:strCache>
            </c:strRef>
          </c:cat>
          <c:val>
            <c:numRef>
              <c:f>DataResumen!$M$37:$M$46</c:f>
              <c:numCache>
                <c:formatCode>0.000</c:formatCode>
                <c:ptCount val="9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A8-45A8-8391-C94761565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1611136"/>
        <c:axId val="961626016"/>
      </c:barChart>
      <c:catAx>
        <c:axId val="961611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PE"/>
          </a:p>
        </c:txPr>
        <c:crossAx val="961626016"/>
        <c:crosses val="autoZero"/>
        <c:auto val="1"/>
        <c:lblAlgn val="ctr"/>
        <c:lblOffset val="100"/>
        <c:noMultiLvlLbl val="0"/>
      </c:catAx>
      <c:valAx>
        <c:axId val="961626016"/>
        <c:scaling>
          <c:orientation val="minMax"/>
        </c:scaling>
        <c:delete val="0"/>
        <c:axPos val="l"/>
        <c:numFmt formatCode="0.000" sourceLinked="1"/>
        <c:majorTickMark val="out"/>
        <c:minorTickMark val="none"/>
        <c:tickLblPos val="nextTo"/>
        <c:crossAx val="961611136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90000"/>
        </a:schemeClr>
      </a:solidFill>
    </a:ln>
  </c:sp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 sz="1600" dirty="0"/>
              <a:t>Satisfacción Por Servicios sin autoevaluación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DataResumen!$B$15</c:f>
              <c:strCache>
                <c:ptCount val="1"/>
                <c:pt idx="0">
                  <c:v>Promedio</c:v>
                </c:pt>
              </c:strCache>
            </c:strRef>
          </c:tx>
          <c:spPr>
            <a:solidFill>
              <a:srgbClr val="0B84A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DataResumen!$A$16:$A$24</c:f>
              <c:strCache>
                <c:ptCount val="9"/>
                <c:pt idx="0">
                  <c:v>Amabilidad y disponibilidad del personal de laboratorio ante algún requerimiento</c:v>
                </c:pt>
                <c:pt idx="1">
                  <c:v>Capacitación y acompañamiento en temas HACCP e ISO 9001:2025</c:v>
                </c:pt>
                <c:pt idx="2">
                  <c:v>Soporte técnico a los requerimientos de laboratorio de materia prima y/o industrial, ISO 90001:2025, HACCP</c:v>
                </c:pt>
                <c:pt idx="3">
                  <c:v>Comunicación del personal de laboratorio con usted para las coordinaciones necesarias</c:v>
                </c:pt>
                <c:pt idx="4">
                  <c:v>Imparcialidad del personal de laboratorio</c:v>
                </c:pt>
                <c:pt idx="5">
                  <c:v>Nivel de compromiso en la atención a los requerimientos solicitados</c:v>
                </c:pt>
                <c:pt idx="6">
                  <c:v>Conformidad respecto a inspecciones HACCP, control de plagas y auditorías</c:v>
                </c:pt>
                <c:pt idx="7">
                  <c:v>Creación de reportes emitidos por parte del laboratorio de Materia Prima y/o industrial</c:v>
                </c:pt>
                <c:pt idx="8">
                  <c:v>Proyecciones realizadas por parte del laboratorio Materia Prima</c:v>
                </c:pt>
              </c:strCache>
            </c:strRef>
          </c:cat>
          <c:val>
            <c:numRef>
              <c:f>DataResumen!$B$16:$B$24</c:f>
              <c:numCache>
                <c:formatCode>General</c:formatCode>
                <c:ptCount val="9"/>
                <c:pt idx="0">
                  <c:v>4.4379999999999997</c:v>
                </c:pt>
                <c:pt idx="1">
                  <c:v>4.4240000000000004</c:v>
                </c:pt>
                <c:pt idx="2" formatCode="0.000">
                  <c:v>4.4000000000000004</c:v>
                </c:pt>
                <c:pt idx="3">
                  <c:v>4.391</c:v>
                </c:pt>
                <c:pt idx="4">
                  <c:v>4.391</c:v>
                </c:pt>
                <c:pt idx="5">
                  <c:v>4.3479999999999999</c:v>
                </c:pt>
                <c:pt idx="6">
                  <c:v>4.2190000000000003</c:v>
                </c:pt>
                <c:pt idx="7">
                  <c:v>4.1589999999999998</c:v>
                </c:pt>
                <c:pt idx="8">
                  <c:v>4.125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AA-4C61-AC36-FD184506CD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931472"/>
        <c:axId val="83931952"/>
      </c:barChart>
      <c:catAx>
        <c:axId val="83931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PE"/>
          </a:p>
        </c:txPr>
        <c:crossAx val="83931952"/>
        <c:crosses val="autoZero"/>
        <c:auto val="1"/>
        <c:lblAlgn val="ctr"/>
        <c:lblOffset val="100"/>
        <c:noMultiLvlLbl val="0"/>
      </c:catAx>
      <c:valAx>
        <c:axId val="839319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83931472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90000"/>
        </a:schemeClr>
      </a:solidFill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 sz="1600" dirty="0"/>
              <a:t>Satisfacción Por Gerencia sin autoevaluación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DataResumen!$M$15</c:f>
              <c:strCache>
                <c:ptCount val="1"/>
                <c:pt idx="0">
                  <c:v>Promedios</c:v>
                </c:pt>
              </c:strCache>
            </c:strRef>
          </c:tx>
          <c:spPr>
            <a:solidFill>
              <a:srgbClr val="0B84A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DataResumen!$L$16:$L$20</c:f>
              <c:strCache>
                <c:ptCount val="5"/>
                <c:pt idx="0">
                  <c:v>Operaciones</c:v>
                </c:pt>
                <c:pt idx="1">
                  <c:v>Agrícola</c:v>
                </c:pt>
                <c:pt idx="2">
                  <c:v>Administración y Finanzas</c:v>
                </c:pt>
                <c:pt idx="3">
                  <c:v>Gestión Humana y Sostenibilidad</c:v>
                </c:pt>
                <c:pt idx="4">
                  <c:v>Industrial y de Mantenimiento</c:v>
                </c:pt>
              </c:strCache>
            </c:strRef>
          </c:cat>
          <c:val>
            <c:numRef>
              <c:f>DataResumen!$M$16:$M$20</c:f>
              <c:numCache>
                <c:formatCode>0.000</c:formatCode>
                <c:ptCount val="5"/>
                <c:pt idx="0">
                  <c:v>4.6498293373293382</c:v>
                </c:pt>
                <c:pt idx="1">
                  <c:v>4.380929487179487</c:v>
                </c:pt>
                <c:pt idx="2">
                  <c:v>4.2953869047619051</c:v>
                </c:pt>
                <c:pt idx="3">
                  <c:v>4</c:v>
                </c:pt>
                <c:pt idx="4">
                  <c:v>3.8660714285714284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C8-497C-A95A-8EF9AB3F1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2767536"/>
        <c:axId val="152768496"/>
      </c:barChart>
      <c:catAx>
        <c:axId val="152767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2768496"/>
        <c:crosses val="autoZero"/>
        <c:auto val="1"/>
        <c:lblAlgn val="ctr"/>
        <c:lblOffset val="100"/>
        <c:noMultiLvlLbl val="0"/>
      </c:catAx>
      <c:valAx>
        <c:axId val="152768496"/>
        <c:scaling>
          <c:orientation val="minMax"/>
        </c:scaling>
        <c:delete val="0"/>
        <c:axPos val="l"/>
        <c:numFmt formatCode="0.000" sourceLinked="1"/>
        <c:majorTickMark val="out"/>
        <c:minorTickMark val="none"/>
        <c:tickLblPos val="nextTo"/>
        <c:crossAx val="152767536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9063D4-98FC-4F6F-A843-5F81225F574C}" type="doc">
      <dgm:prSet loTypeId="urn:microsoft.com/office/officeart/2008/layout/AlternatingHexagons" loCatId="list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s-ES"/>
        </a:p>
      </dgm:t>
    </dgm:pt>
    <dgm:pt modelId="{3CAF8DC0-6FC4-4E3C-9D11-70CDE7282196}">
      <dgm:prSet custT="1"/>
      <dgm:spPr/>
      <dgm:t>
        <a:bodyPr/>
        <a:lstStyle/>
        <a:p>
          <a:r>
            <a:rPr lang="es-ES" sz="1000" dirty="0"/>
            <a:t>Compras</a:t>
          </a:r>
        </a:p>
      </dgm:t>
    </dgm:pt>
    <dgm:pt modelId="{05E0B104-745B-4D24-8DC2-64C4FA7824AB}" type="parTrans" cxnId="{8991CF84-4AB3-4F34-8520-701279CEA672}">
      <dgm:prSet/>
      <dgm:spPr/>
      <dgm:t>
        <a:bodyPr/>
        <a:lstStyle/>
        <a:p>
          <a:endParaRPr lang="es-ES" sz="1000"/>
        </a:p>
      </dgm:t>
    </dgm:pt>
    <dgm:pt modelId="{C30A479A-4976-4D2F-A868-34169D854486}" type="sibTrans" cxnId="{8991CF84-4AB3-4F34-8520-701279CEA672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s-PE" sz="1000" dirty="0"/>
            <a:t>Contabilidad</a:t>
          </a:r>
        </a:p>
      </dgm:t>
    </dgm:pt>
    <dgm:pt modelId="{CDCC55D1-C886-4E94-82CB-D02AF92908FE}">
      <dgm:prSet custT="1"/>
      <dgm:spPr/>
      <dgm:t>
        <a:bodyPr/>
        <a:lstStyle/>
        <a:p>
          <a:r>
            <a:rPr lang="es-ES" sz="1000" dirty="0"/>
            <a:t>Finanzas y Tesorería</a:t>
          </a:r>
        </a:p>
      </dgm:t>
    </dgm:pt>
    <dgm:pt modelId="{0EF341E2-AFC7-4D54-AD4C-1E40EC2467A9}" type="sibTrans" cxnId="{EB529FB1-9602-465E-A47D-F600178B92EA}">
      <dgm:prSet custT="1"/>
      <dgm:spPr/>
      <dgm:t>
        <a:bodyPr/>
        <a:lstStyle/>
        <a:p>
          <a:r>
            <a:rPr lang="es-ES" sz="1000" dirty="0"/>
            <a:t>Calidad</a:t>
          </a:r>
        </a:p>
        <a:p>
          <a:r>
            <a:rPr lang="es-ES" sz="1000" b="1" dirty="0"/>
            <a:t>4.335</a:t>
          </a:r>
        </a:p>
      </dgm:t>
    </dgm:pt>
    <dgm:pt modelId="{697A733C-9D56-43FA-92B4-4F0A430860F5}" type="parTrans" cxnId="{EB529FB1-9602-465E-A47D-F600178B92EA}">
      <dgm:prSet/>
      <dgm:spPr/>
      <dgm:t>
        <a:bodyPr/>
        <a:lstStyle/>
        <a:p>
          <a:endParaRPr lang="es-ES" sz="1000"/>
        </a:p>
      </dgm:t>
    </dgm:pt>
    <dgm:pt modelId="{06A2A542-955A-4251-8C1A-C1F644692574}">
      <dgm:prSet custT="1"/>
      <dgm:spPr/>
      <dgm:t>
        <a:bodyPr/>
        <a:lstStyle/>
        <a:p>
          <a:r>
            <a:rPr lang="es-ES" sz="1000" dirty="0"/>
            <a:t>SIG</a:t>
          </a:r>
        </a:p>
      </dgm:t>
    </dgm:pt>
    <dgm:pt modelId="{42E698DA-C6F2-40F3-A9CF-E7C68EFE7C21}" type="parTrans" cxnId="{3B575D24-2296-44D7-BF44-08475D12C637}">
      <dgm:prSet/>
      <dgm:spPr/>
      <dgm:t>
        <a:bodyPr/>
        <a:lstStyle/>
        <a:p>
          <a:endParaRPr lang="es-ES" sz="1000"/>
        </a:p>
      </dgm:t>
    </dgm:pt>
    <dgm:pt modelId="{7816B983-6774-458B-B185-5E1AC867DF45}" type="sibTrans" cxnId="{3B575D24-2296-44D7-BF44-08475D12C637}">
      <dgm:prSet custT="1"/>
      <dgm:spPr/>
      <dgm:t>
        <a:bodyPr/>
        <a:lstStyle/>
        <a:p>
          <a:r>
            <a:rPr lang="es-ES" sz="1000" dirty="0"/>
            <a:t>Administración</a:t>
          </a:r>
          <a:endParaRPr lang="es-ES" sz="950" dirty="0"/>
        </a:p>
      </dgm:t>
    </dgm:pt>
    <dgm:pt modelId="{A60DF1FF-2F6F-4C75-8AC6-94F949DCDDAF}">
      <dgm:prSet custT="1"/>
      <dgm:spPr/>
      <dgm:t>
        <a:bodyPr/>
        <a:lstStyle/>
        <a:p>
          <a:r>
            <a:rPr lang="es-ES" sz="1000" dirty="0"/>
            <a:t>Legal</a:t>
          </a:r>
        </a:p>
      </dgm:t>
    </dgm:pt>
    <dgm:pt modelId="{41631A33-36E7-405B-B84E-41677666CF38}" type="parTrans" cxnId="{415CF2DF-A78D-40B2-9BA7-D32F8DD65C8D}">
      <dgm:prSet/>
      <dgm:spPr/>
      <dgm:t>
        <a:bodyPr/>
        <a:lstStyle/>
        <a:p>
          <a:endParaRPr lang="es-ES" sz="1000"/>
        </a:p>
      </dgm:t>
    </dgm:pt>
    <dgm:pt modelId="{C17ACD6C-88BB-40F4-83AC-8692F0E03B39}" type="sibTrans" cxnId="{415CF2DF-A78D-40B2-9BA7-D32F8DD65C8D}">
      <dgm:prSet custT="1"/>
      <dgm:spPr/>
      <dgm:t>
        <a:bodyPr/>
        <a:lstStyle/>
        <a:p>
          <a:r>
            <a:rPr lang="es-ES" sz="1000" b="0" dirty="0"/>
            <a:t>TI y Sistemas</a:t>
          </a:r>
        </a:p>
      </dgm:t>
    </dgm:pt>
    <dgm:pt modelId="{42BA8352-2998-4FC1-8EF6-3A31CFAF295A}">
      <dgm:prSet custT="1"/>
      <dgm:spPr/>
      <dgm:t>
        <a:bodyPr/>
        <a:lstStyle/>
        <a:p>
          <a:r>
            <a:rPr lang="es-ES" sz="1000" dirty="0"/>
            <a:t>Riesgos</a:t>
          </a:r>
        </a:p>
      </dgm:t>
    </dgm:pt>
    <dgm:pt modelId="{7AB15306-C705-4A87-BC7F-22F0435FEBDF}" type="sibTrans" cxnId="{DFB4C124-71E6-43AA-B6CD-74D0D921D92F}">
      <dgm:prSet custT="1"/>
      <dgm:spPr/>
      <dgm:t>
        <a:bodyPr/>
        <a:lstStyle/>
        <a:p>
          <a:r>
            <a:rPr lang="es-PE" sz="1000" dirty="0"/>
            <a:t>Control de Gestión</a:t>
          </a:r>
        </a:p>
      </dgm:t>
    </dgm:pt>
    <dgm:pt modelId="{67D74AEC-27EC-46DF-A004-B66718760653}" type="parTrans" cxnId="{DFB4C124-71E6-43AA-B6CD-74D0D921D92F}">
      <dgm:prSet/>
      <dgm:spPr/>
      <dgm:t>
        <a:bodyPr/>
        <a:lstStyle/>
        <a:p>
          <a:endParaRPr lang="es-PE"/>
        </a:p>
      </dgm:t>
    </dgm:pt>
    <dgm:pt modelId="{3C855ABB-45FE-4FDD-9080-6DA4CD0D50C3}" type="pres">
      <dgm:prSet presAssocID="{FD9063D4-98FC-4F6F-A843-5F81225F574C}" presName="Name0" presStyleCnt="0">
        <dgm:presLayoutVars>
          <dgm:chMax/>
          <dgm:chPref/>
          <dgm:dir/>
          <dgm:animLvl val="lvl"/>
        </dgm:presLayoutVars>
      </dgm:prSet>
      <dgm:spPr/>
    </dgm:pt>
    <dgm:pt modelId="{5659FB11-527B-492C-9698-028BA7FB7106}" type="pres">
      <dgm:prSet presAssocID="{CDCC55D1-C886-4E94-82CB-D02AF92908FE}" presName="composite" presStyleCnt="0"/>
      <dgm:spPr/>
    </dgm:pt>
    <dgm:pt modelId="{18DA7D6D-786B-4769-9BCC-EE82C58821FB}" type="pres">
      <dgm:prSet presAssocID="{CDCC55D1-C886-4E94-82CB-D02AF92908FE}" presName="Parent1" presStyleLbl="node1" presStyleIdx="0" presStyleCnt="10" custLinFactX="-100000" custLinFactY="69033" custLinFactNeighborX="-116327" custLinFactNeighborY="100000">
        <dgm:presLayoutVars>
          <dgm:chMax val="1"/>
          <dgm:chPref val="1"/>
          <dgm:bulletEnabled val="1"/>
        </dgm:presLayoutVars>
      </dgm:prSet>
      <dgm:spPr/>
    </dgm:pt>
    <dgm:pt modelId="{F863A573-2138-41C3-9B3F-B5C60A4DB85F}" type="pres">
      <dgm:prSet presAssocID="{CDCC55D1-C886-4E94-82CB-D02AF92908FE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DEAF181-9770-45F9-9562-56515F833F97}" type="pres">
      <dgm:prSet presAssocID="{CDCC55D1-C886-4E94-82CB-D02AF92908FE}" presName="BalanceSpacing" presStyleCnt="0"/>
      <dgm:spPr/>
    </dgm:pt>
    <dgm:pt modelId="{CEABE551-3433-43A2-AEAD-21599714F4E6}" type="pres">
      <dgm:prSet presAssocID="{CDCC55D1-C886-4E94-82CB-D02AF92908FE}" presName="BalanceSpacing1" presStyleCnt="0"/>
      <dgm:spPr/>
    </dgm:pt>
    <dgm:pt modelId="{2B6BD562-E1E6-4086-9B27-5E53551E33FE}" type="pres">
      <dgm:prSet presAssocID="{0EF341E2-AFC7-4D54-AD4C-1E40EC2467A9}" presName="Accent1Text" presStyleLbl="node1" presStyleIdx="1" presStyleCnt="10"/>
      <dgm:spPr/>
    </dgm:pt>
    <dgm:pt modelId="{A0979E38-8712-47D8-A920-62F6BC08B9EF}" type="pres">
      <dgm:prSet presAssocID="{0EF341E2-AFC7-4D54-AD4C-1E40EC2467A9}" presName="spaceBetweenRectangles" presStyleCnt="0"/>
      <dgm:spPr/>
    </dgm:pt>
    <dgm:pt modelId="{B3AA71C0-C30E-44B6-8268-CF1209D26D22}" type="pres">
      <dgm:prSet presAssocID="{06A2A542-955A-4251-8C1A-C1F644692574}" presName="composite" presStyleCnt="0"/>
      <dgm:spPr/>
    </dgm:pt>
    <dgm:pt modelId="{4D61A611-8212-4398-9C2B-395093578419}" type="pres">
      <dgm:prSet presAssocID="{06A2A542-955A-4251-8C1A-C1F644692574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</dgm:pt>
    <dgm:pt modelId="{15683477-22B1-4AA5-836F-E939033C91C9}" type="pres">
      <dgm:prSet presAssocID="{06A2A542-955A-4251-8C1A-C1F644692574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C07DDFD1-876B-4444-92F8-87E40670DE6D}" type="pres">
      <dgm:prSet presAssocID="{06A2A542-955A-4251-8C1A-C1F644692574}" presName="BalanceSpacing" presStyleCnt="0"/>
      <dgm:spPr/>
    </dgm:pt>
    <dgm:pt modelId="{7EAE8E0B-DB59-4E32-92BA-3A5CA1D89A73}" type="pres">
      <dgm:prSet presAssocID="{06A2A542-955A-4251-8C1A-C1F644692574}" presName="BalanceSpacing1" presStyleCnt="0"/>
      <dgm:spPr/>
    </dgm:pt>
    <dgm:pt modelId="{9DDFB0A9-0AC8-44B4-B70B-DA585DDD20AF}" type="pres">
      <dgm:prSet presAssocID="{7816B983-6774-458B-B185-5E1AC867DF45}" presName="Accent1Text" presStyleLbl="node1" presStyleIdx="3" presStyleCnt="10" custScaleX="104554" custLinFactX="-100000" custLinFactY="69249" custLinFactNeighborX="-117556" custLinFactNeighborY="100000"/>
      <dgm:spPr/>
    </dgm:pt>
    <dgm:pt modelId="{17F76A5A-1DD6-4B23-BA63-A54BF72438FF}" type="pres">
      <dgm:prSet presAssocID="{7816B983-6774-458B-B185-5E1AC867DF45}" presName="spaceBetweenRectangles" presStyleCnt="0"/>
      <dgm:spPr/>
    </dgm:pt>
    <dgm:pt modelId="{7C1FEB8F-7AC4-4DF8-99A5-C42CF8CFD031}" type="pres">
      <dgm:prSet presAssocID="{3CAF8DC0-6FC4-4E3C-9D11-70CDE7282196}" presName="composite" presStyleCnt="0"/>
      <dgm:spPr/>
    </dgm:pt>
    <dgm:pt modelId="{38BDE2C7-CFEF-483E-A7DC-85049995000F}" type="pres">
      <dgm:prSet presAssocID="{3CAF8DC0-6FC4-4E3C-9D11-70CDE7282196}" presName="Parent1" presStyleLbl="node1" presStyleIdx="4" presStyleCnt="10" custLinFactX="-9556" custLinFactY="68510" custLinFactNeighborX="-100000" custLinFactNeighborY="100000">
        <dgm:presLayoutVars>
          <dgm:chMax val="1"/>
          <dgm:chPref val="1"/>
          <dgm:bulletEnabled val="1"/>
        </dgm:presLayoutVars>
      </dgm:prSet>
      <dgm:spPr/>
    </dgm:pt>
    <dgm:pt modelId="{08887379-3BC1-432F-B112-F33DD29C1555}" type="pres">
      <dgm:prSet presAssocID="{3CAF8DC0-6FC4-4E3C-9D11-70CDE7282196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6F4D325C-A948-4766-8EA4-237885B99DF6}" type="pres">
      <dgm:prSet presAssocID="{3CAF8DC0-6FC4-4E3C-9D11-70CDE7282196}" presName="BalanceSpacing" presStyleCnt="0"/>
      <dgm:spPr/>
    </dgm:pt>
    <dgm:pt modelId="{AD7DA1BC-7F63-4C4B-AFFF-EA2F9D670AE9}" type="pres">
      <dgm:prSet presAssocID="{3CAF8DC0-6FC4-4E3C-9D11-70CDE7282196}" presName="BalanceSpacing1" presStyleCnt="0"/>
      <dgm:spPr/>
    </dgm:pt>
    <dgm:pt modelId="{5D6E152B-FE07-4BF0-993A-A9EAAA950B18}" type="pres">
      <dgm:prSet presAssocID="{C30A479A-4976-4D2F-A868-34169D854486}" presName="Accent1Text" presStyleLbl="node1" presStyleIdx="5" presStyleCnt="10" custLinFactNeighborX="53461" custLinFactNeighborY="83671"/>
      <dgm:spPr/>
    </dgm:pt>
    <dgm:pt modelId="{82AF71D4-62CB-41D4-ABD9-4BB7779204D5}" type="pres">
      <dgm:prSet presAssocID="{C30A479A-4976-4D2F-A868-34169D854486}" presName="spaceBetweenRectangles" presStyleCnt="0"/>
      <dgm:spPr/>
    </dgm:pt>
    <dgm:pt modelId="{B5089D8B-E255-45CA-8F7A-1A91C8D0B371}" type="pres">
      <dgm:prSet presAssocID="{A60DF1FF-2F6F-4C75-8AC6-94F949DCDDAF}" presName="composite" presStyleCnt="0"/>
      <dgm:spPr/>
    </dgm:pt>
    <dgm:pt modelId="{020250EB-FC22-4611-B014-E3CC1B43A738}" type="pres">
      <dgm:prSet presAssocID="{A60DF1FF-2F6F-4C75-8AC6-94F949DCDDAF}" presName="Parent1" presStyleLbl="node1" presStyleIdx="6" presStyleCnt="10" custLinFactNeighborX="54411" custLinFactNeighborY="-86310">
        <dgm:presLayoutVars>
          <dgm:chMax val="1"/>
          <dgm:chPref val="1"/>
          <dgm:bulletEnabled val="1"/>
        </dgm:presLayoutVars>
      </dgm:prSet>
      <dgm:spPr/>
    </dgm:pt>
    <dgm:pt modelId="{8400141B-0494-4E1D-B83D-03E15FF44F1F}" type="pres">
      <dgm:prSet presAssocID="{A60DF1FF-2F6F-4C75-8AC6-94F949DCDDAF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F1694F8E-DEA0-44DD-9771-CA260BE290A4}" type="pres">
      <dgm:prSet presAssocID="{A60DF1FF-2F6F-4C75-8AC6-94F949DCDDAF}" presName="BalanceSpacing" presStyleCnt="0"/>
      <dgm:spPr/>
    </dgm:pt>
    <dgm:pt modelId="{AE24CE62-158A-48C6-9569-B5571A6157AB}" type="pres">
      <dgm:prSet presAssocID="{A60DF1FF-2F6F-4C75-8AC6-94F949DCDDAF}" presName="BalanceSpacing1" presStyleCnt="0"/>
      <dgm:spPr/>
    </dgm:pt>
    <dgm:pt modelId="{6D1524F7-B8DA-4538-9019-C625691817A6}" type="pres">
      <dgm:prSet presAssocID="{C17ACD6C-88BB-40F4-83AC-8692F0E03B39}" presName="Accent1Text" presStyleLbl="node1" presStyleIdx="7" presStyleCnt="10" custLinFactX="-100000" custLinFactY="-70142" custLinFactNeighborX="-115596" custLinFactNeighborY="-100000"/>
      <dgm:spPr/>
    </dgm:pt>
    <dgm:pt modelId="{77A0D230-6A4C-4D29-AE3B-27910E1385D2}" type="pres">
      <dgm:prSet presAssocID="{C17ACD6C-88BB-40F4-83AC-8692F0E03B39}" presName="spaceBetweenRectangles" presStyleCnt="0"/>
      <dgm:spPr/>
    </dgm:pt>
    <dgm:pt modelId="{CF37642E-A2C5-4D92-BB53-126E295ADB84}" type="pres">
      <dgm:prSet presAssocID="{42BA8352-2998-4FC1-8EF6-3A31CFAF295A}" presName="composite" presStyleCnt="0"/>
      <dgm:spPr/>
    </dgm:pt>
    <dgm:pt modelId="{C5A8C3AD-4603-4683-9194-BEA701A3982F}" type="pres">
      <dgm:prSet presAssocID="{42BA8352-2998-4FC1-8EF6-3A31CFAF295A}" presName="Parent1" presStyleLbl="node1" presStyleIdx="8" presStyleCnt="10" custLinFactNeighborX="-1670" custLinFactNeighborY="204">
        <dgm:presLayoutVars>
          <dgm:chMax val="1"/>
          <dgm:chPref val="1"/>
          <dgm:bulletEnabled val="1"/>
        </dgm:presLayoutVars>
      </dgm:prSet>
      <dgm:spPr/>
    </dgm:pt>
    <dgm:pt modelId="{3E341103-2F7E-4649-8275-CCF92DA5B07D}" type="pres">
      <dgm:prSet presAssocID="{42BA8352-2998-4FC1-8EF6-3A31CFAF295A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161DC8B9-6CA3-4B8F-A171-C984972804A1}" type="pres">
      <dgm:prSet presAssocID="{42BA8352-2998-4FC1-8EF6-3A31CFAF295A}" presName="BalanceSpacing" presStyleCnt="0"/>
      <dgm:spPr/>
    </dgm:pt>
    <dgm:pt modelId="{8139FB6B-16E3-4E78-880D-D609C29FB935}" type="pres">
      <dgm:prSet presAssocID="{42BA8352-2998-4FC1-8EF6-3A31CFAF295A}" presName="BalanceSpacing1" presStyleCnt="0"/>
      <dgm:spPr/>
    </dgm:pt>
    <dgm:pt modelId="{950B6E71-064C-4C7F-8C8F-FCC033755249}" type="pres">
      <dgm:prSet presAssocID="{7AB15306-C705-4A87-BC7F-22F0435FEBDF}" presName="Accent1Text" presStyleLbl="node1" presStyleIdx="9" presStyleCnt="10" custLinFactX="-9320" custLinFactNeighborX="-100000" custLinFactNeighborY="-523"/>
      <dgm:spPr/>
    </dgm:pt>
  </dgm:ptLst>
  <dgm:cxnLst>
    <dgm:cxn modelId="{41452219-B0EB-4CD5-9D3D-904563419A90}" type="presOf" srcId="{7816B983-6774-458B-B185-5E1AC867DF45}" destId="{9DDFB0A9-0AC8-44B4-B70B-DA585DDD20AF}" srcOrd="0" destOrd="0" presId="urn:microsoft.com/office/officeart/2008/layout/AlternatingHexagons"/>
    <dgm:cxn modelId="{3B575D24-2296-44D7-BF44-08475D12C637}" srcId="{FD9063D4-98FC-4F6F-A843-5F81225F574C}" destId="{06A2A542-955A-4251-8C1A-C1F644692574}" srcOrd="1" destOrd="0" parTransId="{42E698DA-C6F2-40F3-A9CF-E7C68EFE7C21}" sibTransId="{7816B983-6774-458B-B185-5E1AC867DF45}"/>
    <dgm:cxn modelId="{DFB4C124-71E6-43AA-B6CD-74D0D921D92F}" srcId="{FD9063D4-98FC-4F6F-A843-5F81225F574C}" destId="{42BA8352-2998-4FC1-8EF6-3A31CFAF295A}" srcOrd="4" destOrd="0" parTransId="{67D74AEC-27EC-46DF-A004-B66718760653}" sibTransId="{7AB15306-C705-4A87-BC7F-22F0435FEBDF}"/>
    <dgm:cxn modelId="{C1610732-AF37-469A-9F77-66C7D8CCDEEA}" type="presOf" srcId="{0EF341E2-AFC7-4D54-AD4C-1E40EC2467A9}" destId="{2B6BD562-E1E6-4086-9B27-5E53551E33FE}" srcOrd="0" destOrd="0" presId="urn:microsoft.com/office/officeart/2008/layout/AlternatingHexagons"/>
    <dgm:cxn modelId="{6F0BB85F-CC33-4E38-B6C4-5A64AE796BAA}" type="presOf" srcId="{CDCC55D1-C886-4E94-82CB-D02AF92908FE}" destId="{18DA7D6D-786B-4769-9BCC-EE82C58821FB}" srcOrd="0" destOrd="0" presId="urn:microsoft.com/office/officeart/2008/layout/AlternatingHexagons"/>
    <dgm:cxn modelId="{985CA341-BAFC-4A6F-B3A8-61F8BF8AA1C0}" type="presOf" srcId="{7AB15306-C705-4A87-BC7F-22F0435FEBDF}" destId="{950B6E71-064C-4C7F-8C8F-FCC033755249}" srcOrd="0" destOrd="0" presId="urn:microsoft.com/office/officeart/2008/layout/AlternatingHexagons"/>
    <dgm:cxn modelId="{0B2EB641-D053-4FF7-918D-924C7456417F}" type="presOf" srcId="{42BA8352-2998-4FC1-8EF6-3A31CFAF295A}" destId="{C5A8C3AD-4603-4683-9194-BEA701A3982F}" srcOrd="0" destOrd="0" presId="urn:microsoft.com/office/officeart/2008/layout/AlternatingHexagons"/>
    <dgm:cxn modelId="{A3C06643-5FF0-4572-A90A-120C3D2C72B4}" type="presOf" srcId="{06A2A542-955A-4251-8C1A-C1F644692574}" destId="{4D61A611-8212-4398-9C2B-395093578419}" srcOrd="0" destOrd="0" presId="urn:microsoft.com/office/officeart/2008/layout/AlternatingHexagons"/>
    <dgm:cxn modelId="{C5088E47-FB75-4B6E-8D17-591095BE1564}" type="presOf" srcId="{C30A479A-4976-4D2F-A868-34169D854486}" destId="{5D6E152B-FE07-4BF0-993A-A9EAAA950B18}" srcOrd="0" destOrd="0" presId="urn:microsoft.com/office/officeart/2008/layout/AlternatingHexagons"/>
    <dgm:cxn modelId="{A326534A-E83B-48C4-A828-E8117E51941D}" type="presOf" srcId="{FD9063D4-98FC-4F6F-A843-5F81225F574C}" destId="{3C855ABB-45FE-4FDD-9080-6DA4CD0D50C3}" srcOrd="0" destOrd="0" presId="urn:microsoft.com/office/officeart/2008/layout/AlternatingHexagons"/>
    <dgm:cxn modelId="{C29E5376-56F0-4B33-BE68-219EE9A2A259}" type="presOf" srcId="{3CAF8DC0-6FC4-4E3C-9D11-70CDE7282196}" destId="{38BDE2C7-CFEF-483E-A7DC-85049995000F}" srcOrd="0" destOrd="0" presId="urn:microsoft.com/office/officeart/2008/layout/AlternatingHexagons"/>
    <dgm:cxn modelId="{8991CF84-4AB3-4F34-8520-701279CEA672}" srcId="{FD9063D4-98FC-4F6F-A843-5F81225F574C}" destId="{3CAF8DC0-6FC4-4E3C-9D11-70CDE7282196}" srcOrd="2" destOrd="0" parTransId="{05E0B104-745B-4D24-8DC2-64C4FA7824AB}" sibTransId="{C30A479A-4976-4D2F-A868-34169D854486}"/>
    <dgm:cxn modelId="{F3D27E85-C8E8-4665-A860-AAD4E7B95340}" type="presOf" srcId="{C17ACD6C-88BB-40F4-83AC-8692F0E03B39}" destId="{6D1524F7-B8DA-4538-9019-C625691817A6}" srcOrd="0" destOrd="0" presId="urn:microsoft.com/office/officeart/2008/layout/AlternatingHexagons"/>
    <dgm:cxn modelId="{EB529FB1-9602-465E-A47D-F600178B92EA}" srcId="{FD9063D4-98FC-4F6F-A843-5F81225F574C}" destId="{CDCC55D1-C886-4E94-82CB-D02AF92908FE}" srcOrd="0" destOrd="0" parTransId="{697A733C-9D56-43FA-92B4-4F0A430860F5}" sibTransId="{0EF341E2-AFC7-4D54-AD4C-1E40EC2467A9}"/>
    <dgm:cxn modelId="{7CFA48D1-656C-4E29-B8DB-C6B6C0708728}" type="presOf" srcId="{A60DF1FF-2F6F-4C75-8AC6-94F949DCDDAF}" destId="{020250EB-FC22-4611-B014-E3CC1B43A738}" srcOrd="0" destOrd="0" presId="urn:microsoft.com/office/officeart/2008/layout/AlternatingHexagons"/>
    <dgm:cxn modelId="{415CF2DF-A78D-40B2-9BA7-D32F8DD65C8D}" srcId="{FD9063D4-98FC-4F6F-A843-5F81225F574C}" destId="{A60DF1FF-2F6F-4C75-8AC6-94F949DCDDAF}" srcOrd="3" destOrd="0" parTransId="{41631A33-36E7-405B-B84E-41677666CF38}" sibTransId="{C17ACD6C-88BB-40F4-83AC-8692F0E03B39}"/>
    <dgm:cxn modelId="{C11A4F9F-8059-49A5-8D85-094B6FEED7FE}" type="presParOf" srcId="{3C855ABB-45FE-4FDD-9080-6DA4CD0D50C3}" destId="{5659FB11-527B-492C-9698-028BA7FB7106}" srcOrd="0" destOrd="0" presId="urn:microsoft.com/office/officeart/2008/layout/AlternatingHexagons"/>
    <dgm:cxn modelId="{083D4F76-7F21-41A1-8721-2E31484B2E51}" type="presParOf" srcId="{5659FB11-527B-492C-9698-028BA7FB7106}" destId="{18DA7D6D-786B-4769-9BCC-EE82C58821FB}" srcOrd="0" destOrd="0" presId="urn:microsoft.com/office/officeart/2008/layout/AlternatingHexagons"/>
    <dgm:cxn modelId="{56F46FF8-3149-4AC8-9F13-DD0BBEC2AB53}" type="presParOf" srcId="{5659FB11-527B-492C-9698-028BA7FB7106}" destId="{F863A573-2138-41C3-9B3F-B5C60A4DB85F}" srcOrd="1" destOrd="0" presId="urn:microsoft.com/office/officeart/2008/layout/AlternatingHexagons"/>
    <dgm:cxn modelId="{6A884951-2625-4E3F-9501-5AFF96947268}" type="presParOf" srcId="{5659FB11-527B-492C-9698-028BA7FB7106}" destId="{7DEAF181-9770-45F9-9562-56515F833F97}" srcOrd="2" destOrd="0" presId="urn:microsoft.com/office/officeart/2008/layout/AlternatingHexagons"/>
    <dgm:cxn modelId="{D133E0BF-F660-4CE7-9FAF-70FAB04AC5D7}" type="presParOf" srcId="{5659FB11-527B-492C-9698-028BA7FB7106}" destId="{CEABE551-3433-43A2-AEAD-21599714F4E6}" srcOrd="3" destOrd="0" presId="urn:microsoft.com/office/officeart/2008/layout/AlternatingHexagons"/>
    <dgm:cxn modelId="{7661F523-C205-4465-B12C-44214B46FD75}" type="presParOf" srcId="{5659FB11-527B-492C-9698-028BA7FB7106}" destId="{2B6BD562-E1E6-4086-9B27-5E53551E33FE}" srcOrd="4" destOrd="0" presId="urn:microsoft.com/office/officeart/2008/layout/AlternatingHexagons"/>
    <dgm:cxn modelId="{E1E25964-6C3E-4414-A190-A04D4B6CDB61}" type="presParOf" srcId="{3C855ABB-45FE-4FDD-9080-6DA4CD0D50C3}" destId="{A0979E38-8712-47D8-A920-62F6BC08B9EF}" srcOrd="1" destOrd="0" presId="urn:microsoft.com/office/officeart/2008/layout/AlternatingHexagons"/>
    <dgm:cxn modelId="{81CABA66-AC44-4F7E-825F-CB3875F63D71}" type="presParOf" srcId="{3C855ABB-45FE-4FDD-9080-6DA4CD0D50C3}" destId="{B3AA71C0-C30E-44B6-8268-CF1209D26D22}" srcOrd="2" destOrd="0" presId="urn:microsoft.com/office/officeart/2008/layout/AlternatingHexagons"/>
    <dgm:cxn modelId="{0BAF2A91-D883-494C-8565-69283CF817D6}" type="presParOf" srcId="{B3AA71C0-C30E-44B6-8268-CF1209D26D22}" destId="{4D61A611-8212-4398-9C2B-395093578419}" srcOrd="0" destOrd="0" presId="urn:microsoft.com/office/officeart/2008/layout/AlternatingHexagons"/>
    <dgm:cxn modelId="{DBB807CD-D632-4F5D-93D8-86A5FE7A4454}" type="presParOf" srcId="{B3AA71C0-C30E-44B6-8268-CF1209D26D22}" destId="{15683477-22B1-4AA5-836F-E939033C91C9}" srcOrd="1" destOrd="0" presId="urn:microsoft.com/office/officeart/2008/layout/AlternatingHexagons"/>
    <dgm:cxn modelId="{54752A63-D434-4D9C-85AB-7AA00E6E0899}" type="presParOf" srcId="{B3AA71C0-C30E-44B6-8268-CF1209D26D22}" destId="{C07DDFD1-876B-4444-92F8-87E40670DE6D}" srcOrd="2" destOrd="0" presId="urn:microsoft.com/office/officeart/2008/layout/AlternatingHexagons"/>
    <dgm:cxn modelId="{3AA49B09-125A-4E85-88DD-85FFB04269F6}" type="presParOf" srcId="{B3AA71C0-C30E-44B6-8268-CF1209D26D22}" destId="{7EAE8E0B-DB59-4E32-92BA-3A5CA1D89A73}" srcOrd="3" destOrd="0" presId="urn:microsoft.com/office/officeart/2008/layout/AlternatingHexagons"/>
    <dgm:cxn modelId="{A5995C6D-1A0C-4DA3-B607-7811F726DA80}" type="presParOf" srcId="{B3AA71C0-C30E-44B6-8268-CF1209D26D22}" destId="{9DDFB0A9-0AC8-44B4-B70B-DA585DDD20AF}" srcOrd="4" destOrd="0" presId="urn:microsoft.com/office/officeart/2008/layout/AlternatingHexagons"/>
    <dgm:cxn modelId="{BDD9B4AF-05B1-4F0D-8849-F85F06B5EF74}" type="presParOf" srcId="{3C855ABB-45FE-4FDD-9080-6DA4CD0D50C3}" destId="{17F76A5A-1DD6-4B23-BA63-A54BF72438FF}" srcOrd="3" destOrd="0" presId="urn:microsoft.com/office/officeart/2008/layout/AlternatingHexagons"/>
    <dgm:cxn modelId="{6213BB52-C68E-4179-8B46-115A82BCF916}" type="presParOf" srcId="{3C855ABB-45FE-4FDD-9080-6DA4CD0D50C3}" destId="{7C1FEB8F-7AC4-4DF8-99A5-C42CF8CFD031}" srcOrd="4" destOrd="0" presId="urn:microsoft.com/office/officeart/2008/layout/AlternatingHexagons"/>
    <dgm:cxn modelId="{AA1AAEAD-9DB1-4093-9EC9-FA23A671BD4D}" type="presParOf" srcId="{7C1FEB8F-7AC4-4DF8-99A5-C42CF8CFD031}" destId="{38BDE2C7-CFEF-483E-A7DC-85049995000F}" srcOrd="0" destOrd="0" presId="urn:microsoft.com/office/officeart/2008/layout/AlternatingHexagons"/>
    <dgm:cxn modelId="{9FD2EEAC-6726-4C4B-A486-D6667086A61E}" type="presParOf" srcId="{7C1FEB8F-7AC4-4DF8-99A5-C42CF8CFD031}" destId="{08887379-3BC1-432F-B112-F33DD29C1555}" srcOrd="1" destOrd="0" presId="urn:microsoft.com/office/officeart/2008/layout/AlternatingHexagons"/>
    <dgm:cxn modelId="{1B47F596-573F-4C2D-95E9-E3ACAA1CE278}" type="presParOf" srcId="{7C1FEB8F-7AC4-4DF8-99A5-C42CF8CFD031}" destId="{6F4D325C-A948-4766-8EA4-237885B99DF6}" srcOrd="2" destOrd="0" presId="urn:microsoft.com/office/officeart/2008/layout/AlternatingHexagons"/>
    <dgm:cxn modelId="{75C585A4-F877-4210-97B7-8B52F14C9214}" type="presParOf" srcId="{7C1FEB8F-7AC4-4DF8-99A5-C42CF8CFD031}" destId="{AD7DA1BC-7F63-4C4B-AFFF-EA2F9D670AE9}" srcOrd="3" destOrd="0" presId="urn:microsoft.com/office/officeart/2008/layout/AlternatingHexagons"/>
    <dgm:cxn modelId="{CD912404-275F-4807-B7E6-D0CC28777FC5}" type="presParOf" srcId="{7C1FEB8F-7AC4-4DF8-99A5-C42CF8CFD031}" destId="{5D6E152B-FE07-4BF0-993A-A9EAAA950B18}" srcOrd="4" destOrd="0" presId="urn:microsoft.com/office/officeart/2008/layout/AlternatingHexagons"/>
    <dgm:cxn modelId="{71AA2126-8681-4596-BF7E-42EF7195AFAE}" type="presParOf" srcId="{3C855ABB-45FE-4FDD-9080-6DA4CD0D50C3}" destId="{82AF71D4-62CB-41D4-ABD9-4BB7779204D5}" srcOrd="5" destOrd="0" presId="urn:microsoft.com/office/officeart/2008/layout/AlternatingHexagons"/>
    <dgm:cxn modelId="{2B69B324-4A1A-46F3-A94D-D15484DBF2DD}" type="presParOf" srcId="{3C855ABB-45FE-4FDD-9080-6DA4CD0D50C3}" destId="{B5089D8B-E255-45CA-8F7A-1A91C8D0B371}" srcOrd="6" destOrd="0" presId="urn:microsoft.com/office/officeart/2008/layout/AlternatingHexagons"/>
    <dgm:cxn modelId="{AC1299D4-80D2-4F15-B122-B001352EEC9A}" type="presParOf" srcId="{B5089D8B-E255-45CA-8F7A-1A91C8D0B371}" destId="{020250EB-FC22-4611-B014-E3CC1B43A738}" srcOrd="0" destOrd="0" presId="urn:microsoft.com/office/officeart/2008/layout/AlternatingHexagons"/>
    <dgm:cxn modelId="{8F633008-C404-41E5-A154-A12FE9B2E3C8}" type="presParOf" srcId="{B5089D8B-E255-45CA-8F7A-1A91C8D0B371}" destId="{8400141B-0494-4E1D-B83D-03E15FF44F1F}" srcOrd="1" destOrd="0" presId="urn:microsoft.com/office/officeart/2008/layout/AlternatingHexagons"/>
    <dgm:cxn modelId="{FAB04AC4-921B-4DFC-90F4-CECF0CB0F604}" type="presParOf" srcId="{B5089D8B-E255-45CA-8F7A-1A91C8D0B371}" destId="{F1694F8E-DEA0-44DD-9771-CA260BE290A4}" srcOrd="2" destOrd="0" presId="urn:microsoft.com/office/officeart/2008/layout/AlternatingHexagons"/>
    <dgm:cxn modelId="{D1647D25-3CC2-4EEB-8C91-583EDACE43CE}" type="presParOf" srcId="{B5089D8B-E255-45CA-8F7A-1A91C8D0B371}" destId="{AE24CE62-158A-48C6-9569-B5571A6157AB}" srcOrd="3" destOrd="0" presId="urn:microsoft.com/office/officeart/2008/layout/AlternatingHexagons"/>
    <dgm:cxn modelId="{69DB7C5D-A418-41C9-B98C-48C59F936FE8}" type="presParOf" srcId="{B5089D8B-E255-45CA-8F7A-1A91C8D0B371}" destId="{6D1524F7-B8DA-4538-9019-C625691817A6}" srcOrd="4" destOrd="0" presId="urn:microsoft.com/office/officeart/2008/layout/AlternatingHexagons"/>
    <dgm:cxn modelId="{84998DC7-A96D-4D13-8A59-2985D1328075}" type="presParOf" srcId="{3C855ABB-45FE-4FDD-9080-6DA4CD0D50C3}" destId="{77A0D230-6A4C-4D29-AE3B-27910E1385D2}" srcOrd="7" destOrd="0" presId="urn:microsoft.com/office/officeart/2008/layout/AlternatingHexagons"/>
    <dgm:cxn modelId="{56734B32-3530-4FB0-878E-5162DDCDCB24}" type="presParOf" srcId="{3C855ABB-45FE-4FDD-9080-6DA4CD0D50C3}" destId="{CF37642E-A2C5-4D92-BB53-126E295ADB84}" srcOrd="8" destOrd="0" presId="urn:microsoft.com/office/officeart/2008/layout/AlternatingHexagons"/>
    <dgm:cxn modelId="{01FF61F0-1CE2-4AA2-8819-6EC39E5F3F65}" type="presParOf" srcId="{CF37642E-A2C5-4D92-BB53-126E295ADB84}" destId="{C5A8C3AD-4603-4683-9194-BEA701A3982F}" srcOrd="0" destOrd="0" presId="urn:microsoft.com/office/officeart/2008/layout/AlternatingHexagons"/>
    <dgm:cxn modelId="{8BFA3CC0-3BC8-49E2-9E66-C93487DA73CC}" type="presParOf" srcId="{CF37642E-A2C5-4D92-BB53-126E295ADB84}" destId="{3E341103-2F7E-4649-8275-CCF92DA5B07D}" srcOrd="1" destOrd="0" presId="urn:microsoft.com/office/officeart/2008/layout/AlternatingHexagons"/>
    <dgm:cxn modelId="{ECBD48A8-0876-48F5-BF21-85A6F4E4EA48}" type="presParOf" srcId="{CF37642E-A2C5-4D92-BB53-126E295ADB84}" destId="{161DC8B9-6CA3-4B8F-A171-C984972804A1}" srcOrd="2" destOrd="0" presId="urn:microsoft.com/office/officeart/2008/layout/AlternatingHexagons"/>
    <dgm:cxn modelId="{C4390B09-2CCF-4472-8977-42DBEFBD36D9}" type="presParOf" srcId="{CF37642E-A2C5-4D92-BB53-126E295ADB84}" destId="{8139FB6B-16E3-4E78-880D-D609C29FB935}" srcOrd="3" destOrd="0" presId="urn:microsoft.com/office/officeart/2008/layout/AlternatingHexagons"/>
    <dgm:cxn modelId="{3FB2E38E-A265-4CB2-959C-5E13A6164503}" type="presParOf" srcId="{CF37642E-A2C5-4D92-BB53-126E295ADB84}" destId="{950B6E71-064C-4C7F-8C8F-FCC0337552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A7D6D-786B-4769-9BCC-EE82C58821FB}">
      <dsp:nvSpPr>
        <dsp:cNvPr id="0" name=""/>
        <dsp:cNvSpPr/>
      </dsp:nvSpPr>
      <dsp:spPr>
        <a:xfrm rot="5400000">
          <a:off x="788890" y="2233753"/>
          <a:ext cx="1271080" cy="110583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Finanzas y Tesorería</a:t>
          </a:r>
        </a:p>
      </dsp:txBody>
      <dsp:txXfrm rot="-5400000">
        <a:off x="1043837" y="2349210"/>
        <a:ext cx="761185" cy="874926"/>
      </dsp:txXfrm>
    </dsp:sp>
    <dsp:sp modelId="{F863A573-2138-41C3-9B3F-B5C60A4DB85F}">
      <dsp:nvSpPr>
        <dsp:cNvPr id="0" name=""/>
        <dsp:cNvSpPr/>
      </dsp:nvSpPr>
      <dsp:spPr>
        <a:xfrm>
          <a:off x="4403136" y="256804"/>
          <a:ext cx="1418525" cy="76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D562-E1E6-4086-9B27-5E53551E33FE}">
      <dsp:nvSpPr>
        <dsp:cNvPr id="0" name=""/>
        <dsp:cNvSpPr/>
      </dsp:nvSpPr>
      <dsp:spPr>
        <a:xfrm rot="5400000">
          <a:off x="1986813" y="85208"/>
          <a:ext cx="1271080" cy="110583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Calidad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1" kern="1200" dirty="0"/>
            <a:t>4.335</a:t>
          </a:r>
        </a:p>
      </dsp:txBody>
      <dsp:txXfrm rot="-5400000">
        <a:off x="2241760" y="200665"/>
        <a:ext cx="761185" cy="874926"/>
      </dsp:txXfrm>
    </dsp:sp>
    <dsp:sp modelId="{4D61A611-8212-4398-9C2B-395093578419}">
      <dsp:nvSpPr>
        <dsp:cNvPr id="0" name=""/>
        <dsp:cNvSpPr/>
      </dsp:nvSpPr>
      <dsp:spPr>
        <a:xfrm rot="5400000">
          <a:off x="2581678" y="1164101"/>
          <a:ext cx="1271080" cy="110583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SIG</a:t>
          </a:r>
        </a:p>
      </dsp:txBody>
      <dsp:txXfrm rot="-5400000">
        <a:off x="2836625" y="1279558"/>
        <a:ext cx="761185" cy="874926"/>
      </dsp:txXfrm>
    </dsp:sp>
    <dsp:sp modelId="{15683477-22B1-4AA5-836F-E939033C91C9}">
      <dsp:nvSpPr>
        <dsp:cNvPr id="0" name=""/>
        <dsp:cNvSpPr/>
      </dsp:nvSpPr>
      <dsp:spPr>
        <a:xfrm>
          <a:off x="1245773" y="1335697"/>
          <a:ext cx="1372766" cy="76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FB0A9-0AC8-44B4-B70B-DA585DDD20AF}">
      <dsp:nvSpPr>
        <dsp:cNvPr id="0" name=""/>
        <dsp:cNvSpPr/>
      </dsp:nvSpPr>
      <dsp:spPr>
        <a:xfrm rot="5400000">
          <a:off x="1370164" y="3290211"/>
          <a:ext cx="1271080" cy="11561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Administración</a:t>
          </a:r>
          <a:endParaRPr lang="es-ES" sz="950" kern="1200" dirty="0"/>
        </a:p>
      </dsp:txBody>
      <dsp:txXfrm rot="-5400000">
        <a:off x="1611596" y="3435044"/>
        <a:ext cx="788215" cy="866534"/>
      </dsp:txXfrm>
    </dsp:sp>
    <dsp:sp modelId="{38BDE2C7-CFEF-483E-A7DC-85049995000F}">
      <dsp:nvSpPr>
        <dsp:cNvPr id="0" name=""/>
        <dsp:cNvSpPr/>
      </dsp:nvSpPr>
      <dsp:spPr>
        <a:xfrm rot="5400000">
          <a:off x="1969606" y="4384891"/>
          <a:ext cx="1271080" cy="110583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Compras</a:t>
          </a:r>
        </a:p>
      </dsp:txBody>
      <dsp:txXfrm rot="-5400000">
        <a:off x="2224553" y="4500348"/>
        <a:ext cx="761185" cy="874926"/>
      </dsp:txXfrm>
    </dsp:sp>
    <dsp:sp modelId="{08887379-3BC1-432F-B112-F33DD29C1555}">
      <dsp:nvSpPr>
        <dsp:cNvPr id="0" name=""/>
        <dsp:cNvSpPr/>
      </dsp:nvSpPr>
      <dsp:spPr>
        <a:xfrm>
          <a:off x="4403136" y="2414589"/>
          <a:ext cx="1418525" cy="76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E152B-FE07-4BF0-993A-A9EAAA950B18}">
      <dsp:nvSpPr>
        <dsp:cNvPr id="0" name=""/>
        <dsp:cNvSpPr/>
      </dsp:nvSpPr>
      <dsp:spPr>
        <a:xfrm rot="5400000">
          <a:off x="2578006" y="3306519"/>
          <a:ext cx="1271080" cy="110583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Contabilidad</a:t>
          </a:r>
        </a:p>
      </dsp:txBody>
      <dsp:txXfrm rot="-5400000">
        <a:off x="2832953" y="3421976"/>
        <a:ext cx="761185" cy="874926"/>
      </dsp:txXfrm>
    </dsp:sp>
    <dsp:sp modelId="{020250EB-FC22-4611-B014-E3CC1B43A738}">
      <dsp:nvSpPr>
        <dsp:cNvPr id="0" name=""/>
        <dsp:cNvSpPr/>
      </dsp:nvSpPr>
      <dsp:spPr>
        <a:xfrm rot="5400000">
          <a:off x="3183376" y="2224817"/>
          <a:ext cx="1271080" cy="110583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Legal</a:t>
          </a:r>
        </a:p>
      </dsp:txBody>
      <dsp:txXfrm rot="-5400000">
        <a:off x="3438323" y="2340274"/>
        <a:ext cx="761185" cy="874926"/>
      </dsp:txXfrm>
    </dsp:sp>
    <dsp:sp modelId="{8400141B-0494-4E1D-B83D-03E15FF44F1F}">
      <dsp:nvSpPr>
        <dsp:cNvPr id="0" name=""/>
        <dsp:cNvSpPr/>
      </dsp:nvSpPr>
      <dsp:spPr>
        <a:xfrm>
          <a:off x="1245773" y="3493482"/>
          <a:ext cx="1372766" cy="76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524F7-B8DA-4538-9019-C625691817A6}">
      <dsp:nvSpPr>
        <dsp:cNvPr id="0" name=""/>
        <dsp:cNvSpPr/>
      </dsp:nvSpPr>
      <dsp:spPr>
        <a:xfrm rot="5400000">
          <a:off x="1391839" y="1159245"/>
          <a:ext cx="1271080" cy="110583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TI y Sistemas</a:t>
          </a:r>
        </a:p>
      </dsp:txBody>
      <dsp:txXfrm rot="-5400000">
        <a:off x="1646786" y="1274702"/>
        <a:ext cx="761185" cy="874926"/>
      </dsp:txXfrm>
    </dsp:sp>
    <dsp:sp modelId="{C5A8C3AD-4603-4683-9194-BEA701A3982F}">
      <dsp:nvSpPr>
        <dsp:cNvPr id="0" name=""/>
        <dsp:cNvSpPr/>
      </dsp:nvSpPr>
      <dsp:spPr>
        <a:xfrm rot="5400000">
          <a:off x="3162652" y="4403368"/>
          <a:ext cx="1271080" cy="110583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Riesgos</a:t>
          </a:r>
        </a:p>
      </dsp:txBody>
      <dsp:txXfrm rot="-5400000">
        <a:off x="3417599" y="4518825"/>
        <a:ext cx="761185" cy="874926"/>
      </dsp:txXfrm>
    </dsp:sp>
    <dsp:sp modelId="{3E341103-2F7E-4649-8275-CCF92DA5B07D}">
      <dsp:nvSpPr>
        <dsp:cNvPr id="0" name=""/>
        <dsp:cNvSpPr/>
      </dsp:nvSpPr>
      <dsp:spPr>
        <a:xfrm>
          <a:off x="4403136" y="4572375"/>
          <a:ext cx="1418525" cy="76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B6E71-064C-4C7F-8C8F-FCC033755249}">
      <dsp:nvSpPr>
        <dsp:cNvPr id="0" name=""/>
        <dsp:cNvSpPr/>
      </dsp:nvSpPr>
      <dsp:spPr>
        <a:xfrm rot="5400000">
          <a:off x="777909" y="4394131"/>
          <a:ext cx="1271080" cy="110583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Control de Gestión</a:t>
          </a:r>
        </a:p>
      </dsp:txBody>
      <dsp:txXfrm rot="-5400000">
        <a:off x="1032856" y="4509588"/>
        <a:ext cx="761185" cy="874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B0547-FCB6-A249-8ECF-15FA698D7B3A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ADE2EC9-87F0-BC43-82D4-950CAEFCB2C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99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373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640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75FB-65AC-AC41-84B9-6C116412F2AC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5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slide" Target="slide7.xml"/><Relationship Id="rId7" Type="http://schemas.openxmlformats.org/officeDocument/2006/relationships/chart" Target="../charts/chart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de inicio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Calidad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Comentarios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70686" y="1181002"/>
            <a:ext cx="105828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Personal muy amable, y un gran equipo.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buena área, nos aporta en la gestión de la calidad de manera oportuna, debería tener mejor presupuesto para hacer mejores validaciones.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Las personas con las que siempre coordinamos las liberaciones son bastante flexibles y siempre nos apoyan cuando lo necesitamos.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Hay personal nuevo que falta capacitar y cuando realiza los análisis los hace mal. Este punto hay que mejorar. Muchas veces cuando se solicita un muestreo adicional, la respuesta es negativa.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Un excelente equipo!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Trabajar mayor capacitación con el personal analista en la interpretación y emisión de resultados de los análisis cuando hay desviación o parámetro fuera de control Evaluar disminuir la frecuencia de análisis para mejorar los controles en la operación mejorando los rendimientos industriales "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Si cumple sus expectativas , siempre con una buena comunicación y buen servicio. 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la atención es de forma oportuna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Siempre dispuestos a apoyar y brindar soporte en los diferentes casos relacionados al almacén de azúcar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Excelente servicio y apoyo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Felicitaciones al equipo de calidad, rescato y felicito las capacitaciones que se vienen dando a las áreas administrativas, lo que nos permite conocer mas de nuestra empresa y del trabajo que vienen realizando.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Por favor ampliar las capacitaciones HACCP a más arras 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El área de calidad ha mostrado una mejora importante el 2024, destacando el apoyo que brinda a la parte industrial y agrícola para identificar oportunidades de mejora y mediciones oportunas en resultados de procesos críticos 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El área de calidad va encaminado en las expectativas. Seguir reforzando el equipo y brindar capacitaciones constantes.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Se ha visto una mejora en la atención de necesidades de ambos laboratorios. En sistemas de gestión de calidad se nota un buen seguimiento y empuje para que el sistema sea un soporte.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Botón de acción: Inicio 12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677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final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8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-1531139" y="7102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</a:t>
            </a:r>
          </a:p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título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-1940620" y="1949433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(40)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Antetítulo y fecha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72067" y="1744134"/>
            <a:ext cx="10727266" cy="2017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r>
              <a:rPr lang="es-MX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Encuestas de Satisfacción Calidad 2024-02</a:t>
            </a: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6097930" y="3823232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Enero 2025</a:t>
            </a: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cxnSp>
        <p:nvCxnSpPr>
          <p:cNvPr id="17" name="Conector recto 16"/>
          <p:cNvCxnSpPr>
            <a:cxnSpLocks/>
          </p:cNvCxnSpPr>
          <p:nvPr/>
        </p:nvCxnSpPr>
        <p:spPr>
          <a:xfrm flipV="1">
            <a:off x="948267" y="3761723"/>
            <a:ext cx="8364834" cy="16982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6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17753" y="154468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Agenda</a:t>
            </a:r>
          </a:p>
        </p:txBody>
      </p:sp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-1531139" y="710253"/>
            <a:ext cx="114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</a:t>
            </a:r>
          </a:p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agenda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17753" y="1262639"/>
            <a:ext cx="9178138" cy="4864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Punto 1: </a:t>
            </a:r>
            <a:r>
              <a:rPr lang="es-PE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  <a:hlinkClick r:id="rId3" action="ppaction://hlinksldjump"/>
              </a:rPr>
              <a:t>Satisfacción a nivel </a:t>
            </a:r>
            <a:r>
              <a:rPr lang="es-PE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  <a:hlinkClick r:id="rId3" action="ppaction://hlinksldjump"/>
              </a:rPr>
              <a:t>Multiarea</a:t>
            </a:r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r>
              <a:rPr lang="es-ES_tradnl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Punto 2: </a:t>
            </a:r>
            <a:r>
              <a:rPr lang="es-PE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  <a:hlinkClick r:id="rId4" action="ppaction://hlinksldjump"/>
              </a:rPr>
              <a:t>Satisfacción Calidad</a:t>
            </a:r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ES_tradnl" sz="1800" dirty="0">
              <a:solidFill>
                <a:schemeClr val="tx1">
                  <a:lumMod val="75000"/>
                  <a:lumOff val="2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917753" y="1135005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-1940620" y="1949433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“Agenda”: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(40)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</p:spTree>
    <p:extLst>
      <p:ext uri="{BB962C8B-B14F-4D97-AF65-F5344CB8AC3E}">
        <p14:creationId xmlns:p14="http://schemas.microsoft.com/office/powerpoint/2010/main" val="150483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ondear rectángulo de esquina diagonal 10">
            <a:extLst>
              <a:ext uri="{FF2B5EF4-FFF2-40B4-BE49-F238E27FC236}">
                <a16:creationId xmlns:a16="http://schemas.microsoft.com/office/drawing/2014/main" id="{68E45BB1-0D41-CF45-B1EE-0F63AC9AB321}"/>
              </a:ext>
            </a:extLst>
          </p:cNvPr>
          <p:cNvSpPr/>
          <p:nvPr/>
        </p:nvSpPr>
        <p:spPr>
          <a:xfrm>
            <a:off x="319489" y="308472"/>
            <a:ext cx="5166911" cy="6235547"/>
          </a:xfrm>
          <a:prstGeom prst="round2DiagRect">
            <a:avLst>
              <a:gd name="adj1" fmla="val 8071"/>
              <a:gd name="adj2" fmla="val 0"/>
            </a:avLst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068116" y="-113174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-1923885" y="308472"/>
            <a:ext cx="151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para título secundario. Colocar los puntos especificados en la Agenda</a:t>
            </a:r>
          </a:p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Opción 1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803525" y="2396332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a nivel Multiarea</a:t>
            </a:r>
          </a:p>
        </p:txBody>
      </p:sp>
      <p:cxnSp>
        <p:nvCxnSpPr>
          <p:cNvPr id="22" name="Conector recto 21"/>
          <p:cNvCxnSpPr/>
          <p:nvPr/>
        </p:nvCxnSpPr>
        <p:spPr>
          <a:xfrm>
            <a:off x="5841016" y="3637393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-2068116" y="2064462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(30)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7995163" y="3733023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2" name="Botón de acción: Inicio 11">
            <a:hlinkClick r:id="rId4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a nivel </a:t>
            </a:r>
            <a:r>
              <a:rPr lang="es-PE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Multiarea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2024 - 02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graphicFrame>
        <p:nvGraphicFramePr>
          <p:cNvPr id="36" name="Diagrama 35"/>
          <p:cNvGraphicFramePr/>
          <p:nvPr>
            <p:extLst>
              <p:ext uri="{D42A27DB-BD31-4B8C-83A1-F6EECF244321}">
                <p14:modId xmlns:p14="http://schemas.microsoft.com/office/powerpoint/2010/main" val="2343897813"/>
              </p:ext>
            </p:extLst>
          </p:nvPr>
        </p:nvGraphicFramePr>
        <p:xfrm>
          <a:off x="5975927" y="820449"/>
          <a:ext cx="7067435" cy="5591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6" name="Botón de acción: Inicio 65">
            <a:hlinkClick r:id="rId8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03F96D7-6F0D-57BA-F70E-839766CE1805}"/>
              </a:ext>
            </a:extLst>
          </p:cNvPr>
          <p:cNvGrpSpPr/>
          <p:nvPr/>
        </p:nvGrpSpPr>
        <p:grpSpPr>
          <a:xfrm>
            <a:off x="8043413" y="2980823"/>
            <a:ext cx="1105839" cy="1271080"/>
            <a:chOff x="2069433" y="2588"/>
            <a:chExt cx="1105839" cy="1271080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8F9C4E84-948C-CF0C-729A-210AF9A40A1F}"/>
                </a:ext>
              </a:extLst>
            </p:cNvPr>
            <p:cNvSpPr/>
            <p:nvPr/>
          </p:nvSpPr>
          <p:spPr>
            <a:xfrm rot="5400000">
              <a:off x="1986813" y="85208"/>
              <a:ext cx="1271080" cy="1105839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PE"/>
            </a:p>
          </p:txBody>
        </p:sp>
        <p:sp>
          <p:nvSpPr>
            <p:cNvPr id="6" name="Hexágono 4">
              <a:extLst>
                <a:ext uri="{FF2B5EF4-FFF2-40B4-BE49-F238E27FC236}">
                  <a16:creationId xmlns:a16="http://schemas.microsoft.com/office/drawing/2014/main" id="{F11CF5B4-19B5-9A85-7D08-25E1A633FE15}"/>
                </a:ext>
              </a:extLst>
            </p:cNvPr>
            <p:cNvSpPr txBox="1"/>
            <p:nvPr/>
          </p:nvSpPr>
          <p:spPr>
            <a:xfrm>
              <a:off x="2241760" y="200665"/>
              <a:ext cx="761185" cy="874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/>
                <a:t>Seguridad</a:t>
              </a:r>
            </a:p>
          </p:txBody>
        </p: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11DCED05-C21A-0B49-7677-163B37C886BF}"/>
              </a:ext>
            </a:extLst>
          </p:cNvPr>
          <p:cNvSpPr txBox="1">
            <a:spLocks/>
          </p:cNvSpPr>
          <p:nvPr/>
        </p:nvSpPr>
        <p:spPr>
          <a:xfrm>
            <a:off x="738909" y="4185662"/>
            <a:ext cx="4156364" cy="405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500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Tamaño de muestra: </a:t>
            </a:r>
            <a:r>
              <a:rPr lang="es-MX" sz="1500" b="1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254 colaboradores</a:t>
            </a:r>
          </a:p>
          <a:p>
            <a:pPr algn="ctr"/>
            <a:r>
              <a:rPr lang="es-ES_tradnl" sz="1500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Respuestas: </a:t>
            </a:r>
            <a:r>
              <a:rPr lang="es-ES_tradnl" sz="1500" b="1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172 colaboradores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71F1BBD-6734-2896-98FA-DB5852E31FEF}"/>
              </a:ext>
            </a:extLst>
          </p:cNvPr>
          <p:cNvSpPr/>
          <p:nvPr/>
        </p:nvSpPr>
        <p:spPr>
          <a:xfrm>
            <a:off x="1314954" y="984160"/>
            <a:ext cx="3011533" cy="3013200"/>
          </a:xfrm>
          <a:prstGeom prst="ellipse">
            <a:avLst/>
          </a:prstGeom>
          <a:solidFill>
            <a:srgbClr val="459F43"/>
          </a:solidFill>
          <a:ln>
            <a:solidFill>
              <a:srgbClr val="459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>
                <a:solidFill>
                  <a:schemeClr val="bg1"/>
                </a:solidFill>
              </a:rPr>
              <a:t>MULTIAREA</a:t>
            </a:r>
            <a:r>
              <a:rPr lang="es-PE" sz="4000" dirty="0">
                <a:solidFill>
                  <a:schemeClr val="bg1"/>
                </a:solidFill>
              </a:rPr>
              <a:t> 4.235</a:t>
            </a:r>
          </a:p>
        </p:txBody>
      </p: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C12CAD67-B4A5-07B0-3D88-681A037C1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335393"/>
              </p:ext>
            </p:extLst>
          </p:nvPr>
        </p:nvGraphicFramePr>
        <p:xfrm>
          <a:off x="370686" y="4626814"/>
          <a:ext cx="5605241" cy="1972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53858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a nivel </a:t>
            </a:r>
            <a:r>
              <a:rPr lang="es-MX" sz="2500" b="1" dirty="0" err="1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Multiarea</a:t>
            </a:r>
            <a:endParaRPr lang="es-MX" sz="25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2024- 02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66" name="Botón de acción: Inicio 65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EB75F1D-1F2A-2FA9-ECEB-F8F0AC9EF799}"/>
              </a:ext>
            </a:extLst>
          </p:cNvPr>
          <p:cNvSpPr/>
          <p:nvPr/>
        </p:nvSpPr>
        <p:spPr>
          <a:xfrm>
            <a:off x="1314954" y="1122946"/>
            <a:ext cx="3011533" cy="3013200"/>
          </a:xfrm>
          <a:prstGeom prst="ellipse">
            <a:avLst/>
          </a:prstGeom>
          <a:solidFill>
            <a:srgbClr val="459F43"/>
          </a:solidFill>
          <a:ln>
            <a:solidFill>
              <a:srgbClr val="459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>
                <a:solidFill>
                  <a:schemeClr val="bg1"/>
                </a:solidFill>
              </a:rPr>
              <a:t>MULTIAREA</a:t>
            </a:r>
            <a:r>
              <a:rPr lang="es-PE" sz="4000" dirty="0">
                <a:solidFill>
                  <a:schemeClr val="bg1"/>
                </a:solidFill>
              </a:rPr>
              <a:t> 4.235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EEBA0B54-7F7C-5D04-0C79-83CC2E5C6C0B}"/>
              </a:ext>
            </a:extLst>
          </p:cNvPr>
          <p:cNvGraphicFramePr>
            <a:graphicFrameLocks/>
          </p:cNvGraphicFramePr>
          <p:nvPr/>
        </p:nvGraphicFramePr>
        <p:xfrm>
          <a:off x="916118" y="4581538"/>
          <a:ext cx="4322927" cy="1967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B168BF0E-FA01-D714-04BB-A4D6BBD17681}"/>
              </a:ext>
            </a:extLst>
          </p:cNvPr>
          <p:cNvGraphicFramePr>
            <a:graphicFrameLocks/>
          </p:cNvGraphicFramePr>
          <p:nvPr/>
        </p:nvGraphicFramePr>
        <p:xfrm>
          <a:off x="6081386" y="4581538"/>
          <a:ext cx="4789814" cy="1967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/>
        </p:nvGraphicFramePr>
        <p:xfrm>
          <a:off x="4578470" y="1256993"/>
          <a:ext cx="6945630" cy="274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2761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068116" y="-113174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-1923885" y="308472"/>
            <a:ext cx="151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para título secundario. Colocar los puntos especificados en la Agenda</a:t>
            </a:r>
          </a:p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Opción 6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803525" y="2396332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Calidad</a:t>
            </a:r>
          </a:p>
        </p:txBody>
      </p:sp>
      <p:cxnSp>
        <p:nvCxnSpPr>
          <p:cNvPr id="22" name="Conector recto 21"/>
          <p:cNvCxnSpPr/>
          <p:nvPr/>
        </p:nvCxnSpPr>
        <p:spPr>
          <a:xfrm>
            <a:off x="5841016" y="3637393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-2068116" y="2064462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(30)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10" name="Botón de acción: Inicio 9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7995163" y="3733023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5" name="Redondear rectángulo de esquina diagonal 10">
            <a:extLst>
              <a:ext uri="{FF2B5EF4-FFF2-40B4-BE49-F238E27FC236}">
                <a16:creationId xmlns:a16="http://schemas.microsoft.com/office/drawing/2014/main" id="{2DF1BBFB-9366-4F8A-92A1-C2D48D6B71FE}"/>
              </a:ext>
            </a:extLst>
          </p:cNvPr>
          <p:cNvSpPr/>
          <p:nvPr/>
        </p:nvSpPr>
        <p:spPr>
          <a:xfrm>
            <a:off x="319489" y="308472"/>
            <a:ext cx="5166911" cy="6235547"/>
          </a:xfrm>
          <a:prstGeom prst="round2DiagRect">
            <a:avLst>
              <a:gd name="adj1" fmla="val 8071"/>
              <a:gd name="adj2" fmla="val 0"/>
            </a:avLst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64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F385F-DBF9-EAFB-8FA9-DB227F46E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>
            <a:extLst>
              <a:ext uri="{FF2B5EF4-FFF2-40B4-BE49-F238E27FC236}">
                <a16:creationId xmlns:a16="http://schemas.microsoft.com/office/drawing/2014/main" id="{D9D437D9-6F60-14C8-2EB3-9DA0F61B5D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57FF7359-4BD6-1CB9-48EA-3AE280EF218F}"/>
              </a:ext>
            </a:extLst>
          </p:cNvPr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Calidad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84931CA-3851-4170-D6C3-CA9BB5A660FC}"/>
              </a:ext>
            </a:extLst>
          </p:cNvPr>
          <p:cNvCxnSpPr>
            <a:cxnSpLocks/>
          </p:cNvCxnSpPr>
          <p:nvPr/>
        </p:nvCxnSpPr>
        <p:spPr>
          <a:xfrm>
            <a:off x="370686" y="677553"/>
            <a:ext cx="1144262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>
            <a:extLst>
              <a:ext uri="{FF2B5EF4-FFF2-40B4-BE49-F238E27FC236}">
                <a16:creationId xmlns:a16="http://schemas.microsoft.com/office/drawing/2014/main" id="{A46701CC-4744-29EF-ECC4-7D91DEE6BE9D}"/>
              </a:ext>
            </a:extLst>
          </p:cNvPr>
          <p:cNvSpPr txBox="1">
            <a:spLocks/>
          </p:cNvSpPr>
          <p:nvPr/>
        </p:nvSpPr>
        <p:spPr>
          <a:xfrm>
            <a:off x="326898" y="732037"/>
            <a:ext cx="5007101" cy="215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Ubicación dentro de universo de </a:t>
            </a:r>
            <a:r>
              <a:rPr lang="es-ES_tradnl" sz="1500" b="1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63 servicios</a:t>
            </a:r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 </a:t>
            </a:r>
            <a:r>
              <a:rPr lang="es-ES_tradnl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Multiarea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A00FA9B-7F01-83C0-F7DF-EC360C09B173}"/>
              </a:ext>
            </a:extLst>
          </p:cNvPr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FAFF3F2-0006-94B5-67BC-316A9870AC61}"/>
              </a:ext>
            </a:extLst>
          </p:cNvPr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21" name="Botón de acción: Inicio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83DE5E4-8D37-F357-B7AA-6C274CFF8483}"/>
              </a:ext>
            </a:extLst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6A39194-081B-C92B-B13F-BD0F51FEE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18740"/>
              </p:ext>
            </p:extLst>
          </p:nvPr>
        </p:nvGraphicFramePr>
        <p:xfrm>
          <a:off x="326896" y="1001693"/>
          <a:ext cx="5769103" cy="3081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0">
                  <a:extLst>
                    <a:ext uri="{9D8B030D-6E8A-4147-A177-3AD203B41FA5}">
                      <a16:colId xmlns:a16="http://schemas.microsoft.com/office/drawing/2014/main" val="3476905464"/>
                    </a:ext>
                  </a:extLst>
                </a:gridCol>
                <a:gridCol w="3406387">
                  <a:extLst>
                    <a:ext uri="{9D8B030D-6E8A-4147-A177-3AD203B41FA5}">
                      <a16:colId xmlns:a16="http://schemas.microsoft.com/office/drawing/2014/main" val="2182101974"/>
                    </a:ext>
                  </a:extLst>
                </a:gridCol>
                <a:gridCol w="942302">
                  <a:extLst>
                    <a:ext uri="{9D8B030D-6E8A-4147-A177-3AD203B41FA5}">
                      <a16:colId xmlns:a16="http://schemas.microsoft.com/office/drawing/2014/main" val="3010551720"/>
                    </a:ext>
                  </a:extLst>
                </a:gridCol>
                <a:gridCol w="742964">
                  <a:extLst>
                    <a:ext uri="{9D8B030D-6E8A-4147-A177-3AD203B41FA5}">
                      <a16:colId xmlns:a16="http://schemas.microsoft.com/office/drawing/2014/main" val="1032164255"/>
                    </a:ext>
                  </a:extLst>
                </a:gridCol>
              </a:tblGrid>
              <a:tr h="163170"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1" u="none" strike="noStrike" dirty="0">
                          <a:effectLst/>
                        </a:rPr>
                        <a:t>PUESTO</a:t>
                      </a:r>
                      <a:endParaRPr lang="es-PE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1" u="none" strike="noStrike" dirty="0">
                          <a:effectLst/>
                        </a:rPr>
                        <a:t>SERVICIO</a:t>
                      </a:r>
                      <a:endParaRPr lang="es-PE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1" u="none" strike="noStrike" dirty="0">
                          <a:effectLst/>
                        </a:rPr>
                        <a:t>RESULTADO</a:t>
                      </a:r>
                      <a:endParaRPr lang="es-PE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1" u="none" strike="noStrike" dirty="0">
                          <a:effectLst/>
                        </a:rPr>
                        <a:t>AREA</a:t>
                      </a:r>
                      <a:endParaRPr lang="es-PE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41626"/>
                  </a:ext>
                </a:extLst>
              </a:tr>
              <a:tr h="21281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Amabilidad y disponibilidad del personal de laboratorio ante algún requerimiento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1557802"/>
                  </a:ext>
                </a:extLst>
              </a:tr>
              <a:tr h="10877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Capacitación y acompañamiento en temas HACCP e ISO 9001:2025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9727140"/>
                  </a:ext>
                </a:extLst>
              </a:tr>
              <a:tr h="21281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técnico a los requerimientos de laboratorio de materia prima y/o industrial, ISO 90001:2025, HACCP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7008250"/>
                  </a:ext>
                </a:extLst>
              </a:tr>
              <a:tr h="21281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Comunicación del personal de laboratorio con usted para las coordinaciones necesarias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99943"/>
                  </a:ext>
                </a:extLst>
              </a:tr>
              <a:tr h="10877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Imparcialidad del personal de laboratorio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5521175"/>
                  </a:ext>
                </a:extLst>
              </a:tr>
              <a:tr h="10877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Nivel de compromiso en la atención a los requerimientos solicitados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5993020"/>
                  </a:ext>
                </a:extLst>
              </a:tr>
              <a:tr h="21281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Conformidad respecto a inspecciones HACCP, control de plagas y auditorías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1708518"/>
                  </a:ext>
                </a:extLst>
              </a:tr>
              <a:tr h="10877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Creación de reportes emitidos por parte del laboratorio de Materia Prima y/o industrial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1699737"/>
                  </a:ext>
                </a:extLst>
              </a:tr>
              <a:tr h="21281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Proyecciones realizadas por parte del laboratorio Materia Prima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2477536"/>
                  </a:ext>
                </a:extLst>
              </a:tr>
            </a:tbl>
          </a:graphicData>
        </a:graphic>
      </p:graphicFrame>
      <p:pic>
        <p:nvPicPr>
          <p:cNvPr id="8" name="Gráfico 7">
            <a:extLst>
              <a:ext uri="{FF2B5EF4-FFF2-40B4-BE49-F238E27FC236}">
                <a16:creationId xmlns:a16="http://schemas.microsoft.com/office/drawing/2014/main" id="{E6BBE814-A94A-B5D5-D893-7E4B45E88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5890" y="4242761"/>
            <a:ext cx="4047591" cy="2392864"/>
          </a:xfrm>
          <a:prstGeom prst="rect">
            <a:avLst/>
          </a:prstGeom>
        </p:spPr>
      </p:pic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AD668B9C-8825-1DA9-77D8-9EB7E4E9EB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327959"/>
              </p:ext>
            </p:extLst>
          </p:nvPr>
        </p:nvGraphicFramePr>
        <p:xfrm>
          <a:off x="6521154" y="839623"/>
          <a:ext cx="4448420" cy="1864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D16418EF-02A5-463B-AEAA-8B24CB0579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063912"/>
              </p:ext>
            </p:extLst>
          </p:nvPr>
        </p:nvGraphicFramePr>
        <p:xfrm>
          <a:off x="6521154" y="2810363"/>
          <a:ext cx="4454021" cy="1674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id="{1ABDB8ED-6B0B-C491-8A90-794A6FCDF9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692985"/>
              </p:ext>
            </p:extLst>
          </p:nvPr>
        </p:nvGraphicFramePr>
        <p:xfrm>
          <a:off x="5747250" y="4590835"/>
          <a:ext cx="5254537" cy="2120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69411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7FC2CE15-5F90-7E4C-7D03-86CE68310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50316"/>
              </p:ext>
            </p:extLst>
          </p:nvPr>
        </p:nvGraphicFramePr>
        <p:xfrm>
          <a:off x="199356" y="901764"/>
          <a:ext cx="6934200" cy="2760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Calidad</a:t>
            </a:r>
          </a:p>
        </p:txBody>
      </p:sp>
      <p:cxnSp>
        <p:nvCxnSpPr>
          <p:cNvPr id="11" name="Conector recto 10"/>
          <p:cNvCxnSpPr>
            <a:cxnSpLocks/>
          </p:cNvCxnSpPr>
          <p:nvPr/>
        </p:nvCxnSpPr>
        <p:spPr>
          <a:xfrm>
            <a:off x="370686" y="677553"/>
            <a:ext cx="1144262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21" name="Botón de acción: Inicio 20">
            <a:hlinkClick r:id="rId4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E8B5BB-746D-A14B-78CD-0AA832BE5B3A}"/>
              </a:ext>
            </a:extLst>
          </p:cNvPr>
          <p:cNvSpPr txBox="1"/>
          <p:nvPr/>
        </p:nvSpPr>
        <p:spPr>
          <a:xfrm>
            <a:off x="6362225" y="956248"/>
            <a:ext cx="598241" cy="307777"/>
          </a:xfrm>
          <a:prstGeom prst="rect">
            <a:avLst/>
          </a:prstGeom>
          <a:solidFill>
            <a:srgbClr val="0B84A5"/>
          </a:solidFill>
        </p:spPr>
        <p:txBody>
          <a:bodyPr wrap="none" rtlCol="0">
            <a:spAutoFit/>
          </a:bodyPr>
          <a:lstStyle/>
          <a:p>
            <a:r>
              <a:rPr lang="es-PE" sz="1400" b="1" dirty="0">
                <a:solidFill>
                  <a:schemeClr val="bg1"/>
                </a:solidFill>
              </a:rPr>
              <a:t>4.335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09369832-CBA6-8E41-DEE4-1A435E9965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874551"/>
              </p:ext>
            </p:extLst>
          </p:nvPr>
        </p:nvGraphicFramePr>
        <p:xfrm>
          <a:off x="7217923" y="1071441"/>
          <a:ext cx="4774722" cy="244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C32250FB-8F09-4269-A69A-A9F25C8F38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462925"/>
              </p:ext>
            </p:extLst>
          </p:nvPr>
        </p:nvGraphicFramePr>
        <p:xfrm>
          <a:off x="2670533" y="3732972"/>
          <a:ext cx="8200667" cy="2971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13576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26501</TotalTime>
  <Words>909</Words>
  <Application>Microsoft Office PowerPoint</Application>
  <PresentationFormat>Panorámica</PresentationFormat>
  <Paragraphs>197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 2018</dc:title>
  <dc:creator>Usuario de Microsoft Office</dc:creator>
  <cp:lastModifiedBy>Cristhian Martin Valladolid Chero</cp:lastModifiedBy>
  <cp:revision>446</cp:revision>
  <dcterms:created xsi:type="dcterms:W3CDTF">2018-06-08T15:13:06Z</dcterms:created>
  <dcterms:modified xsi:type="dcterms:W3CDTF">2025-01-03T20:18:16Z</dcterms:modified>
</cp:coreProperties>
</file>