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ppt/charts/chart11.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15"/>
  </p:notesMasterIdLst>
  <p:sldIdLst>
    <p:sldId id="270" r:id="rId2"/>
    <p:sldId id="584" r:id="rId3"/>
    <p:sldId id="593" r:id="rId4"/>
    <p:sldId id="256" r:id="rId5"/>
    <p:sldId id="741" r:id="rId6"/>
    <p:sldId id="881" r:id="rId7"/>
    <p:sldId id="668" r:id="rId8"/>
    <p:sldId id="729" r:id="rId9"/>
    <p:sldId id="748" r:id="rId10"/>
    <p:sldId id="745" r:id="rId11"/>
    <p:sldId id="746" r:id="rId12"/>
    <p:sldId id="747" r:id="rId13"/>
    <p:sldId id="602" r:id="rId14"/>
  </p:sldIdLst>
  <p:sldSz cx="12192000" cy="6858000"/>
  <p:notesSz cx="7315200" cy="96012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nthia Pamela Ramirez Suarez" initials="CPRS" lastIdx="19" clrIdx="0">
    <p:extLst>
      <p:ext uri="{19B8F6BF-5375-455C-9EA6-DF929625EA0E}">
        <p15:presenceInfo xmlns:p15="http://schemas.microsoft.com/office/powerpoint/2012/main" userId="S-1-5-21-393103838-4033371443-3849908453-5768" providerId="AD"/>
      </p:ext>
    </p:extLst>
  </p:cmAuthor>
  <p:cmAuthor id="2" name="Arturo Meneses Ruidias" initials="AMR" lastIdx="5" clrIdx="1">
    <p:extLst>
      <p:ext uri="{19B8F6BF-5375-455C-9EA6-DF929625EA0E}">
        <p15:presenceInfo xmlns:p15="http://schemas.microsoft.com/office/powerpoint/2012/main" userId="S-1-5-21-393103838-4033371443-3849908453-3253" providerId="AD"/>
      </p:ext>
    </p:extLst>
  </p:cmAuthor>
  <p:cmAuthor id="3" name="Arturo Meneses Ruidias" initials="AMR [2]" lastIdx="9" clrIdx="2">
    <p:extLst>
      <p:ext uri="{19B8F6BF-5375-455C-9EA6-DF929625EA0E}">
        <p15:presenceInfo xmlns:p15="http://schemas.microsoft.com/office/powerpoint/2012/main" userId="Arturo Meneses Ruidi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F43"/>
    <a:srgbClr val="009B45"/>
    <a:srgbClr val="C9C9C9"/>
    <a:srgbClr val="DF1D26"/>
    <a:srgbClr val="F29414"/>
    <a:srgbClr val="F2AB62"/>
    <a:srgbClr val="66B763"/>
    <a:srgbClr val="006131"/>
    <a:srgbClr val="009C49"/>
    <a:srgbClr val="CE60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31" autoAdjust="0"/>
    <p:restoredTop sz="94668"/>
  </p:normalViewPr>
  <p:slideViewPr>
    <p:cSldViewPr snapToGrid="0" snapToObjects="1">
      <p:cViewPr varScale="1">
        <p:scale>
          <a:sx n="93" d="100"/>
          <a:sy n="93" d="100"/>
        </p:scale>
        <p:origin x="50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Encuestas\ResultadosEncuestas2024_02\ResultadosTabuleadosConMacro\Validados\ConsolidadoFinalEncuestas2024_02.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Encuestas\ResultadosEncuestas2024_02\ResultadosTabuleadosConMacro\Validados\EncuestaCompras.xlsm" TargetMode="External"/><Relationship Id="rId2" Type="http://schemas.microsoft.com/office/2011/relationships/chartColorStyle" Target="colors8.xml"/><Relationship Id="rId1" Type="http://schemas.microsoft.com/office/2011/relationships/chartStyle" Target="style8.xml"/></Relationships>
</file>

<file path=ppt/charts/_rels/chart11.xml.rels><?xml version="1.0" encoding="UTF-8" standalone="yes"?>
<Relationships xmlns="http://schemas.openxmlformats.org/package/2006/relationships"><Relationship Id="rId3" Type="http://schemas.openxmlformats.org/officeDocument/2006/relationships/oleObject" Target="file:///D:\Encuestas\ResultadosEncuestas2024_02\ResultadosTabuleadosConMacro\Validados\EncuestaCompras.xlsm" TargetMode="External"/><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oleObject" Target="file:///D:\Encuestas\ResultadosEncuestas2024_02\ResultadosTabuleadosConMacro\Validados\ConsolidadoFinalEncuestas2024_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Encuestas\ResultadosEncuestas2024_02\ResultadosTabuleadosConMacro\Validados\ConsolidadoFinalEncuestas2024_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Encuestas\ResultadosEncuestas2024_02\ResultadosTabuleadosConMacro\Validados\ConsolidadoFinalEncuestas2024_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oleObject" Target="file:///D:\Encuestas\ResultadosEncuestas2024_02\ResultadosTabuleadosConMacro\Validados\EncuestaCompras.xlsm"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Encuestas\ResultadosEncuestas2024_02\ResultadosTabuleadosConMacro\Validados\EncuestaCompras.xlsm" TargetMode="External"/></Relationships>
</file>

<file path=ppt/charts/_rels/chart7.xml.rels><?xml version="1.0" encoding="UTF-8" standalone="yes"?>
<Relationships xmlns="http://schemas.openxmlformats.org/package/2006/relationships"><Relationship Id="rId3" Type="http://schemas.openxmlformats.org/officeDocument/2006/relationships/oleObject" Target="file:///D:\Encuestas\ResultadosEncuestas2024_02\ResultadosTabuleadosConMacro\Validados\EncuestaCompras.xlsm" TargetMode="External"/><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oleObject" Target="file:///D:\Encuestas\ResultadosEncuestas2024_02\ResultadosTabuleadosConMacro\Validados\EncuestaCompras.xlsm" TargetMode="External"/><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3" Type="http://schemas.openxmlformats.org/officeDocument/2006/relationships/oleObject" Target="file:///D:\Encuestas\ResultadosEncuestas2024_02\ResultadosTabuleadosConMacro\Validados\EncuestaCompras.xlsm"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[ConsolidadoFinalEncuestas2024_02.xlsx]Grafico!TablaDinámica3</c:name>
    <c:fmtId val="96"/>
  </c:pivotSource>
  <c:chart>
    <c:autoTitleDeleted val="1"/>
    <c:pivotFmts>
      <c:pivotFmt>
        <c:idx val="0"/>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s-PE"/>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noFill/>
          <a:ln w="25400" cap="flat" cmpd="sng" algn="ctr">
            <a:solidFill>
              <a:srgbClr val="00B050"/>
            </a:solidFill>
            <a:miter lim="800000"/>
          </a:ln>
          <a:effectLst/>
        </c:spPr>
      </c:pivotFmt>
      <c:pivotFmt>
        <c:idx val="2"/>
        <c:spPr>
          <a:noFill/>
          <a:ln w="25400" cap="flat" cmpd="sng" algn="ctr">
            <a:solidFill>
              <a:srgbClr val="FFC000"/>
            </a:solidFill>
            <a:miter lim="800000"/>
          </a:ln>
          <a:effectLst/>
        </c:spPr>
      </c:pivotFmt>
      <c:pivotFmt>
        <c:idx val="3"/>
        <c:spPr>
          <a:noFill/>
          <a:ln w="25400" cap="flat" cmpd="sng" algn="ctr">
            <a:solidFill>
              <a:srgbClr val="FF0000"/>
            </a:solidFill>
            <a:miter lim="800000"/>
          </a:ln>
          <a:effectLst/>
        </c:spPr>
      </c:pivotFmt>
      <c:pivotFmt>
        <c:idx val="4"/>
        <c:spPr>
          <a:noFill/>
          <a:ln w="25400" cap="flat" cmpd="sng" algn="ctr">
            <a:solidFill>
              <a:srgbClr val="00B0F0"/>
            </a:solidFill>
            <a:miter lim="800000"/>
          </a:ln>
          <a:effectLst/>
        </c:spPr>
      </c:pivotFmt>
      <c:pivotFmt>
        <c:idx val="5"/>
        <c:spPr>
          <a:noFill/>
          <a:ln w="25400" cap="flat" cmpd="sng" algn="ctr">
            <a:solidFill>
              <a:schemeClr val="accent1"/>
            </a:solidFill>
            <a:miter lim="800000"/>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noFill/>
          <a:ln w="25400" cap="flat" cmpd="sng" algn="ctr">
            <a:solidFill>
              <a:schemeClr val="accent1"/>
            </a:solidFill>
            <a:miter lim="800000"/>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noFill/>
          <a:ln w="25400" cap="flat" cmpd="sng" algn="ctr">
            <a:solidFill>
              <a:schemeClr val="accent1"/>
            </a:solidFill>
            <a:miter lim="800000"/>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noFill/>
          <a:ln w="25400" cap="flat" cmpd="sng" algn="ctr">
            <a:solidFill>
              <a:schemeClr val="accent1"/>
            </a:solidFill>
            <a:miter lim="800000"/>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s-PE"/>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25400" cap="flat" cmpd="sng" algn="ctr">
            <a:solidFill>
              <a:srgbClr val="00B050"/>
            </a:solidFill>
            <a:miter lim="800000"/>
          </a:ln>
          <a:effectLst/>
        </c:spPr>
      </c:pivotFmt>
      <c:pivotFmt>
        <c:idx val="11"/>
        <c:spPr>
          <a:noFill/>
          <a:ln w="25400" cap="flat" cmpd="sng" algn="ctr">
            <a:solidFill>
              <a:srgbClr val="FFC000"/>
            </a:solidFill>
            <a:miter lim="800000"/>
          </a:ln>
          <a:effectLst/>
        </c:spPr>
      </c:pivotFmt>
      <c:pivotFmt>
        <c:idx val="12"/>
        <c:spPr>
          <a:noFill/>
          <a:ln w="25400" cap="flat" cmpd="sng" algn="ctr">
            <a:solidFill>
              <a:srgbClr val="FF0000"/>
            </a:solidFill>
            <a:miter lim="800000"/>
          </a:ln>
          <a:effectLst/>
        </c:spPr>
      </c:pivotFmt>
      <c:pivotFmt>
        <c:idx val="13"/>
        <c:spPr>
          <a:noFill/>
          <a:ln w="25400" cap="flat" cmpd="sng" algn="ctr">
            <a:solidFill>
              <a:srgbClr val="00B0F0"/>
            </a:solidFill>
            <a:miter lim="800000"/>
          </a:ln>
          <a:effectLst/>
        </c:spPr>
      </c:pivotFmt>
      <c:pivotFmt>
        <c:idx val="14"/>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s-PE"/>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25400" cap="flat" cmpd="sng" algn="ctr">
            <a:solidFill>
              <a:schemeClr val="accent6"/>
            </a:solidFill>
            <a:miter lim="800000"/>
          </a:ln>
          <a:effectLst/>
        </c:spPr>
      </c:pivotFmt>
      <c:pivotFmt>
        <c:idx val="16"/>
        <c:spPr>
          <a:noFill/>
          <a:ln w="12700" cap="flat" cmpd="sng" algn="ctr">
            <a:solidFill>
              <a:srgbClr val="FFC000"/>
            </a:solidFill>
            <a:miter lim="800000"/>
          </a:ln>
          <a:effectLst/>
        </c:spPr>
      </c:pivotFmt>
      <c:pivotFmt>
        <c:idx val="17"/>
        <c:spPr>
          <a:noFill/>
          <a:ln w="25400" cap="flat" cmpd="sng" algn="ctr">
            <a:solidFill>
              <a:srgbClr val="FF0000"/>
            </a:solidFill>
            <a:miter lim="800000"/>
          </a:ln>
          <a:effectLst/>
        </c:spPr>
      </c:pivotFmt>
      <c:pivotFmt>
        <c:idx val="18"/>
        <c:spPr>
          <a:noFill/>
          <a:ln w="25400" cap="flat" cmpd="sng" algn="ctr">
            <a:solidFill>
              <a:srgbClr val="00B0F0"/>
            </a:solidFill>
            <a:miter lim="800000"/>
          </a:ln>
          <a:effectLst/>
        </c:spPr>
      </c:pivotFmt>
      <c:pivotFmt>
        <c:idx val="19"/>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s-PE"/>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25400" cap="flat" cmpd="sng" algn="ctr">
            <a:solidFill>
              <a:schemeClr val="accent6"/>
            </a:solidFill>
            <a:miter lim="800000"/>
          </a:ln>
          <a:effectLst/>
        </c:spPr>
      </c:pivotFmt>
      <c:pivotFmt>
        <c:idx val="21"/>
        <c:spPr>
          <a:noFill/>
          <a:ln w="25400" cap="flat" cmpd="sng" algn="ctr">
            <a:solidFill>
              <a:srgbClr val="FF0000"/>
            </a:solidFill>
            <a:miter lim="800000"/>
          </a:ln>
          <a:effectLst/>
        </c:spPr>
      </c:pivotFmt>
      <c:pivotFmt>
        <c:idx val="22"/>
        <c:spPr>
          <a:noFill/>
          <a:ln w="12700" cap="flat" cmpd="sng" algn="ctr">
            <a:solidFill>
              <a:srgbClr val="FFC000"/>
            </a:solidFill>
            <a:miter lim="800000"/>
          </a:ln>
          <a:effectLst/>
        </c:spPr>
      </c:pivotFmt>
      <c:pivotFmt>
        <c:idx val="23"/>
        <c:spPr>
          <a:noFill/>
          <a:ln w="25400" cap="flat" cmpd="sng" algn="ctr">
            <a:solidFill>
              <a:srgbClr val="00B0F0"/>
            </a:solidFill>
            <a:miter lim="800000"/>
          </a:ln>
          <a:effectLst/>
        </c:spPr>
      </c:pivotFmt>
      <c:pivotFmt>
        <c:idx val="24"/>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s-PE"/>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25400" cap="flat" cmpd="sng" algn="ctr">
            <a:solidFill>
              <a:schemeClr val="accent6"/>
            </a:solidFill>
            <a:miter lim="800000"/>
          </a:ln>
          <a:effectLst/>
        </c:spPr>
      </c:pivotFmt>
      <c:pivotFmt>
        <c:idx val="26"/>
        <c:spPr>
          <a:noFill/>
          <a:ln w="25400" cap="flat" cmpd="sng" algn="ctr">
            <a:solidFill>
              <a:srgbClr val="FF0000"/>
            </a:solidFill>
            <a:miter lim="800000"/>
          </a:ln>
          <a:effectLst/>
        </c:spPr>
      </c:pivotFmt>
      <c:pivotFmt>
        <c:idx val="27"/>
        <c:spPr>
          <a:noFill/>
          <a:ln w="12700" cap="flat" cmpd="sng" algn="ctr">
            <a:solidFill>
              <a:srgbClr val="FFC000"/>
            </a:solidFill>
            <a:miter lim="800000"/>
          </a:ln>
          <a:effectLst/>
        </c:spPr>
      </c:pivotFmt>
      <c:pivotFmt>
        <c:idx val="28"/>
        <c:spPr>
          <a:noFill/>
          <a:ln w="25400" cap="flat" cmpd="sng" algn="ctr">
            <a:solidFill>
              <a:srgbClr val="00B0F0"/>
            </a:solidFill>
            <a:miter lim="800000"/>
          </a:ln>
          <a:effectLst/>
        </c:spPr>
      </c:pivotFmt>
    </c:pivotFmts>
    <c:plotArea>
      <c:layout/>
      <c:barChart>
        <c:barDir val="col"/>
        <c:grouping val="clustered"/>
        <c:varyColors val="0"/>
        <c:ser>
          <c:idx val="0"/>
          <c:order val="0"/>
          <c:tx>
            <c:strRef>
              <c:f>Grafico!$B$15</c:f>
              <c:strCache>
                <c:ptCount val="1"/>
                <c:pt idx="0">
                  <c:v>Total</c:v>
                </c:pt>
              </c:strCache>
            </c:strRef>
          </c:tx>
          <c:spPr>
            <a:noFill/>
            <a:ln w="25400" cap="flat" cmpd="sng" algn="ctr">
              <a:solidFill>
                <a:schemeClr val="accent1"/>
              </a:solidFill>
              <a:miter lim="800000"/>
            </a:ln>
            <a:effectLst/>
          </c:spPr>
          <c:invertIfNegative val="0"/>
          <c:dPt>
            <c:idx val="1"/>
            <c:invertIfNegative val="0"/>
            <c:bubble3D val="0"/>
            <c:spPr>
              <a:noFill/>
              <a:ln w="25400" cap="flat" cmpd="sng" algn="ctr">
                <a:solidFill>
                  <a:schemeClr val="accent6"/>
                </a:solidFill>
                <a:miter lim="800000"/>
              </a:ln>
              <a:effectLst/>
            </c:spPr>
            <c:extLst>
              <c:ext xmlns:c16="http://schemas.microsoft.com/office/drawing/2014/chart" uri="{C3380CC4-5D6E-409C-BE32-E72D297353CC}">
                <c16:uniqueId val="{00000001-2208-487A-9F97-69A3FAF42FD3}"/>
              </c:ext>
            </c:extLst>
          </c:dPt>
          <c:dPt>
            <c:idx val="2"/>
            <c:invertIfNegative val="0"/>
            <c:bubble3D val="0"/>
            <c:spPr>
              <a:noFill/>
              <a:ln w="25400" cap="flat" cmpd="sng" algn="ctr">
                <a:solidFill>
                  <a:srgbClr val="FF0000"/>
                </a:solidFill>
                <a:miter lim="800000"/>
              </a:ln>
              <a:effectLst/>
            </c:spPr>
            <c:extLst>
              <c:ext xmlns:c16="http://schemas.microsoft.com/office/drawing/2014/chart" uri="{C3380CC4-5D6E-409C-BE32-E72D297353CC}">
                <c16:uniqueId val="{00000003-2208-487A-9F97-69A3FAF42FD3}"/>
              </c:ext>
            </c:extLst>
          </c:dPt>
          <c:dPt>
            <c:idx val="3"/>
            <c:invertIfNegative val="0"/>
            <c:bubble3D val="0"/>
            <c:spPr>
              <a:noFill/>
              <a:ln w="12700" cap="flat" cmpd="sng" algn="ctr">
                <a:solidFill>
                  <a:srgbClr val="FFC000"/>
                </a:solidFill>
                <a:miter lim="800000"/>
              </a:ln>
              <a:effectLst/>
            </c:spPr>
            <c:extLst>
              <c:ext xmlns:c16="http://schemas.microsoft.com/office/drawing/2014/chart" uri="{C3380CC4-5D6E-409C-BE32-E72D297353CC}">
                <c16:uniqueId val="{00000005-2208-487A-9F97-69A3FAF42FD3}"/>
              </c:ext>
            </c:extLst>
          </c:dPt>
          <c:dPt>
            <c:idx val="4"/>
            <c:invertIfNegative val="0"/>
            <c:bubble3D val="0"/>
            <c:spPr>
              <a:noFill/>
              <a:ln w="25400" cap="flat" cmpd="sng" algn="ctr">
                <a:solidFill>
                  <a:srgbClr val="00B0F0"/>
                </a:solidFill>
                <a:miter lim="800000"/>
              </a:ln>
              <a:effectLst/>
            </c:spPr>
            <c:extLst>
              <c:ext xmlns:c16="http://schemas.microsoft.com/office/drawing/2014/chart" uri="{C3380CC4-5D6E-409C-BE32-E72D297353CC}">
                <c16:uniqueId val="{00000007-2208-487A-9F97-69A3FAF42FD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Grafico!$A$16:$A$20</c:f>
              <c:strCache>
                <c:ptCount val="5"/>
                <c:pt idx="0">
                  <c:v>Gestión Humana y Sostenibilidad</c:v>
                </c:pt>
                <c:pt idx="1">
                  <c:v>Administración y Finanzas</c:v>
                </c:pt>
                <c:pt idx="2">
                  <c:v>Operaciones</c:v>
                </c:pt>
                <c:pt idx="3">
                  <c:v>Agrícola</c:v>
                </c:pt>
                <c:pt idx="4">
                  <c:v>Industrial y de Mantenimiento</c:v>
                </c:pt>
              </c:strCache>
            </c:strRef>
          </c:cat>
          <c:val>
            <c:numRef>
              <c:f>Grafico!$B$16:$B$20</c:f>
              <c:numCache>
                <c:formatCode>0.000</c:formatCode>
                <c:ptCount val="5"/>
                <c:pt idx="0">
                  <c:v>4.4198473282442752</c:v>
                </c:pt>
                <c:pt idx="1">
                  <c:v>4.3715670436187395</c:v>
                </c:pt>
                <c:pt idx="2">
                  <c:v>4.2752721617418352</c:v>
                </c:pt>
                <c:pt idx="3">
                  <c:v>4.1115044247787607</c:v>
                </c:pt>
                <c:pt idx="4">
                  <c:v>3.8282208588957056</c:v>
                </c:pt>
              </c:numCache>
            </c:numRef>
          </c:val>
          <c:extLst>
            <c:ext xmlns:c16="http://schemas.microsoft.com/office/drawing/2014/chart" uri="{C3380CC4-5D6E-409C-BE32-E72D297353CC}">
              <c16:uniqueId val="{00000008-2208-487A-9F97-69A3FAF42FD3}"/>
            </c:ext>
          </c:extLst>
        </c:ser>
        <c:dLbls>
          <c:dLblPos val="outEnd"/>
          <c:showLegendKey val="0"/>
          <c:showVal val="1"/>
          <c:showCatName val="0"/>
          <c:showSerName val="0"/>
          <c:showPercent val="0"/>
          <c:showBubbleSize val="0"/>
        </c:dLbls>
        <c:gapWidth val="164"/>
        <c:overlap val="-35"/>
        <c:axId val="963757320"/>
        <c:axId val="963757648"/>
      </c:barChart>
      <c:catAx>
        <c:axId val="9637573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s-PE"/>
          </a:p>
        </c:txPr>
        <c:crossAx val="963757648"/>
        <c:crosses val="autoZero"/>
        <c:auto val="1"/>
        <c:lblAlgn val="ctr"/>
        <c:lblOffset val="100"/>
        <c:noMultiLvlLbl val="0"/>
      </c:catAx>
      <c:valAx>
        <c:axId val="963757648"/>
        <c:scaling>
          <c:orientation val="minMax"/>
        </c:scaling>
        <c:delete val="0"/>
        <c:axPos val="l"/>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PE"/>
          </a:p>
        </c:txPr>
        <c:crossAx val="963757320"/>
        <c:crosses val="autoZero"/>
        <c:crossBetween val="between"/>
      </c:valAx>
      <c:spPr>
        <a:noFill/>
        <a:ln>
          <a:noFill/>
        </a:ln>
        <a:effectLst/>
      </c:spPr>
    </c:plotArea>
    <c:legend>
      <c:legendPos val="t"/>
      <c:layout>
        <c:manualLayout>
          <c:xMode val="edge"/>
          <c:yMode val="edge"/>
          <c:x val="0"/>
          <c:y val="3.9457475249754945E-2"/>
          <c:w val="1"/>
          <c:h val="0.3230604087732298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P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2">
          <a:lumMod val="90000"/>
        </a:schemeClr>
      </a:solidFill>
    </a:ln>
    <a:effectLst/>
  </c:spPr>
  <c:txPr>
    <a:bodyPr/>
    <a:lstStyle/>
    <a:p>
      <a:pPr>
        <a:defRPr/>
      </a:pPr>
      <a:endParaRPr lang="es-P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s-PE" sz="1600" b="1" i="0" u="none" strike="noStrike" kern="1200" cap="none" spc="0" normalizeH="0" baseline="0" noProof="0">
                <a:solidFill>
                  <a:sysClr val="windowText" lastClr="000000"/>
                </a:solidFill>
                <a:latin typeface="+mj-lt"/>
                <a:ea typeface="+mj-ea"/>
                <a:cs typeface="+mj-cs"/>
              </a:defRPr>
            </a:pPr>
            <a:r>
              <a:rPr lang="es-PE" sz="1300" noProof="0" dirty="0">
                <a:latin typeface="+mn-lt"/>
              </a:rPr>
              <a:t>Compras</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s-PE" sz="1600" b="1" i="0" u="none" strike="noStrike" kern="1200" cap="none" spc="0" normalizeH="0" baseline="0" noProof="0">
              <a:solidFill>
                <a:sysClr val="windowText" lastClr="000000"/>
              </a:solidFill>
              <a:latin typeface="+mj-lt"/>
              <a:ea typeface="+mj-ea"/>
              <a:cs typeface="+mj-cs"/>
            </a:defRPr>
          </a:pPr>
          <a:endParaRPr lang="es-PE"/>
        </a:p>
      </c:txPr>
    </c:title>
    <c:autoTitleDeleted val="0"/>
    <c:pivotFmts>
      <c:pivotFmt>
        <c:idx val="0"/>
        <c:spPr>
          <a:solidFill>
            <a:srgbClr val="00B0F0"/>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PE"/>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PE"/>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PE"/>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Graficos!$B$124:$B$128</c:f>
              <c:strCache>
                <c:ptCount val="5"/>
                <c:pt idx="0">
                  <c:v>Operaciones</c:v>
                </c:pt>
                <c:pt idx="1">
                  <c:v>Administración y Finanzas</c:v>
                </c:pt>
                <c:pt idx="2">
                  <c:v>Agrícola</c:v>
                </c:pt>
                <c:pt idx="3">
                  <c:v>Gestión Humana y Sostenibilidad</c:v>
                </c:pt>
                <c:pt idx="4">
                  <c:v>Industrial y de Mantenimiento</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Graficos!$B$124:$B$128</c:f>
              <c:strCache>
                <c:ptCount val="5"/>
                <c:pt idx="0">
                  <c:v>Operaciones</c:v>
                </c:pt>
                <c:pt idx="1">
                  <c:v>Administración y Finanzas</c:v>
                </c:pt>
                <c:pt idx="2">
                  <c:v>Agrícola</c:v>
                </c:pt>
                <c:pt idx="3">
                  <c:v>Gestión Humana y Sostenibilidad</c:v>
                </c:pt>
                <c:pt idx="4">
                  <c:v>Industrial y de Mantenimiento</c:v>
                </c:pt>
              </c:strCache>
            </c:strRef>
          </c:cat>
          <c:val>
            <c:numRef>
              <c:f>Graficos!$C$124:$C$128</c:f>
              <c:numCache>
                <c:formatCode>0.000</c:formatCode>
                <c:ptCount val="5"/>
                <c:pt idx="0">
                  <c:v>3.6538461538461537</c:v>
                </c:pt>
                <c:pt idx="1">
                  <c:v>3.6470588235294117</c:v>
                </c:pt>
                <c:pt idx="2">
                  <c:v>3.21875</c:v>
                </c:pt>
                <c:pt idx="3">
                  <c:v>3.1</c:v>
                </c:pt>
                <c:pt idx="4">
                  <c:v>2.8076923076923075</c:v>
                </c:pt>
              </c:numCache>
            </c:numRef>
          </c:val>
          <c:extLst>
            <c:ext xmlns:c16="http://schemas.microsoft.com/office/drawing/2014/chart" uri="{C3380CC4-5D6E-409C-BE32-E72D297353CC}">
              <c16:uniqueId val="{00000000-C049-4D92-8929-A8F85F127B7E}"/>
            </c:ext>
          </c:extLst>
        </c:ser>
        <c:dLbls>
          <c:dLblPos val="outEnd"/>
          <c:showLegendKey val="0"/>
          <c:showVal val="1"/>
          <c:showCatName val="0"/>
          <c:showSerName val="0"/>
          <c:showPercent val="0"/>
          <c:showBubbleSize val="0"/>
        </c:dLbls>
        <c:gapWidth val="267"/>
        <c:overlap val="-43"/>
        <c:axId val="396287439"/>
        <c:axId val="146140559"/>
      </c:barChart>
      <c:catAx>
        <c:axId val="396287439"/>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solidFill>
                <a:latin typeface="+mn-lt"/>
                <a:ea typeface="+mn-ea"/>
                <a:cs typeface="+mn-cs"/>
              </a:defRPr>
            </a:pPr>
            <a:endParaRPr lang="es-PE"/>
          </a:p>
        </c:txPr>
        <c:crossAx val="146140559"/>
        <c:crosses val="autoZero"/>
        <c:auto val="1"/>
        <c:lblAlgn val="ctr"/>
        <c:lblOffset val="100"/>
        <c:noMultiLvlLbl val="0"/>
      </c:catAx>
      <c:valAx>
        <c:axId val="146140559"/>
        <c:scaling>
          <c:orientation val="minMax"/>
          <c:max val="5"/>
        </c:scaling>
        <c:delete val="0"/>
        <c:axPos val="l"/>
        <c:majorGridlines>
          <c:spPr>
            <a:ln w="9525" cap="flat" cmpd="sng" algn="ctr">
              <a:solidFill>
                <a:schemeClr val="dk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PE"/>
          </a:p>
        </c:txPr>
        <c:crossAx val="396287439"/>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solidFill>
            <a:schemeClr val="tx1"/>
          </a:solidFill>
        </a:defRPr>
      </a:pPr>
      <a:endParaRPr lang="es-PE"/>
    </a:p>
  </c:txPr>
  <c:externalData r:id="rId3">
    <c:autoUpdate val="0"/>
  </c:externalData>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s-PE" sz="1600" b="1" i="0" u="none" strike="noStrike" kern="1200" cap="none" spc="0" normalizeH="0" baseline="0" noProof="0">
                <a:solidFill>
                  <a:sysClr val="windowText" lastClr="000000"/>
                </a:solidFill>
                <a:latin typeface="+mj-lt"/>
                <a:ea typeface="+mj-ea"/>
                <a:cs typeface="+mj-cs"/>
              </a:defRPr>
            </a:pPr>
            <a:r>
              <a:rPr lang="es-PE" sz="1300" b="1" i="0" u="none" strike="noStrike" kern="1200" cap="none" spc="0" normalizeH="0" baseline="0" noProof="0" dirty="0">
                <a:solidFill>
                  <a:schemeClr val="tx1"/>
                </a:solidFill>
                <a:latin typeface="+mn-lt"/>
              </a:rPr>
              <a:t>Servicios</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s-PE" sz="1600" b="1" i="0" u="none" strike="noStrike" kern="1200" cap="none" spc="0" normalizeH="0" baseline="0" noProof="0">
              <a:solidFill>
                <a:sysClr val="windowText" lastClr="000000"/>
              </a:solidFill>
              <a:latin typeface="+mj-lt"/>
              <a:ea typeface="+mj-ea"/>
              <a:cs typeface="+mj-cs"/>
            </a:defRPr>
          </a:pPr>
          <a:endParaRPr lang="es-PE"/>
        </a:p>
      </c:txPr>
    </c:title>
    <c:autoTitleDeleted val="0"/>
    <c:pivotFmts>
      <c:pivotFmt>
        <c:idx val="0"/>
        <c:spPr>
          <a:solidFill>
            <a:srgbClr val="FFC000"/>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PE"/>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PE"/>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PE"/>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Graficos!$B$107:$B$112</c:f>
              <c:strCache>
                <c:ptCount val="6"/>
                <c:pt idx="0">
                  <c:v>Operaciones</c:v>
                </c:pt>
                <c:pt idx="1">
                  <c:v>Administración y Finanzas</c:v>
                </c:pt>
                <c:pt idx="2">
                  <c:v>Gestión Humana y Sostenibilidad</c:v>
                </c:pt>
                <c:pt idx="3">
                  <c:v>Agrícola</c:v>
                </c:pt>
                <c:pt idx="4">
                  <c:v>Industrial y de Mantenimiento</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Graficos!$B$107:$B$111</c:f>
              <c:strCache>
                <c:ptCount val="5"/>
                <c:pt idx="0">
                  <c:v>Operaciones</c:v>
                </c:pt>
                <c:pt idx="1">
                  <c:v>Administración y Finanzas</c:v>
                </c:pt>
                <c:pt idx="2">
                  <c:v>Gestión Humana y Sostenibilidad</c:v>
                </c:pt>
                <c:pt idx="3">
                  <c:v>Agrícola</c:v>
                </c:pt>
                <c:pt idx="4">
                  <c:v>Industrial y de Mantenimiento</c:v>
                </c:pt>
              </c:strCache>
              <c:extLst/>
            </c:strRef>
          </c:cat>
          <c:val>
            <c:numRef>
              <c:f>Graficos!$C$107:$C$111</c:f>
              <c:numCache>
                <c:formatCode>0.000</c:formatCode>
                <c:ptCount val="5"/>
                <c:pt idx="0">
                  <c:v>3.6888888888888891</c:v>
                </c:pt>
                <c:pt idx="1">
                  <c:v>3.4545454545454546</c:v>
                </c:pt>
                <c:pt idx="2">
                  <c:v>3.4285714285714284</c:v>
                </c:pt>
                <c:pt idx="3">
                  <c:v>3.3023255813953489</c:v>
                </c:pt>
                <c:pt idx="4">
                  <c:v>3.2564102564102564</c:v>
                </c:pt>
              </c:numCache>
              <c:extLst/>
            </c:numRef>
          </c:val>
          <c:extLst>
            <c:ext xmlns:c16="http://schemas.microsoft.com/office/drawing/2014/chart" uri="{C3380CC4-5D6E-409C-BE32-E72D297353CC}">
              <c16:uniqueId val="{00000000-DE37-4805-A900-E3B193617E19}"/>
            </c:ext>
          </c:extLst>
        </c:ser>
        <c:dLbls>
          <c:showLegendKey val="0"/>
          <c:showVal val="0"/>
          <c:showCatName val="0"/>
          <c:showSerName val="0"/>
          <c:showPercent val="0"/>
          <c:showBubbleSize val="0"/>
        </c:dLbls>
        <c:gapWidth val="267"/>
        <c:overlap val="-43"/>
        <c:axId val="191196895"/>
        <c:axId val="576964111"/>
      </c:barChart>
      <c:catAx>
        <c:axId val="191196895"/>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solidFill>
                <a:latin typeface="+mn-lt"/>
                <a:ea typeface="+mn-ea"/>
                <a:cs typeface="+mn-cs"/>
              </a:defRPr>
            </a:pPr>
            <a:endParaRPr lang="es-PE"/>
          </a:p>
        </c:txPr>
        <c:crossAx val="576964111"/>
        <c:crosses val="autoZero"/>
        <c:auto val="1"/>
        <c:lblAlgn val="ctr"/>
        <c:lblOffset val="100"/>
        <c:noMultiLvlLbl val="0"/>
      </c:catAx>
      <c:valAx>
        <c:axId val="576964111"/>
        <c:scaling>
          <c:orientation val="minMax"/>
          <c:max val="5"/>
        </c:scaling>
        <c:delete val="0"/>
        <c:axPos val="l"/>
        <c:majorGridlines>
          <c:spPr>
            <a:ln w="9525" cap="flat" cmpd="sng" algn="ctr">
              <a:solidFill>
                <a:schemeClr val="dk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PE"/>
          </a:p>
        </c:txPr>
        <c:crossAx val="191196895"/>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solidFill>
            <a:schemeClr val="tx1"/>
          </a:solidFill>
        </a:defRPr>
      </a:pPr>
      <a:endParaRPr lang="es-PE"/>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PE" sz="1400" b="1" i="0" u="none" strike="noStrike" kern="1200" spc="0" baseline="0" dirty="0">
                <a:solidFill>
                  <a:prstClr val="black"/>
                </a:solidFill>
              </a:rPr>
              <a:t>TOP 10 Servicios GFACI 2024 - 02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barChart>
        <c:barDir val="col"/>
        <c:grouping val="clustered"/>
        <c:varyColors val="0"/>
        <c:ser>
          <c:idx val="0"/>
          <c:order val="0"/>
          <c:spPr>
            <a:solidFill>
              <a:schemeClr val="accent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USADO5!$A$18:$B$27</c:f>
              <c:multiLvlStrCache>
                <c:ptCount val="10"/>
                <c:lvl>
                  <c:pt idx="0">
                    <c:v>Soporte informático y de sistemas</c:v>
                  </c:pt>
                  <c:pt idx="1">
                    <c:v>Solicitud de anticipos y depósito de reembolsos</c:v>
                  </c:pt>
                  <c:pt idx="2">
                    <c:v>Desarrollo de Software</c:v>
                  </c:pt>
                  <c:pt idx="3">
                    <c:v>Administración de Recursos Informáticos</c:v>
                  </c:pt>
                  <c:pt idx="4">
                    <c:v>Entregas a rendir y reembolsos</c:v>
                  </c:pt>
                  <c:pt idx="5">
                    <c:v>Gestión para aprobación de líneas de crédito a clientes</c:v>
                  </c:pt>
                  <c:pt idx="6">
                    <c:v>Administración de Comunicaciones</c:v>
                  </c:pt>
                  <c:pt idx="7">
                    <c:v>Contabilidad Tributaria</c:v>
                  </c:pt>
                  <c:pt idx="8">
                    <c:v>Consultas y orientaciones</c:v>
                  </c:pt>
                  <c:pt idx="9">
                    <c:v>Contabilidad Financiera</c:v>
                  </c:pt>
                </c:lvl>
                <c:lvl>
                  <c:pt idx="0">
                    <c:v>Sistemas y TI</c:v>
                  </c:pt>
                  <c:pt idx="1">
                    <c:v>Finanzas y tesorería</c:v>
                  </c:pt>
                  <c:pt idx="2">
                    <c:v>Sistemas y TI</c:v>
                  </c:pt>
                  <c:pt idx="3">
                    <c:v>Sistemas y TI</c:v>
                  </c:pt>
                  <c:pt idx="4">
                    <c:v>Contabilidad</c:v>
                  </c:pt>
                  <c:pt idx="5">
                    <c:v>Finanzas y tesorería</c:v>
                  </c:pt>
                  <c:pt idx="6">
                    <c:v>Sistemas y TI</c:v>
                  </c:pt>
                  <c:pt idx="7">
                    <c:v>Contabilidad</c:v>
                  </c:pt>
                  <c:pt idx="8">
                    <c:v>Control de gestión</c:v>
                  </c:pt>
                  <c:pt idx="9">
                    <c:v>Contabilidad</c:v>
                  </c:pt>
                </c:lvl>
              </c:multiLvlStrCache>
            </c:multiLvlStrRef>
          </c:cat>
          <c:val>
            <c:numRef>
              <c:f>USADO5!$C$18:$C$27</c:f>
              <c:numCache>
                <c:formatCode>0.000</c:formatCode>
                <c:ptCount val="10"/>
                <c:pt idx="0" formatCode="General">
                  <c:v>4.5629999999999997</c:v>
                </c:pt>
                <c:pt idx="1">
                  <c:v>4.5590000000000002</c:v>
                </c:pt>
                <c:pt idx="2" formatCode="General">
                  <c:v>4.532</c:v>
                </c:pt>
                <c:pt idx="3" formatCode="General">
                  <c:v>4.5119999999999996</c:v>
                </c:pt>
                <c:pt idx="4" formatCode="General">
                  <c:v>4.508</c:v>
                </c:pt>
                <c:pt idx="5">
                  <c:v>4.5</c:v>
                </c:pt>
                <c:pt idx="6" formatCode="General">
                  <c:v>4.4710000000000001</c:v>
                </c:pt>
                <c:pt idx="7" formatCode="General">
                  <c:v>4.4690000000000003</c:v>
                </c:pt>
                <c:pt idx="8" formatCode="General">
                  <c:v>4.4640000000000004</c:v>
                </c:pt>
                <c:pt idx="9" formatCode="General">
                  <c:v>4.3819999999999997</c:v>
                </c:pt>
              </c:numCache>
            </c:numRef>
          </c:val>
          <c:extLst>
            <c:ext xmlns:c16="http://schemas.microsoft.com/office/drawing/2014/chart" uri="{C3380CC4-5D6E-409C-BE32-E72D297353CC}">
              <c16:uniqueId val="{00000000-06C6-4479-BB9F-24F03A8D4AF2}"/>
            </c:ext>
          </c:extLst>
        </c:ser>
        <c:dLbls>
          <c:dLblPos val="outEnd"/>
          <c:showLegendKey val="0"/>
          <c:showVal val="1"/>
          <c:showCatName val="0"/>
          <c:showSerName val="0"/>
          <c:showPercent val="0"/>
          <c:showBubbleSize val="0"/>
        </c:dLbls>
        <c:gapWidth val="219"/>
        <c:overlap val="-27"/>
        <c:axId val="1250950064"/>
        <c:axId val="2059305760"/>
      </c:barChart>
      <c:catAx>
        <c:axId val="1250950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2059305760"/>
        <c:crosses val="autoZero"/>
        <c:auto val="1"/>
        <c:lblAlgn val="ctr"/>
        <c:lblOffset val="100"/>
        <c:noMultiLvlLbl val="0"/>
      </c:catAx>
      <c:valAx>
        <c:axId val="2059305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50950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2">
          <a:lumMod val="90000"/>
        </a:schemeClr>
      </a:solidFill>
    </a:ln>
    <a:effectLst/>
  </c:spPr>
  <c:txPr>
    <a:bodyPr/>
    <a:lstStyle/>
    <a:p>
      <a:pPr>
        <a:defRPr/>
      </a:pPr>
      <a:endParaRPr lang="es-P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ysClr val="windowText" lastClr="000000"/>
                </a:solidFill>
                <a:latin typeface="+mj-lt"/>
                <a:ea typeface="+mj-ea"/>
                <a:cs typeface="+mj-cs"/>
              </a:defRPr>
            </a:pPr>
            <a:r>
              <a:rPr lang="es-PE" sz="1400">
                <a:latin typeface="+mn-lt"/>
              </a:rPr>
              <a:t>Satisfacción Histórica a nivel GFACI (Acumulado)</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ysClr val="windowText" lastClr="000000"/>
              </a:solidFill>
              <a:latin typeface="+mj-lt"/>
              <a:ea typeface="+mj-ea"/>
              <a:cs typeface="+mj-cs"/>
            </a:defRPr>
          </a:pPr>
          <a:endParaRPr lang="es-PE"/>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1"/>
                </a:solidFill>
                <a:prstDash val="sysDot"/>
              </a:ln>
              <a:effectLst/>
            </c:spPr>
            <c:trendlineType val="poly"/>
            <c:order val="2"/>
            <c:dispRSqr val="0"/>
            <c:dispEq val="0"/>
          </c:trendline>
          <c:cat>
            <c:strRef>
              <c:f>usado4!$H$66:$H$69</c:f>
              <c:strCache>
                <c:ptCount val="4"/>
                <c:pt idx="0">
                  <c:v>2021</c:v>
                </c:pt>
                <c:pt idx="1">
                  <c:v>2022</c:v>
                </c:pt>
                <c:pt idx="2">
                  <c:v>2023</c:v>
                </c:pt>
                <c:pt idx="3">
                  <c:v>2024</c:v>
                </c:pt>
              </c:strCache>
            </c:strRef>
          </c:cat>
          <c:val>
            <c:numRef>
              <c:f>usado4!$I$66:$I$69</c:f>
              <c:numCache>
                <c:formatCode>0.000</c:formatCode>
                <c:ptCount val="4"/>
                <c:pt idx="0">
                  <c:v>3.508</c:v>
                </c:pt>
                <c:pt idx="1">
                  <c:v>3.496</c:v>
                </c:pt>
                <c:pt idx="2">
                  <c:v>4.0412421586625005</c:v>
                </c:pt>
                <c:pt idx="3">
                  <c:v>4.2228209655211977</c:v>
                </c:pt>
              </c:numCache>
            </c:numRef>
          </c:val>
          <c:extLst>
            <c:ext xmlns:c16="http://schemas.microsoft.com/office/drawing/2014/chart" uri="{C3380CC4-5D6E-409C-BE32-E72D297353CC}">
              <c16:uniqueId val="{00000001-46A3-49AD-A51E-0B719B0DAE71}"/>
            </c:ext>
          </c:extLst>
        </c:ser>
        <c:dLbls>
          <c:dLblPos val="outEnd"/>
          <c:showLegendKey val="0"/>
          <c:showVal val="1"/>
          <c:showCatName val="0"/>
          <c:showSerName val="0"/>
          <c:showPercent val="0"/>
          <c:showBubbleSize val="0"/>
        </c:dLbls>
        <c:gapWidth val="267"/>
        <c:overlap val="-43"/>
        <c:axId val="92184080"/>
        <c:axId val="1012192640"/>
      </c:barChart>
      <c:catAx>
        <c:axId val="9218408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ysClr val="windowText" lastClr="000000"/>
                </a:solidFill>
                <a:latin typeface="+mn-lt"/>
                <a:ea typeface="+mn-ea"/>
                <a:cs typeface="+mn-cs"/>
              </a:defRPr>
            </a:pPr>
            <a:endParaRPr lang="es-PE"/>
          </a:p>
        </c:txPr>
        <c:crossAx val="1012192640"/>
        <c:crosses val="autoZero"/>
        <c:auto val="1"/>
        <c:lblAlgn val="ctr"/>
        <c:lblOffset val="100"/>
        <c:noMultiLvlLbl val="0"/>
      </c:catAx>
      <c:valAx>
        <c:axId val="1012192640"/>
        <c:scaling>
          <c:orientation val="minMax"/>
        </c:scaling>
        <c:delete val="0"/>
        <c:axPos val="l"/>
        <c:majorGridlines>
          <c:spPr>
            <a:ln w="9525" cap="flat" cmpd="sng" algn="ctr">
              <a:solidFill>
                <a:schemeClr val="dk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s-PE"/>
          </a:p>
        </c:txPr>
        <c:crossAx val="92184080"/>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solidFill>
            <a:sysClr val="windowText" lastClr="000000"/>
          </a:solidFill>
        </a:defRPr>
      </a:pPr>
      <a:endParaRPr lang="es-P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ysClr val="windowText" lastClr="000000"/>
                </a:solidFill>
                <a:latin typeface="+mj-lt"/>
                <a:ea typeface="+mj-ea"/>
                <a:cs typeface="+mj-cs"/>
              </a:defRPr>
            </a:pPr>
            <a:r>
              <a:rPr lang="es-PE" sz="1400">
                <a:latin typeface="+mn-lt"/>
              </a:rPr>
              <a:t>Satisfacción Histórica a nivel GFACI</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ysClr val="windowText" lastClr="000000"/>
              </a:solidFill>
              <a:latin typeface="+mj-lt"/>
              <a:ea typeface="+mj-ea"/>
              <a:cs typeface="+mj-cs"/>
            </a:defRPr>
          </a:pPr>
          <a:endParaRPr lang="es-PE"/>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1"/>
                </a:solidFill>
                <a:prstDash val="sysDot"/>
              </a:ln>
              <a:effectLst/>
            </c:spPr>
            <c:trendlineType val="poly"/>
            <c:order val="2"/>
            <c:dispRSqr val="0"/>
            <c:dispEq val="0"/>
          </c:trendline>
          <c:cat>
            <c:strRef>
              <c:f>usado4!$A$66:$A$70</c:f>
              <c:strCache>
                <c:ptCount val="5"/>
                <c:pt idx="0">
                  <c:v>2021</c:v>
                </c:pt>
                <c:pt idx="1">
                  <c:v>2022</c:v>
                </c:pt>
                <c:pt idx="2">
                  <c:v>2023</c:v>
                </c:pt>
                <c:pt idx="3">
                  <c:v>2024-01</c:v>
                </c:pt>
                <c:pt idx="4">
                  <c:v>2024-02</c:v>
                </c:pt>
              </c:strCache>
            </c:strRef>
          </c:cat>
          <c:val>
            <c:numRef>
              <c:f>usado4!$B$66:$B$70</c:f>
              <c:numCache>
                <c:formatCode>0.000</c:formatCode>
                <c:ptCount val="5"/>
                <c:pt idx="0">
                  <c:v>3.508</c:v>
                </c:pt>
                <c:pt idx="1">
                  <c:v>3.496</c:v>
                </c:pt>
                <c:pt idx="2">
                  <c:v>4.0410000000000004</c:v>
                </c:pt>
                <c:pt idx="3">
                  <c:v>4.210641931042395</c:v>
                </c:pt>
                <c:pt idx="4">
                  <c:v>4.2350000000000003</c:v>
                </c:pt>
              </c:numCache>
            </c:numRef>
          </c:val>
          <c:extLst>
            <c:ext xmlns:c16="http://schemas.microsoft.com/office/drawing/2014/chart" uri="{C3380CC4-5D6E-409C-BE32-E72D297353CC}">
              <c16:uniqueId val="{00000001-601F-4634-987F-964D6C2DB96D}"/>
            </c:ext>
          </c:extLst>
        </c:ser>
        <c:dLbls>
          <c:dLblPos val="outEnd"/>
          <c:showLegendKey val="0"/>
          <c:showVal val="1"/>
          <c:showCatName val="0"/>
          <c:showSerName val="0"/>
          <c:showPercent val="0"/>
          <c:showBubbleSize val="0"/>
        </c:dLbls>
        <c:gapWidth val="267"/>
        <c:overlap val="-43"/>
        <c:axId val="1825690816"/>
        <c:axId val="1012178720"/>
      </c:barChart>
      <c:catAx>
        <c:axId val="182569081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1" i="0" u="none" strike="noStrike" kern="1200" cap="none" spc="0" normalizeH="0" baseline="0">
                <a:solidFill>
                  <a:sysClr val="windowText" lastClr="000000"/>
                </a:solidFill>
                <a:latin typeface="+mn-lt"/>
                <a:ea typeface="+mn-ea"/>
                <a:cs typeface="+mn-cs"/>
              </a:defRPr>
            </a:pPr>
            <a:endParaRPr lang="es-PE"/>
          </a:p>
        </c:txPr>
        <c:crossAx val="1012178720"/>
        <c:crosses val="autoZero"/>
        <c:auto val="1"/>
        <c:lblAlgn val="ctr"/>
        <c:lblOffset val="100"/>
        <c:noMultiLvlLbl val="0"/>
      </c:catAx>
      <c:valAx>
        <c:axId val="1012178720"/>
        <c:scaling>
          <c:orientation val="minMax"/>
        </c:scaling>
        <c:delete val="0"/>
        <c:axPos val="l"/>
        <c:majorGridlines>
          <c:spPr>
            <a:ln w="9525" cap="flat" cmpd="sng" algn="ctr">
              <a:solidFill>
                <a:schemeClr val="dk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s-PE"/>
          </a:p>
        </c:txPr>
        <c:crossAx val="1825690816"/>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solidFill>
            <a:sysClr val="windowText" lastClr="000000"/>
          </a:solidFill>
        </a:defRPr>
      </a:pPr>
      <a:endParaRPr lang="es-P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PE"/>
              <a:t>Universo de 79 colaboradores</a:t>
            </a:r>
          </a:p>
        </c:rich>
      </c:tx>
      <c:overlay val="0"/>
    </c:title>
    <c:autoTitleDeleted val="0"/>
    <c:plotArea>
      <c:layout/>
      <c:pieChart>
        <c:varyColors val="1"/>
        <c:ser>
          <c:idx val="0"/>
          <c:order val="0"/>
          <c:dLbls>
            <c:dLbl>
              <c:idx val="0"/>
              <c:layout>
                <c:manualLayout>
                  <c:x val="-7.7684278688922234E-2"/>
                  <c:y val="-1.3606530563267593E-2"/>
                </c:manualLayout>
              </c:layout>
              <c:tx>
                <c:rich>
                  <a:bodyPr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solidFill>
                        <a:latin typeface="+mn-lt"/>
                        <a:ea typeface="+mn-ea"/>
                        <a:cs typeface="+mn-cs"/>
                      </a:defRPr>
                    </a:pPr>
                    <a:fld id="{BEF2755A-137D-470B-BD88-1A5E58D0EE71}" type="CATEGORYNAME">
                      <a:rPr lang="en-US" sz="1000" b="0" i="0" u="none" strike="noStrike" kern="1200" baseline="0">
                        <a:solidFill>
                          <a:sysClr val="windowText" lastClr="000000"/>
                        </a:solidFill>
                      </a:rPr>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solidFill>
                          <a:latin typeface="+mn-lt"/>
                          <a:ea typeface="+mn-ea"/>
                          <a:cs typeface="+mn-cs"/>
                        </a:defRPr>
                      </a:pPr>
                      <a:t>[NOMBRE DE CATEGORÍA]</a:t>
                    </a:fld>
                    <a:endParaRPr lang="es-PE"/>
                  </a:p>
                </c:rich>
              </c:tx>
              <c:spPr>
                <a:solidFill>
                  <a:sysClr val="window" lastClr="FFFFFF"/>
                </a:solidFill>
                <a:ln>
                  <a:noFill/>
                </a:ln>
                <a:effectLst/>
              </c:sp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15:dlblFieldTable/>
                  <c15:showDataLabelsRange val="0"/>
                </c:ext>
                <c:ext xmlns:c16="http://schemas.microsoft.com/office/drawing/2014/chart" uri="{C3380CC4-5D6E-409C-BE32-E72D297353CC}">
                  <c16:uniqueId val="{00000000-2337-4930-8030-127F0D8EB8B3}"/>
                </c:ext>
              </c:extLst>
            </c:dLbl>
            <c:dLbl>
              <c:idx val="1"/>
              <c:layout>
                <c:manualLayout>
                  <c:x val="7.5005510458269753E-2"/>
                  <c:y val="-2.2677550938779267E-2"/>
                </c:manualLayout>
              </c:layout>
              <c:tx>
                <c:rich>
                  <a:bodyPr wrap="square" lIns="38100" tIns="19050" rIns="38100" bIns="19050" anchor="ctr">
                    <a:spAutoFit/>
                  </a:bodyPr>
                  <a:lstStyle/>
                  <a:p>
                    <a:pPr>
                      <a:defRPr/>
                    </a:pPr>
                    <a:fld id="{8DD4D88C-8C33-4168-822F-BDCF7403572F}" type="CATEGORYNAME">
                      <a:rPr lang="es-ES" sz="1000" b="0" i="0" u="none" strike="noStrike" kern="1200" baseline="0">
                        <a:solidFill>
                          <a:sysClr val="windowText" lastClr="000000"/>
                        </a:solidFill>
                      </a:rPr>
                      <a:pPr>
                        <a:defRPr/>
                      </a:pPr>
                      <a:t>[NOMBRE DE CATEGORÍA]</a:t>
                    </a:fld>
                    <a:endParaRPr lang="es-PE"/>
                  </a:p>
                </c:rich>
              </c:tx>
              <c:spPr>
                <a:solidFill>
                  <a:sysClr val="window" lastClr="FFFFFF"/>
                </a:solidFill>
                <a:ln>
                  <a:noFill/>
                </a:ln>
                <a:effectLst>
                  <a:softEdge rad="0"/>
                </a:effectLst>
              </c:sp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15:dlblFieldTable/>
                  <c15:showDataLabelsRange val="0"/>
                </c:ext>
                <c:ext xmlns:c16="http://schemas.microsoft.com/office/drawing/2014/chart" uri="{C3380CC4-5D6E-409C-BE32-E72D297353CC}">
                  <c16:uniqueId val="{00000001-2337-4930-8030-127F0D8EB8B3}"/>
                </c:ext>
              </c:extLst>
            </c:dLbl>
            <c:spPr>
              <a:solidFill>
                <a:sysClr val="window" lastClr="FFFFFF"/>
              </a:solidFill>
              <a:ln>
                <a:solidFill>
                  <a:sysClr val="windowText" lastClr="000000">
                    <a:lumMod val="65000"/>
                    <a:lumOff val="35000"/>
                  </a:sysClr>
                </a:solidFill>
              </a:ln>
              <a:effectLst/>
            </c:spPr>
            <c:dLblPos val="outEnd"/>
            <c:showLegendKey val="0"/>
            <c:showVal val="0"/>
            <c:showCatName val="1"/>
            <c:showSerName val="0"/>
            <c:showPercent val="1"/>
            <c:showBubbleSize val="0"/>
            <c:showLeaderLines val="1"/>
            <c:extLst>
              <c:ext xmlns:c15="http://schemas.microsoft.com/office/drawing/2012/chart" uri="{CE6537A1-D6FC-4f65-9D91-7224C49458BB}">
                <c15:spPr xmlns:c15="http://schemas.microsoft.com/office/drawing/2012/chart">
                  <a:prstGeom prst="wedgeRectCallout">
                    <a:avLst/>
                  </a:prstGeom>
                </c15:spPr>
              </c:ext>
            </c:extLst>
          </c:dLbls>
          <c:cat>
            <c:strRef>
              <c:f>DataResumen!$A$3:$A$4</c:f>
              <c:strCache>
                <c:ptCount val="2"/>
                <c:pt idx="0">
                  <c:v>Completaron 61 personas (77.22%)</c:v>
                </c:pt>
                <c:pt idx="1">
                  <c:v>No completaron 18 personas (22.78%)</c:v>
                </c:pt>
              </c:strCache>
            </c:strRef>
          </c:cat>
          <c:val>
            <c:numRef>
              <c:f>DataResumen!$B$3:$B$4</c:f>
              <c:numCache>
                <c:formatCode>General</c:formatCode>
                <c:ptCount val="2"/>
                <c:pt idx="0">
                  <c:v>61</c:v>
                </c:pt>
                <c:pt idx="1">
                  <c:v>18</c:v>
                </c:pt>
              </c:numCache>
            </c:numRef>
          </c:val>
          <c:extLst>
            <c:ext xmlns:c16="http://schemas.microsoft.com/office/drawing/2014/chart" uri="{C3380CC4-5D6E-409C-BE32-E72D297353CC}">
              <c16:uniqueId val="{00000002-2337-4930-8030-127F0D8EB8B3}"/>
            </c:ext>
          </c:extLst>
        </c:ser>
        <c:dLbls>
          <c:showLegendKey val="0"/>
          <c:showVal val="0"/>
          <c:showCatName val="0"/>
          <c:showSerName val="0"/>
          <c:showPercent val="0"/>
          <c:showBubbleSize val="0"/>
          <c:showLeaderLines val="1"/>
        </c:dLbls>
        <c:firstSliceAng val="97"/>
      </c:pieChart>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a:solidFill>
        <a:schemeClr val="bg1">
          <a:lumMod val="85000"/>
        </a:schemeClr>
      </a:solid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PE"/>
              <a:t>Satisfacción Histórica</a:t>
            </a:r>
          </a:p>
        </c:rich>
      </c:tx>
      <c:overlay val="0"/>
    </c:title>
    <c:autoTitleDeleted val="0"/>
    <c:plotArea>
      <c:layout/>
      <c:barChart>
        <c:barDir val="col"/>
        <c:grouping val="clustered"/>
        <c:varyColors val="0"/>
        <c:ser>
          <c:idx val="0"/>
          <c:order val="0"/>
          <c:tx>
            <c:v>Total</c:v>
          </c:tx>
          <c:spPr>
            <a:solidFill>
              <a:srgbClr val="9DD866"/>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HistoricoAreas!$B$1:$F$1</c:f>
              <c:strCache>
                <c:ptCount val="5"/>
                <c:pt idx="0">
                  <c:v>2021</c:v>
                </c:pt>
                <c:pt idx="1">
                  <c:v>2022</c:v>
                </c:pt>
                <c:pt idx="2">
                  <c:v>2023</c:v>
                </c:pt>
                <c:pt idx="3">
                  <c:v>2024-01</c:v>
                </c:pt>
                <c:pt idx="4">
                  <c:v>2024-02</c:v>
                </c:pt>
              </c:strCache>
            </c:strRef>
          </c:cat>
          <c:val>
            <c:numRef>
              <c:f>HistoricoAreas!$B$11:$F$11</c:f>
              <c:numCache>
                <c:formatCode>_-* #,##0.000_-;\-* #,##0.000_-;_-* "-"??_-;_-@_-</c:formatCode>
                <c:ptCount val="5"/>
                <c:pt idx="0">
                  <c:v>3.31</c:v>
                </c:pt>
                <c:pt idx="1">
                  <c:v>2.956</c:v>
                </c:pt>
                <c:pt idx="2">
                  <c:v>3.4390229852995589</c:v>
                </c:pt>
                <c:pt idx="3">
                  <c:v>3.5390000000000001</c:v>
                </c:pt>
                <c:pt idx="4" formatCode="General">
                  <c:v>3.4369999999999998</c:v>
                </c:pt>
              </c:numCache>
            </c:numRef>
          </c:val>
          <c:extLst>
            <c:ext xmlns:c16="http://schemas.microsoft.com/office/drawing/2014/chart" uri="{C3380CC4-5D6E-409C-BE32-E72D297353CC}">
              <c16:uniqueId val="{00000000-C0FF-416B-B070-6BF802EBC339}"/>
            </c:ext>
          </c:extLst>
        </c:ser>
        <c:dLbls>
          <c:showLegendKey val="0"/>
          <c:showVal val="0"/>
          <c:showCatName val="0"/>
          <c:showSerName val="0"/>
          <c:showPercent val="0"/>
          <c:showBubbleSize val="0"/>
        </c:dLbls>
        <c:gapWidth val="150"/>
        <c:axId val="564799471"/>
        <c:axId val="1485688159"/>
      </c:barChart>
      <c:catAx>
        <c:axId val="564799471"/>
        <c:scaling>
          <c:orientation val="minMax"/>
        </c:scaling>
        <c:delete val="0"/>
        <c:axPos val="b"/>
        <c:numFmt formatCode="General" sourceLinked="1"/>
        <c:majorTickMark val="out"/>
        <c:minorTickMark val="none"/>
        <c:tickLblPos val="nextTo"/>
        <c:crossAx val="1485688159"/>
        <c:crosses val="autoZero"/>
        <c:auto val="1"/>
        <c:lblAlgn val="ctr"/>
        <c:lblOffset val="100"/>
        <c:noMultiLvlLbl val="0"/>
      </c:catAx>
      <c:valAx>
        <c:axId val="1485688159"/>
        <c:scaling>
          <c:orientation val="minMax"/>
        </c:scaling>
        <c:delete val="0"/>
        <c:axPos val="l"/>
        <c:numFmt formatCode="_-* #,##0.000_-;\-* #,##0.000_-;_-* &quot;-&quot;??_-;_-@_-" sourceLinked="1"/>
        <c:majorTickMark val="out"/>
        <c:minorTickMark val="none"/>
        <c:tickLblPos val="nextTo"/>
        <c:crossAx val="564799471"/>
        <c:crosses val="autoZero"/>
        <c:crossBetween val="between"/>
      </c:valAx>
      <c:spPr>
        <a:pattFill prst="pct5">
          <a:fgClr>
            <a:srgbClr val="000000"/>
          </a:fgClr>
          <a:bgClr>
            <a:srgbClr val="FFFFFF"/>
          </a:bgClr>
        </a:pattFill>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a:solidFill>
        <a:schemeClr val="bg1">
          <a:lumMod val="85000"/>
        </a:schemeClr>
      </a:solid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PE" sz="1400" b="1" i="0" u="none" strike="noStrike" kern="1200" cap="none" spc="0" normalizeH="0" baseline="0">
                <a:solidFill>
                  <a:schemeClr val="tx1"/>
                </a:solidFill>
              </a:rPr>
              <a:t>Satisfacción Histórica Compras (Acumulado)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lineChart>
        <c:grouping val="stacked"/>
        <c:varyColors val="0"/>
        <c:ser>
          <c:idx val="0"/>
          <c:order val="0"/>
          <c:tx>
            <c:strRef>
              <c:f>Graficos!$D$72:$G$72</c:f>
              <c:strCache>
                <c:ptCount val="4"/>
                <c:pt idx="0">
                  <c:v>2021</c:v>
                </c:pt>
                <c:pt idx="1">
                  <c:v>2022</c:v>
                </c:pt>
                <c:pt idx="2">
                  <c:v>2023</c:v>
                </c:pt>
                <c:pt idx="3">
                  <c:v>2024</c:v>
                </c:pt>
              </c:strCache>
            </c:strRef>
          </c:tx>
          <c:spPr>
            <a:ln w="28575" cap="rnd">
              <a:solidFill>
                <a:schemeClr val="accent1"/>
              </a:solidFill>
              <a:round/>
            </a:ln>
            <a:effectLst/>
          </c:spPr>
          <c:marker>
            <c:symbol val="none"/>
          </c:marker>
          <c:dLbls>
            <c:dLbl>
              <c:idx val="0"/>
              <c:layout>
                <c:manualLayout>
                  <c:x val="-8.0178233840918378E-2"/>
                  <c:y val="0.108974368141729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F87-44AA-8F5C-3A4F8378F727}"/>
                </c:ext>
              </c:extLst>
            </c:dLbl>
            <c:dLbl>
              <c:idx val="1"/>
              <c:layout>
                <c:manualLayout>
                  <c:x val="-4.4236266946713683E-2"/>
                  <c:y val="5.90277827434367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F87-44AA-8F5C-3A4F8378F727}"/>
                </c:ext>
              </c:extLst>
            </c:dLbl>
            <c:dLbl>
              <c:idx val="2"/>
              <c:layout>
                <c:manualLayout>
                  <c:x val="-3.5941966894204889E-2"/>
                  <c:y val="9.989317079658546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F87-44AA-8F5C-3A4F8378F727}"/>
                </c:ext>
              </c:extLst>
            </c:dLbl>
            <c:dLbl>
              <c:idx val="3"/>
              <c:layout>
                <c:manualLayout>
                  <c:x val="-2.2118133473356894E-2"/>
                  <c:y val="8.62713747788693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F87-44AA-8F5C-3A4F8378F72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Graficos!$D$72:$G$72</c:f>
              <c:numCache>
                <c:formatCode>General</c:formatCode>
                <c:ptCount val="4"/>
                <c:pt idx="0">
                  <c:v>2021</c:v>
                </c:pt>
                <c:pt idx="1">
                  <c:v>2022</c:v>
                </c:pt>
                <c:pt idx="2">
                  <c:v>2023</c:v>
                </c:pt>
                <c:pt idx="3">
                  <c:v>2024</c:v>
                </c:pt>
              </c:numCache>
            </c:numRef>
          </c:cat>
          <c:val>
            <c:numRef>
              <c:f>Graficos!$D$73:$G$73</c:f>
              <c:numCache>
                <c:formatCode>_-* #,##0.000_-;\-* #,##0.000_-;_-* "-"??_-;_-@_-</c:formatCode>
                <c:ptCount val="4"/>
                <c:pt idx="0">
                  <c:v>3.31</c:v>
                </c:pt>
                <c:pt idx="1">
                  <c:v>2.956</c:v>
                </c:pt>
                <c:pt idx="2">
                  <c:v>3.4390229852995589</c:v>
                </c:pt>
                <c:pt idx="3">
                  <c:v>3.488</c:v>
                </c:pt>
              </c:numCache>
            </c:numRef>
          </c:val>
          <c:smooth val="0"/>
          <c:extLst>
            <c:ext xmlns:c16="http://schemas.microsoft.com/office/drawing/2014/chart" uri="{C3380CC4-5D6E-409C-BE32-E72D297353CC}">
              <c16:uniqueId val="{00000004-8F87-44AA-8F5C-3A4F8378F727}"/>
            </c:ext>
          </c:extLst>
        </c:ser>
        <c:dLbls>
          <c:showLegendKey val="0"/>
          <c:showVal val="0"/>
          <c:showCatName val="0"/>
          <c:showSerName val="0"/>
          <c:showPercent val="0"/>
          <c:showBubbleSize val="0"/>
        </c:dLbls>
        <c:smooth val="0"/>
        <c:axId val="196874864"/>
        <c:axId val="1461838543"/>
      </c:lineChart>
      <c:catAx>
        <c:axId val="196874864"/>
        <c:scaling>
          <c:orientation val="minMax"/>
        </c:scaling>
        <c:delete val="0"/>
        <c:axPos val="b"/>
        <c:numFmt formatCode="General" sourceLinked="1"/>
        <c:majorTickMark val="none"/>
        <c:minorTickMark val="none"/>
        <c:tickLblPos val="nextTo"/>
        <c:spPr>
          <a:noFill/>
          <a:ln w="9525" cap="flat" cmpd="sng" algn="ctr">
            <a:solidFill>
              <a:schemeClr val="tx1">
                <a:lumMod val="85000"/>
                <a:lumOff val="1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461838543"/>
        <c:crosses val="autoZero"/>
        <c:auto val="1"/>
        <c:lblAlgn val="ctr"/>
        <c:lblOffset val="100"/>
        <c:noMultiLvlLbl val="0"/>
      </c:catAx>
      <c:valAx>
        <c:axId val="1461838543"/>
        <c:scaling>
          <c:orientation val="minMax"/>
        </c:scaling>
        <c:delete val="0"/>
        <c:axPos val="l"/>
        <c:numFmt formatCode="_-* #,##0.000_-;\-* #,##0.000_-;_-* &quot;-&quot;??_-;_-@_-" sourceLinked="1"/>
        <c:majorTickMark val="none"/>
        <c:minorTickMark val="none"/>
        <c:tickLblPos val="nextTo"/>
        <c:spPr>
          <a:noFill/>
          <a:ln>
            <a:solidFill>
              <a:schemeClr val="bg2">
                <a:lumMod val="2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96874864"/>
        <c:crosses val="autoZero"/>
        <c:crossBetween val="between"/>
      </c:valAx>
      <c:spPr>
        <a:pattFill prst="pct5">
          <a:fgClr>
            <a:schemeClr val="tx1">
              <a:lumMod val="65000"/>
              <a:lumOff val="35000"/>
            </a:schemeClr>
          </a:fgClr>
          <a:bgClr>
            <a:schemeClr val="bg1"/>
          </a:bgClr>
        </a:patt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es-P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PE" b="1">
                <a:solidFill>
                  <a:sysClr val="windowText" lastClr="000000"/>
                </a:solidFill>
              </a:rPr>
              <a:t>Satisfacción por servicios sin autoevaluación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barChart>
        <c:barDir val="col"/>
        <c:grouping val="clustered"/>
        <c:varyColors val="0"/>
        <c:ser>
          <c:idx val="0"/>
          <c:order val="0"/>
          <c:tx>
            <c:strRef>
              <c:f>Graficos!$C$90</c:f>
              <c:strCache>
                <c:ptCount val="1"/>
                <c:pt idx="0">
                  <c:v>2022</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s-P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Graficos!$A$91:$B$97</c:f>
              <c:multiLvlStrCache>
                <c:ptCount val="7"/>
                <c:lvl>
                  <c:pt idx="0">
                    <c:v>Generación de SP Automáticas por MRP</c:v>
                  </c:pt>
                  <c:pt idx="1">
                    <c:v>Generación de códigos y proveedores en el sistema</c:v>
                  </c:pt>
                  <c:pt idx="2">
                    <c:v>Comunicación oportuna y atención de sus solicitudes</c:v>
                  </c:pt>
                  <c:pt idx="3">
                    <c:v>Conocimiento de Materiales y Proveedores</c:v>
                  </c:pt>
                  <c:pt idx="4">
                    <c:v>Comunicación oportuna y atención de sus solicitudes (puntual, emergencia y urgencia)</c:v>
                  </c:pt>
                  <c:pt idx="5">
                    <c:v>Gestión de Contratación de Servicios y Licitaciones</c:v>
                  </c:pt>
                  <c:pt idx="6">
                    <c:v>Búsqueda y contratación de nuevos proveedores </c:v>
                  </c:pt>
                </c:lvl>
                <c:lvl>
                  <c:pt idx="0">
                    <c:v>Planificación de Materiales</c:v>
                  </c:pt>
                  <c:pt idx="2">
                    <c:v>Compras</c:v>
                  </c:pt>
                  <c:pt idx="4">
                    <c:v>Servicios</c:v>
                  </c:pt>
                </c:lvl>
              </c:multiLvlStrCache>
            </c:multiLvlStrRef>
          </c:cat>
          <c:val>
            <c:numRef>
              <c:f>Graficos!$C$91:$C$97</c:f>
              <c:numCache>
                <c:formatCode>General</c:formatCode>
                <c:ptCount val="7"/>
                <c:pt idx="0" formatCode="0.00">
                  <c:v>2.8543882978723403</c:v>
                </c:pt>
                <c:pt idx="3" formatCode="0.00">
                  <c:v>2.9533542976939202</c:v>
                </c:pt>
                <c:pt idx="5" formatCode="0.00">
                  <c:v>3.108228511530398</c:v>
                </c:pt>
              </c:numCache>
            </c:numRef>
          </c:val>
          <c:extLst>
            <c:ext xmlns:c16="http://schemas.microsoft.com/office/drawing/2014/chart" uri="{C3380CC4-5D6E-409C-BE32-E72D297353CC}">
              <c16:uniqueId val="{00000000-3670-404E-AFE7-DA09F1731829}"/>
            </c:ext>
          </c:extLst>
        </c:ser>
        <c:ser>
          <c:idx val="1"/>
          <c:order val="1"/>
          <c:tx>
            <c:strRef>
              <c:f>Graficos!$D$90</c:f>
              <c:strCache>
                <c:ptCount val="1"/>
                <c:pt idx="0">
                  <c:v>2023</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s-P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Graficos!$A$91:$B$97</c:f>
              <c:multiLvlStrCache>
                <c:ptCount val="7"/>
                <c:lvl>
                  <c:pt idx="0">
                    <c:v>Generación de SP Automáticas por MRP</c:v>
                  </c:pt>
                  <c:pt idx="1">
                    <c:v>Generación de códigos y proveedores en el sistema</c:v>
                  </c:pt>
                  <c:pt idx="2">
                    <c:v>Comunicación oportuna y atención de sus solicitudes</c:v>
                  </c:pt>
                  <c:pt idx="3">
                    <c:v>Conocimiento de Materiales y Proveedores</c:v>
                  </c:pt>
                  <c:pt idx="4">
                    <c:v>Comunicación oportuna y atención de sus solicitudes (puntual, emergencia y urgencia)</c:v>
                  </c:pt>
                  <c:pt idx="5">
                    <c:v>Gestión de Contratación de Servicios y Licitaciones</c:v>
                  </c:pt>
                  <c:pt idx="6">
                    <c:v>Búsqueda y contratación de nuevos proveedores </c:v>
                  </c:pt>
                </c:lvl>
                <c:lvl>
                  <c:pt idx="0">
                    <c:v>Planificación de Materiales</c:v>
                  </c:pt>
                  <c:pt idx="2">
                    <c:v>Compras</c:v>
                  </c:pt>
                  <c:pt idx="4">
                    <c:v>Servicios</c:v>
                  </c:pt>
                </c:lvl>
              </c:multiLvlStrCache>
            </c:multiLvlStrRef>
          </c:cat>
          <c:val>
            <c:numRef>
              <c:f>Graficos!$D$91:$D$97</c:f>
              <c:numCache>
                <c:formatCode>0.00</c:formatCode>
                <c:ptCount val="7"/>
                <c:pt idx="0">
                  <c:v>3.4068627450980391</c:v>
                </c:pt>
                <c:pt idx="1">
                  <c:v>3.7454507857733663</c:v>
                </c:pt>
                <c:pt idx="3">
                  <c:v>3.3125</c:v>
                </c:pt>
                <c:pt idx="4">
                  <c:v>3.4391771019677995</c:v>
                </c:pt>
                <c:pt idx="5">
                  <c:v>3.4620151939224311</c:v>
                </c:pt>
                <c:pt idx="6">
                  <c:v>3.6451612903225805</c:v>
                </c:pt>
              </c:numCache>
            </c:numRef>
          </c:val>
          <c:extLst>
            <c:ext xmlns:c16="http://schemas.microsoft.com/office/drawing/2014/chart" uri="{C3380CC4-5D6E-409C-BE32-E72D297353CC}">
              <c16:uniqueId val="{00000001-3670-404E-AFE7-DA09F1731829}"/>
            </c:ext>
          </c:extLst>
        </c:ser>
        <c:ser>
          <c:idx val="2"/>
          <c:order val="2"/>
          <c:tx>
            <c:strRef>
              <c:f>Graficos!$E$90</c:f>
              <c:strCache>
                <c:ptCount val="1"/>
                <c:pt idx="0">
                  <c:v>2024-01</c:v>
                </c:pt>
              </c:strCache>
            </c:strRef>
          </c:tx>
          <c:spPr>
            <a:solidFill>
              <a:schemeClr val="accent3"/>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s-P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Graficos!$A$91:$B$97</c:f>
              <c:multiLvlStrCache>
                <c:ptCount val="7"/>
                <c:lvl>
                  <c:pt idx="0">
                    <c:v>Generación de SP Automáticas por MRP</c:v>
                  </c:pt>
                  <c:pt idx="1">
                    <c:v>Generación de códigos y proveedores en el sistema</c:v>
                  </c:pt>
                  <c:pt idx="2">
                    <c:v>Comunicación oportuna y atención de sus solicitudes</c:v>
                  </c:pt>
                  <c:pt idx="3">
                    <c:v>Conocimiento de Materiales y Proveedores</c:v>
                  </c:pt>
                  <c:pt idx="4">
                    <c:v>Comunicación oportuna y atención de sus solicitudes (puntual, emergencia y urgencia)</c:v>
                  </c:pt>
                  <c:pt idx="5">
                    <c:v>Gestión de Contratación de Servicios y Licitaciones</c:v>
                  </c:pt>
                  <c:pt idx="6">
                    <c:v>Búsqueda y contratación de nuevos proveedores </c:v>
                  </c:pt>
                </c:lvl>
                <c:lvl>
                  <c:pt idx="0">
                    <c:v>Planificación de Materiales</c:v>
                  </c:pt>
                  <c:pt idx="2">
                    <c:v>Compras</c:v>
                  </c:pt>
                  <c:pt idx="4">
                    <c:v>Servicios</c:v>
                  </c:pt>
                </c:lvl>
              </c:multiLvlStrCache>
            </c:multiLvlStrRef>
          </c:cat>
          <c:val>
            <c:numRef>
              <c:f>Graficos!$E$91:$E$97</c:f>
              <c:numCache>
                <c:formatCode>0.00</c:formatCode>
                <c:ptCount val="7"/>
                <c:pt idx="0">
                  <c:v>3.4468085106382977</c:v>
                </c:pt>
                <c:pt idx="1">
                  <c:v>3.9215686274509802</c:v>
                </c:pt>
                <c:pt idx="2">
                  <c:v>3.3137254901960786</c:v>
                </c:pt>
                <c:pt idx="3">
                  <c:v>3.3137254901960786</c:v>
                </c:pt>
                <c:pt idx="4">
                  <c:v>3.7058823529411766</c:v>
                </c:pt>
                <c:pt idx="5">
                  <c:v>3.6458333333333335</c:v>
                </c:pt>
                <c:pt idx="6">
                  <c:v>3.4285714285714284</c:v>
                </c:pt>
              </c:numCache>
            </c:numRef>
          </c:val>
          <c:extLst>
            <c:ext xmlns:c16="http://schemas.microsoft.com/office/drawing/2014/chart" uri="{C3380CC4-5D6E-409C-BE32-E72D297353CC}">
              <c16:uniqueId val="{00000002-3670-404E-AFE7-DA09F1731829}"/>
            </c:ext>
          </c:extLst>
        </c:ser>
        <c:ser>
          <c:idx val="3"/>
          <c:order val="3"/>
          <c:tx>
            <c:strRef>
              <c:f>Graficos!$F$90</c:f>
              <c:strCache>
                <c:ptCount val="1"/>
                <c:pt idx="0">
                  <c:v>2024-02</c:v>
                </c:pt>
              </c:strCache>
            </c:strRef>
          </c:tx>
          <c:spPr>
            <a:solidFill>
              <a:schemeClr val="accent4"/>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s-P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Graficos!$A$91:$B$97</c:f>
              <c:multiLvlStrCache>
                <c:ptCount val="7"/>
                <c:lvl>
                  <c:pt idx="0">
                    <c:v>Generación de SP Automáticas por MRP</c:v>
                  </c:pt>
                  <c:pt idx="1">
                    <c:v>Generación de códigos y proveedores en el sistema</c:v>
                  </c:pt>
                  <c:pt idx="2">
                    <c:v>Comunicación oportuna y atención de sus solicitudes</c:v>
                  </c:pt>
                  <c:pt idx="3">
                    <c:v>Conocimiento de Materiales y Proveedores</c:v>
                  </c:pt>
                  <c:pt idx="4">
                    <c:v>Comunicación oportuna y atención de sus solicitudes (puntual, emergencia y urgencia)</c:v>
                  </c:pt>
                  <c:pt idx="5">
                    <c:v>Gestión de Contratación de Servicios y Licitaciones</c:v>
                  </c:pt>
                  <c:pt idx="6">
                    <c:v>Búsqueda y contratación de nuevos proveedores </c:v>
                  </c:pt>
                </c:lvl>
                <c:lvl>
                  <c:pt idx="0">
                    <c:v>Planificación de Materiales</c:v>
                  </c:pt>
                  <c:pt idx="2">
                    <c:v>Compras</c:v>
                  </c:pt>
                  <c:pt idx="4">
                    <c:v>Servicios</c:v>
                  </c:pt>
                </c:lvl>
              </c:multiLvlStrCache>
            </c:multiLvlStrRef>
          </c:cat>
          <c:val>
            <c:numRef>
              <c:f>Graficos!$F$91:$F$97</c:f>
              <c:numCache>
                <c:formatCode>General</c:formatCode>
                <c:ptCount val="7"/>
                <c:pt idx="0">
                  <c:v>3.3079999999999998</c:v>
                </c:pt>
                <c:pt idx="1">
                  <c:v>3.911</c:v>
                </c:pt>
                <c:pt idx="2">
                  <c:v>3.5089999999999999</c:v>
                </c:pt>
                <c:pt idx="3">
                  <c:v>3.1960000000000002</c:v>
                </c:pt>
                <c:pt idx="4">
                  <c:v>3.3639999999999999</c:v>
                </c:pt>
                <c:pt idx="5">
                  <c:v>3.5089999999999999</c:v>
                </c:pt>
                <c:pt idx="6">
                  <c:v>3.2639999999999998</c:v>
                </c:pt>
              </c:numCache>
            </c:numRef>
          </c:val>
          <c:extLst>
            <c:ext xmlns:c16="http://schemas.microsoft.com/office/drawing/2014/chart" uri="{C3380CC4-5D6E-409C-BE32-E72D297353CC}">
              <c16:uniqueId val="{00000003-3670-404E-AFE7-DA09F1731829}"/>
            </c:ext>
          </c:extLst>
        </c:ser>
        <c:dLbls>
          <c:showLegendKey val="0"/>
          <c:showVal val="0"/>
          <c:showCatName val="0"/>
          <c:showSerName val="0"/>
          <c:showPercent val="0"/>
          <c:showBubbleSize val="0"/>
        </c:dLbls>
        <c:gapWidth val="219"/>
        <c:overlap val="-27"/>
        <c:axId val="1213680080"/>
        <c:axId val="1497641792"/>
      </c:barChart>
      <c:catAx>
        <c:axId val="1213680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497641792"/>
        <c:crosses val="autoZero"/>
        <c:auto val="1"/>
        <c:lblAlgn val="ctr"/>
        <c:lblOffset val="100"/>
        <c:noMultiLvlLbl val="0"/>
      </c:catAx>
      <c:valAx>
        <c:axId val="14976417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136800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es-PE"/>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s-PE" sz="1600" b="1" i="0" u="none" strike="noStrike" kern="1200" cap="none" spc="0" normalizeH="0" baseline="0" noProof="0">
                <a:solidFill>
                  <a:sysClr val="windowText" lastClr="000000"/>
                </a:solidFill>
                <a:latin typeface="+mj-lt"/>
                <a:ea typeface="+mj-ea"/>
                <a:cs typeface="+mj-cs"/>
              </a:defRPr>
            </a:pPr>
            <a:r>
              <a:rPr lang="es-PE" sz="1300" noProof="0" dirty="0">
                <a:latin typeface="+mn-lt"/>
              </a:rPr>
              <a:t>Planificación de materiales</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lang="es-PE" sz="1600" b="1" i="0" u="none" strike="noStrike" kern="1200" cap="none" spc="0" normalizeH="0" baseline="0" noProof="0">
              <a:solidFill>
                <a:sysClr val="windowText" lastClr="000000"/>
              </a:solidFill>
              <a:latin typeface="+mj-lt"/>
              <a:ea typeface="+mj-ea"/>
              <a:cs typeface="+mj-cs"/>
            </a:defRPr>
          </a:pPr>
          <a:endParaRPr lang="es-PE"/>
        </a:p>
      </c:txPr>
    </c:title>
    <c:autoTitleDeleted val="0"/>
    <c:pivotFmts>
      <c:pivotFmt>
        <c:idx val="0"/>
        <c:spPr>
          <a:solidFill>
            <a:srgbClr val="C00000"/>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PE"/>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PE"/>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PE"/>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Graficos!$B$136:$B$140</c:f>
              <c:strCache>
                <c:ptCount val="5"/>
                <c:pt idx="0">
                  <c:v>Gestión Humana y Sostenibilidad</c:v>
                </c:pt>
                <c:pt idx="1">
                  <c:v>Operaciones</c:v>
                </c:pt>
                <c:pt idx="2">
                  <c:v>Industrial y de Mantenimiento</c:v>
                </c:pt>
                <c:pt idx="3">
                  <c:v>Administración y Finanzas</c:v>
                </c:pt>
                <c:pt idx="4">
                  <c:v>Agrícola</c:v>
                </c:pt>
              </c:strCache>
            </c:strRef>
          </c:tx>
          <c:spPr>
            <a:solidFill>
              <a:srgbClr val="C0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Graficos!$B$136:$B$140</c:f>
              <c:strCache>
                <c:ptCount val="5"/>
                <c:pt idx="0">
                  <c:v>Gestión Humana y Sostenibilidad</c:v>
                </c:pt>
                <c:pt idx="1">
                  <c:v>Operaciones</c:v>
                </c:pt>
                <c:pt idx="2">
                  <c:v>Industrial y de Mantenimiento</c:v>
                </c:pt>
                <c:pt idx="3">
                  <c:v>Administración y Finanzas</c:v>
                </c:pt>
                <c:pt idx="4">
                  <c:v>Agrícola</c:v>
                </c:pt>
              </c:strCache>
            </c:strRef>
          </c:cat>
          <c:val>
            <c:numRef>
              <c:f>Graficos!$C$136:$C$140</c:f>
              <c:numCache>
                <c:formatCode>0.000</c:formatCode>
                <c:ptCount val="5"/>
                <c:pt idx="0">
                  <c:v>3.75</c:v>
                </c:pt>
                <c:pt idx="1">
                  <c:v>3.7307692307692308</c:v>
                </c:pt>
                <c:pt idx="2">
                  <c:v>3.6153846153846154</c:v>
                </c:pt>
                <c:pt idx="3">
                  <c:v>3.5882352941176472</c:v>
                </c:pt>
                <c:pt idx="4">
                  <c:v>3.5161290322580645</c:v>
                </c:pt>
              </c:numCache>
            </c:numRef>
          </c:val>
          <c:extLst>
            <c:ext xmlns:c16="http://schemas.microsoft.com/office/drawing/2014/chart" uri="{C3380CC4-5D6E-409C-BE32-E72D297353CC}">
              <c16:uniqueId val="{00000000-A5F4-4B9D-B379-EEA9126A9B97}"/>
            </c:ext>
          </c:extLst>
        </c:ser>
        <c:dLbls>
          <c:dLblPos val="outEnd"/>
          <c:showLegendKey val="0"/>
          <c:showVal val="1"/>
          <c:showCatName val="0"/>
          <c:showSerName val="0"/>
          <c:showPercent val="0"/>
          <c:showBubbleSize val="0"/>
        </c:dLbls>
        <c:gapWidth val="267"/>
        <c:overlap val="-43"/>
        <c:axId val="320182047"/>
        <c:axId val="202077279"/>
      </c:barChart>
      <c:catAx>
        <c:axId val="320182047"/>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solidFill>
                <a:latin typeface="+mn-lt"/>
                <a:ea typeface="+mn-ea"/>
                <a:cs typeface="+mn-cs"/>
              </a:defRPr>
            </a:pPr>
            <a:endParaRPr lang="es-PE"/>
          </a:p>
        </c:txPr>
        <c:crossAx val="202077279"/>
        <c:crosses val="autoZero"/>
        <c:auto val="1"/>
        <c:lblAlgn val="ctr"/>
        <c:lblOffset val="100"/>
        <c:noMultiLvlLbl val="0"/>
      </c:catAx>
      <c:valAx>
        <c:axId val="202077279"/>
        <c:scaling>
          <c:orientation val="minMax"/>
          <c:max val="5"/>
        </c:scaling>
        <c:delete val="0"/>
        <c:axPos val="l"/>
        <c:majorGridlines>
          <c:spPr>
            <a:ln w="9525" cap="flat" cmpd="sng" algn="ctr">
              <a:solidFill>
                <a:schemeClr val="dk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PE"/>
          </a:p>
        </c:txPr>
        <c:crossAx val="320182047"/>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solidFill>
            <a:schemeClr val="tx1"/>
          </a:solidFill>
        </a:defRPr>
      </a:pPr>
      <a:endParaRPr lang="es-PE"/>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bg1"/>
    </cs:fontRef>
    <cs:spPr>
      <a:solidFill>
        <a:schemeClr val="tx1">
          <a:lumMod val="35000"/>
          <a:lumOff val="6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8.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9.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284FC5-9266-491D-BA5D-8F5D521BD6B8}" type="doc">
      <dgm:prSet loTypeId="urn:microsoft.com/office/officeart/2008/layout/AlternatingHexagons" loCatId="list" qsTypeId="urn:microsoft.com/office/officeart/2005/8/quickstyle/simple1" qsCatId="simple" csTypeId="urn:microsoft.com/office/officeart/2005/8/colors/accent1_1" csCatId="accent1" phldr="1"/>
      <dgm:spPr/>
      <dgm:t>
        <a:bodyPr/>
        <a:lstStyle/>
        <a:p>
          <a:endParaRPr lang="es-PE"/>
        </a:p>
      </dgm:t>
    </dgm:pt>
    <dgm:pt modelId="{207A05EB-2D42-4747-9DCB-100516C89216}">
      <dgm:prSet phldrT="[Texto]" custT="1"/>
      <dgm:spPr>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gm:spPr>
      <dgm:t>
        <a:bodyPr spcFirstLastPara="0" vert="horz" wrap="square" lIns="38100" tIns="38100" rIns="38100" bIns="38100" numCol="1" spcCol="1270" anchor="ctr" anchorCtr="0"/>
        <a:lstStyle/>
        <a:p>
          <a:pPr marL="0" lvl="0" indent="0" algn="ctr" defTabSz="444500">
            <a:lnSpc>
              <a:spcPct val="90000"/>
            </a:lnSpc>
            <a:spcBef>
              <a:spcPct val="0"/>
            </a:spcBef>
            <a:spcAft>
              <a:spcPct val="35000"/>
            </a:spcAft>
            <a:buNone/>
          </a:pPr>
          <a:r>
            <a:rPr lang="es-PE" sz="1000" kern="1200" dirty="0"/>
            <a:t>Compras</a:t>
          </a:r>
        </a:p>
        <a:p>
          <a:pPr marL="0" lvl="0" indent="0" algn="ctr" defTabSz="444500">
            <a:lnSpc>
              <a:spcPct val="90000"/>
            </a:lnSpc>
            <a:spcBef>
              <a:spcPct val="0"/>
            </a:spcBef>
            <a:spcAft>
              <a:spcPct val="35000"/>
            </a:spcAft>
            <a:buNone/>
          </a:pPr>
          <a:r>
            <a:rPr lang="es-PE" sz="1000" b="1" kern="1200" dirty="0">
              <a:solidFill>
                <a:prstClr val="black">
                  <a:hueOff val="0"/>
                  <a:satOff val="0"/>
                  <a:lumOff val="0"/>
                  <a:alphaOff val="0"/>
                </a:prstClr>
              </a:solidFill>
              <a:latin typeface="Calibri" panose="020F0502020204030204"/>
              <a:ea typeface="+mn-ea"/>
              <a:cs typeface="+mn-cs"/>
            </a:rPr>
            <a:t>3.437</a:t>
          </a:r>
        </a:p>
      </dgm:t>
    </dgm:pt>
    <dgm:pt modelId="{8092D7C6-4E9B-4342-95BE-A54EAE43362C}" type="parTrans" cxnId="{3CD9CD72-AF64-4558-A60B-BCB9FD1AA2FB}">
      <dgm:prSet/>
      <dgm:spPr/>
      <dgm:t>
        <a:bodyPr/>
        <a:lstStyle/>
        <a:p>
          <a:endParaRPr lang="es-PE"/>
        </a:p>
      </dgm:t>
    </dgm:pt>
    <dgm:pt modelId="{55AC09DB-3266-4DFA-99D1-20A8F778D77D}" type="sibTrans" cxnId="{3CD9CD72-AF64-4558-A60B-BCB9FD1AA2FB}">
      <dgm:prSet custT="1"/>
      <dgm:spPr>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gm:spPr>
      <dgm:t>
        <a:bodyPr spcFirstLastPara="0" vert="horz" wrap="square" lIns="38100" tIns="38100" rIns="38100" bIns="38100" numCol="1" spcCol="1270" anchor="ctr" anchorCtr="0"/>
        <a:lstStyle/>
        <a:p>
          <a:pPr marL="0" lvl="0" indent="0" algn="ctr" defTabSz="444500">
            <a:lnSpc>
              <a:spcPct val="90000"/>
            </a:lnSpc>
            <a:spcBef>
              <a:spcPct val="0"/>
            </a:spcBef>
            <a:spcAft>
              <a:spcPct val="35000"/>
            </a:spcAft>
            <a:buNone/>
          </a:pPr>
          <a:r>
            <a:rPr lang="es-PE" sz="1000" kern="1200" dirty="0">
              <a:solidFill>
                <a:prstClr val="black">
                  <a:hueOff val="0"/>
                  <a:satOff val="0"/>
                  <a:lumOff val="0"/>
                  <a:alphaOff val="0"/>
                </a:prstClr>
              </a:solidFill>
              <a:latin typeface="Calibri" panose="020F0502020204030204"/>
              <a:ea typeface="+mn-ea"/>
              <a:cs typeface="+mn-cs"/>
            </a:rPr>
            <a:t>Control de Gestión</a:t>
          </a:r>
        </a:p>
      </dgm:t>
    </dgm:pt>
    <dgm:pt modelId="{1186E501-02C9-444E-BA4B-9CA47EE54D20}">
      <dgm:prSet phldrT="[Texto]" custT="1"/>
      <dgm:spPr>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gm:spPr>
      <dgm:t>
        <a:bodyPr/>
        <a:lstStyle/>
        <a:p>
          <a:pPr marL="0" lvl="0" indent="0" algn="ctr" defTabSz="444500">
            <a:lnSpc>
              <a:spcPct val="90000"/>
            </a:lnSpc>
            <a:spcBef>
              <a:spcPct val="0"/>
            </a:spcBef>
            <a:spcAft>
              <a:spcPct val="35000"/>
            </a:spcAft>
            <a:buClrTx/>
            <a:buSzPts val="1000"/>
            <a:buFont typeface="Arial" panose="020B0604020202020204" pitchFamily="34" charset="0"/>
            <a:buChar char="•"/>
          </a:pPr>
          <a:r>
            <a:rPr lang="es-PE" sz="1000" kern="1200" dirty="0"/>
            <a:t>TI y Sistemas</a:t>
          </a:r>
          <a:endParaRPr lang="es-PE" sz="1000" kern="1200" dirty="0">
            <a:solidFill>
              <a:prstClr val="black">
                <a:hueOff val="0"/>
                <a:satOff val="0"/>
                <a:lumOff val="0"/>
                <a:alphaOff val="0"/>
              </a:prstClr>
            </a:solidFill>
            <a:latin typeface="Calibri" panose="020F0502020204030204"/>
            <a:ea typeface="+mn-ea"/>
            <a:cs typeface="+mn-cs"/>
          </a:endParaRPr>
        </a:p>
      </dgm:t>
    </dgm:pt>
    <dgm:pt modelId="{042DE3DE-B0B6-4027-8A09-C47EE7BA340F}" type="parTrans" cxnId="{256F3ACE-B847-4418-9355-A5AE238B4ED4}">
      <dgm:prSet/>
      <dgm:spPr/>
      <dgm:t>
        <a:bodyPr/>
        <a:lstStyle/>
        <a:p>
          <a:endParaRPr lang="es-PE"/>
        </a:p>
      </dgm:t>
    </dgm:pt>
    <dgm:pt modelId="{E46C203A-DBC4-45C3-AB6C-297FE1248E6A}" type="sibTrans" cxnId="{256F3ACE-B847-4418-9355-A5AE238B4ED4}">
      <dgm:prSet custT="1"/>
      <dgm:spPr>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gm:spPr>
      <dgm:t>
        <a:bodyPr spcFirstLastPara="0" vert="horz" wrap="square" lIns="38100" tIns="38100" rIns="38100" bIns="38100" numCol="1" spcCol="1270" anchor="ctr" anchorCtr="0"/>
        <a:lstStyle/>
        <a:p>
          <a:pPr marL="0" lvl="0" indent="0" algn="ctr" defTabSz="444500">
            <a:lnSpc>
              <a:spcPct val="90000"/>
            </a:lnSpc>
            <a:spcBef>
              <a:spcPct val="0"/>
            </a:spcBef>
            <a:spcAft>
              <a:spcPct val="35000"/>
            </a:spcAft>
            <a:buNone/>
          </a:pPr>
          <a:r>
            <a:rPr lang="es-PE" sz="1000" kern="1200" dirty="0">
              <a:solidFill>
                <a:prstClr val="black">
                  <a:hueOff val="0"/>
                  <a:satOff val="0"/>
                  <a:lumOff val="0"/>
                  <a:alphaOff val="0"/>
                </a:prstClr>
              </a:solidFill>
              <a:latin typeface="Calibri" panose="020F0502020204030204"/>
              <a:ea typeface="+mn-ea"/>
              <a:cs typeface="+mn-cs"/>
            </a:rPr>
            <a:t>Finanzas y Tesorería</a:t>
          </a:r>
        </a:p>
      </dgm:t>
    </dgm:pt>
    <dgm:pt modelId="{3244433E-21A9-4416-98A6-C4B814646A76}">
      <dgm:prSet phldrT="[Texto]" custT="1"/>
      <dgm:spPr>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gm:spPr>
      <dgm:t>
        <a:bodyPr spcFirstLastPara="0" vert="horz" wrap="square" lIns="38100" tIns="38100" rIns="38100" bIns="38100" numCol="1" spcCol="1270" anchor="ctr" anchorCtr="0"/>
        <a:lstStyle/>
        <a:p>
          <a:pPr marL="0" lvl="0" indent="0" algn="ctr" defTabSz="444500">
            <a:lnSpc>
              <a:spcPct val="90000"/>
            </a:lnSpc>
            <a:spcBef>
              <a:spcPct val="0"/>
            </a:spcBef>
            <a:spcAft>
              <a:spcPct val="35000"/>
            </a:spcAft>
            <a:buNone/>
          </a:pPr>
          <a:r>
            <a:rPr lang="es-PE" sz="1000" kern="1200" dirty="0">
              <a:solidFill>
                <a:prstClr val="black">
                  <a:hueOff val="0"/>
                  <a:satOff val="0"/>
                  <a:lumOff val="0"/>
                  <a:alphaOff val="0"/>
                </a:prstClr>
              </a:solidFill>
              <a:latin typeface="Calibri" panose="020F0502020204030204"/>
              <a:ea typeface="+mn-ea"/>
              <a:cs typeface="+mn-cs"/>
            </a:rPr>
            <a:t>Administración</a:t>
          </a:r>
        </a:p>
      </dgm:t>
    </dgm:pt>
    <dgm:pt modelId="{87BC3FF8-7065-4B8B-8DF8-07603874DF44}" type="parTrans" cxnId="{A5B6F4B8-2FD2-4BF0-8DDC-0012C470D00F}">
      <dgm:prSet/>
      <dgm:spPr/>
      <dgm:t>
        <a:bodyPr/>
        <a:lstStyle/>
        <a:p>
          <a:endParaRPr lang="es-PE"/>
        </a:p>
      </dgm:t>
    </dgm:pt>
    <dgm:pt modelId="{6D0218F8-6FE6-459A-B543-4428C807BDE6}" type="sibTrans" cxnId="{A5B6F4B8-2FD2-4BF0-8DDC-0012C470D00F}">
      <dgm:prSet custT="1"/>
      <dgm:spPr>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gm:spPr>
      <dgm:t>
        <a:bodyPr spcFirstLastPara="0" vert="horz" wrap="square" lIns="38100" tIns="38100" rIns="38100" bIns="38100" numCol="1" spcCol="1270" anchor="ctr" anchorCtr="0"/>
        <a:lstStyle/>
        <a:p>
          <a:pPr marL="0" lvl="0" indent="0" algn="ctr" defTabSz="444500">
            <a:lnSpc>
              <a:spcPct val="90000"/>
            </a:lnSpc>
            <a:spcBef>
              <a:spcPct val="0"/>
            </a:spcBef>
            <a:spcAft>
              <a:spcPct val="35000"/>
            </a:spcAft>
            <a:buNone/>
          </a:pPr>
          <a:r>
            <a:rPr lang="es-PE" sz="1000" kern="1200" dirty="0">
              <a:solidFill>
                <a:prstClr val="black">
                  <a:hueOff val="0"/>
                  <a:satOff val="0"/>
                  <a:lumOff val="0"/>
                  <a:alphaOff val="0"/>
                </a:prstClr>
              </a:solidFill>
              <a:latin typeface="Calibri" panose="020F0502020204030204"/>
              <a:ea typeface="+mn-ea"/>
              <a:cs typeface="+mn-cs"/>
            </a:rPr>
            <a:t>Legal</a:t>
          </a:r>
        </a:p>
      </dgm:t>
    </dgm:pt>
    <dgm:pt modelId="{A195A626-C6C7-435F-A791-3A732C042508}">
      <dgm:prSet phldrT="[Texto]" custT="1"/>
      <dgm:spPr>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gm:spPr>
      <dgm:t>
        <a:bodyPr spcFirstLastPara="0" vert="horz" wrap="square" lIns="38100" tIns="38100" rIns="38100" bIns="38100" numCol="1" spcCol="1270" anchor="ctr" anchorCtr="0"/>
        <a:lstStyle/>
        <a:p>
          <a:pPr marL="0" lvl="0" indent="0" algn="ctr" defTabSz="444500">
            <a:lnSpc>
              <a:spcPct val="90000"/>
            </a:lnSpc>
            <a:spcBef>
              <a:spcPct val="0"/>
            </a:spcBef>
            <a:spcAft>
              <a:spcPct val="35000"/>
            </a:spcAft>
            <a:buNone/>
          </a:pPr>
          <a:r>
            <a:rPr lang="es-PE" sz="1000" kern="1200" dirty="0">
              <a:solidFill>
                <a:prstClr val="black">
                  <a:hueOff val="0"/>
                  <a:satOff val="0"/>
                  <a:lumOff val="0"/>
                  <a:alphaOff val="0"/>
                </a:prstClr>
              </a:solidFill>
              <a:latin typeface="Calibri" panose="020F0502020204030204"/>
              <a:ea typeface="+mn-ea"/>
              <a:cs typeface="+mn-cs"/>
            </a:rPr>
            <a:t>Riesgos</a:t>
          </a:r>
        </a:p>
      </dgm:t>
    </dgm:pt>
    <dgm:pt modelId="{803EFA9C-8EF8-494D-BBE0-176EAC25739B}" type="parTrans" cxnId="{486C4EEC-9410-4715-9330-DE6D15BB5373}">
      <dgm:prSet/>
      <dgm:spPr/>
      <dgm:t>
        <a:bodyPr/>
        <a:lstStyle/>
        <a:p>
          <a:endParaRPr lang="es-PE"/>
        </a:p>
      </dgm:t>
    </dgm:pt>
    <dgm:pt modelId="{69AFFDB5-F698-4963-BAF5-938CA7280B36}" type="sibTrans" cxnId="{486C4EEC-9410-4715-9330-DE6D15BB5373}">
      <dgm:prSet custT="1"/>
      <dgm:spPr>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gm:spPr>
      <dgm:t>
        <a:bodyPr spcFirstLastPara="0" vert="horz" wrap="square" lIns="38100" tIns="38100" rIns="38100" bIns="38100" numCol="1" spcCol="1270" anchor="ctr" anchorCtr="0"/>
        <a:lstStyle/>
        <a:p>
          <a:pPr marL="0" lvl="0" indent="0" algn="ctr" defTabSz="444500">
            <a:lnSpc>
              <a:spcPct val="90000"/>
            </a:lnSpc>
            <a:spcBef>
              <a:spcPct val="0"/>
            </a:spcBef>
            <a:spcAft>
              <a:spcPct val="35000"/>
            </a:spcAft>
            <a:buNone/>
          </a:pPr>
          <a:r>
            <a:rPr lang="es-PE" sz="1000" kern="1200" dirty="0">
              <a:solidFill>
                <a:prstClr val="black">
                  <a:hueOff val="0"/>
                  <a:satOff val="0"/>
                  <a:lumOff val="0"/>
                  <a:alphaOff val="0"/>
                </a:prstClr>
              </a:solidFill>
              <a:latin typeface="Calibri" panose="020F0502020204030204"/>
              <a:ea typeface="+mn-ea"/>
              <a:cs typeface="+mn-cs"/>
            </a:rPr>
            <a:t>Contabilidad</a:t>
          </a:r>
        </a:p>
      </dgm:t>
    </dgm:pt>
    <dgm:pt modelId="{0CF73371-E09B-47C9-BC70-0A8FA5BCCAAD}" type="pres">
      <dgm:prSet presAssocID="{4E284FC5-9266-491D-BA5D-8F5D521BD6B8}" presName="Name0" presStyleCnt="0">
        <dgm:presLayoutVars>
          <dgm:chMax/>
          <dgm:chPref/>
          <dgm:dir/>
          <dgm:animLvl val="lvl"/>
        </dgm:presLayoutVars>
      </dgm:prSet>
      <dgm:spPr/>
    </dgm:pt>
    <dgm:pt modelId="{A340F530-AAA5-4540-A016-5FE7BC382116}" type="pres">
      <dgm:prSet presAssocID="{207A05EB-2D42-4747-9DCB-100516C89216}" presName="composite" presStyleCnt="0"/>
      <dgm:spPr/>
    </dgm:pt>
    <dgm:pt modelId="{00F81AA9-93F3-4916-81F9-824C39EFF0AE}" type="pres">
      <dgm:prSet presAssocID="{207A05EB-2D42-4747-9DCB-100516C89216}" presName="Parent1" presStyleLbl="node1" presStyleIdx="0" presStyleCnt="8" custLinFactNeighborY="2168">
        <dgm:presLayoutVars>
          <dgm:chMax val="1"/>
          <dgm:chPref val="1"/>
          <dgm:bulletEnabled val="1"/>
        </dgm:presLayoutVars>
      </dgm:prSet>
      <dgm:spPr>
        <a:xfrm rot="5400000">
          <a:off x="3640753" y="103023"/>
          <a:ext cx="1525763" cy="1327414"/>
        </a:xfrm>
        <a:prstGeom prst="hexagon">
          <a:avLst>
            <a:gd name="adj" fmla="val 25000"/>
            <a:gd name="vf" fmla="val 115470"/>
          </a:avLst>
        </a:prstGeom>
      </dgm:spPr>
    </dgm:pt>
    <dgm:pt modelId="{23AA9A4F-FABC-4265-9335-CCE8D943E5E3}" type="pres">
      <dgm:prSet presAssocID="{207A05EB-2D42-4747-9DCB-100516C89216}" presName="Childtext1" presStyleLbl="revTx" presStyleIdx="0" presStyleCnt="4">
        <dgm:presLayoutVars>
          <dgm:chMax val="0"/>
          <dgm:chPref val="0"/>
          <dgm:bulletEnabled val="1"/>
        </dgm:presLayoutVars>
      </dgm:prSet>
      <dgm:spPr/>
    </dgm:pt>
    <dgm:pt modelId="{6BB713E0-BE42-47D1-A694-E8DDF4EE96F2}" type="pres">
      <dgm:prSet presAssocID="{207A05EB-2D42-4747-9DCB-100516C89216}" presName="BalanceSpacing" presStyleCnt="0"/>
      <dgm:spPr/>
    </dgm:pt>
    <dgm:pt modelId="{F82CF5EE-E87F-4C49-89AF-CB7EFB412BF2}" type="pres">
      <dgm:prSet presAssocID="{207A05EB-2D42-4747-9DCB-100516C89216}" presName="BalanceSpacing1" presStyleCnt="0"/>
      <dgm:spPr/>
    </dgm:pt>
    <dgm:pt modelId="{D8FBC9D4-D1D2-4711-A33B-04483A59E482}" type="pres">
      <dgm:prSet presAssocID="{55AC09DB-3266-4DFA-99D1-20A8F778D77D}" presName="Accent1Text" presStyleLbl="node1" presStyleIdx="1" presStyleCnt="8" custLinFactY="100000" custLinFactNeighborX="54273" custLinFactNeighborY="153079"/>
      <dgm:spPr>
        <a:xfrm rot="5400000">
          <a:off x="2918334" y="3936688"/>
          <a:ext cx="1525763" cy="1327414"/>
        </a:xfrm>
        <a:prstGeom prst="hexagon">
          <a:avLst>
            <a:gd name="adj" fmla="val 25000"/>
            <a:gd name="vf" fmla="val 115470"/>
          </a:avLst>
        </a:prstGeom>
      </dgm:spPr>
    </dgm:pt>
    <dgm:pt modelId="{5B284707-9158-454A-9048-9DC4528E4E6F}" type="pres">
      <dgm:prSet presAssocID="{55AC09DB-3266-4DFA-99D1-20A8F778D77D}" presName="spaceBetweenRectangles" presStyleCnt="0"/>
      <dgm:spPr/>
    </dgm:pt>
    <dgm:pt modelId="{8E887864-BB44-43A3-A7F0-D810A4A522DB}" type="pres">
      <dgm:prSet presAssocID="{1186E501-02C9-444E-BA4B-9CA47EE54D20}" presName="composite" presStyleCnt="0"/>
      <dgm:spPr/>
    </dgm:pt>
    <dgm:pt modelId="{B662239B-285E-48A3-B61F-AAECE3E13672}" type="pres">
      <dgm:prSet presAssocID="{1186E501-02C9-444E-BA4B-9CA47EE54D20}" presName="Parent1" presStyleLbl="node1" presStyleIdx="2" presStyleCnt="8">
        <dgm:presLayoutVars>
          <dgm:chMax val="1"/>
          <dgm:chPref val="1"/>
          <dgm:bulletEnabled val="1"/>
        </dgm:presLayoutVars>
      </dgm:prSet>
      <dgm:spPr>
        <a:xfrm rot="5400000">
          <a:off x="2921202" y="1398092"/>
          <a:ext cx="1525763" cy="1327414"/>
        </a:xfrm>
        <a:prstGeom prst="hexagon">
          <a:avLst>
            <a:gd name="adj" fmla="val 25000"/>
            <a:gd name="vf" fmla="val 115470"/>
          </a:avLst>
        </a:prstGeom>
      </dgm:spPr>
    </dgm:pt>
    <dgm:pt modelId="{2CBC8FAC-A12B-4D92-A4BD-D73F13D340CF}" type="pres">
      <dgm:prSet presAssocID="{1186E501-02C9-444E-BA4B-9CA47EE54D20}" presName="Childtext1" presStyleLbl="revTx" presStyleIdx="1" presStyleCnt="4">
        <dgm:presLayoutVars>
          <dgm:chMax val="0"/>
          <dgm:chPref val="0"/>
          <dgm:bulletEnabled val="1"/>
        </dgm:presLayoutVars>
      </dgm:prSet>
      <dgm:spPr/>
    </dgm:pt>
    <dgm:pt modelId="{FA137F65-C5C9-489D-809B-7C9670F811D7}" type="pres">
      <dgm:prSet presAssocID="{1186E501-02C9-444E-BA4B-9CA47EE54D20}" presName="BalanceSpacing" presStyleCnt="0"/>
      <dgm:spPr/>
    </dgm:pt>
    <dgm:pt modelId="{306D8267-CBC0-404B-AF01-B272D803C214}" type="pres">
      <dgm:prSet presAssocID="{1186E501-02C9-444E-BA4B-9CA47EE54D20}" presName="BalanceSpacing1" presStyleCnt="0"/>
      <dgm:spPr/>
    </dgm:pt>
    <dgm:pt modelId="{D68E6EB3-13E8-4FC3-8F5C-D42D19FBDDA2}" type="pres">
      <dgm:prSet presAssocID="{E46C203A-DBC4-45C3-AB6C-297FE1248E6A}" presName="Accent1Text" presStyleLbl="node1" presStyleIdx="3" presStyleCnt="8" custLinFactNeighborX="-2088" custLinFactNeighborY="-193"/>
      <dgm:spPr>
        <a:xfrm rot="5400000">
          <a:off x="4354810" y="1398092"/>
          <a:ext cx="1525763" cy="1327414"/>
        </a:xfrm>
        <a:prstGeom prst="hexagon">
          <a:avLst>
            <a:gd name="adj" fmla="val 25000"/>
            <a:gd name="vf" fmla="val 115470"/>
          </a:avLst>
        </a:prstGeom>
      </dgm:spPr>
    </dgm:pt>
    <dgm:pt modelId="{762A009F-4F95-4E92-87C2-BD8741609FAF}" type="pres">
      <dgm:prSet presAssocID="{E46C203A-DBC4-45C3-AB6C-297FE1248E6A}" presName="spaceBetweenRectangles" presStyleCnt="0"/>
      <dgm:spPr/>
    </dgm:pt>
    <dgm:pt modelId="{93AC0F1A-84B9-44C7-8AC3-C9DBA1429C00}" type="pres">
      <dgm:prSet presAssocID="{3244433E-21A9-4416-98A6-C4B814646A76}" presName="composite" presStyleCnt="0"/>
      <dgm:spPr/>
    </dgm:pt>
    <dgm:pt modelId="{A99F046B-CCB5-47CC-A417-9F2C202376E3}" type="pres">
      <dgm:prSet presAssocID="{3244433E-21A9-4416-98A6-C4B814646A76}" presName="Parent1" presStyleLbl="node1" presStyleIdx="4" presStyleCnt="8">
        <dgm:presLayoutVars>
          <dgm:chMax val="1"/>
          <dgm:chPref val="1"/>
          <dgm:bulletEnabled val="1"/>
        </dgm:presLayoutVars>
      </dgm:prSet>
      <dgm:spPr>
        <a:xfrm rot="5400000">
          <a:off x="3640753" y="2693160"/>
          <a:ext cx="1525763" cy="1327414"/>
        </a:xfrm>
        <a:prstGeom prst="hexagon">
          <a:avLst>
            <a:gd name="adj" fmla="val 25000"/>
            <a:gd name="vf" fmla="val 115470"/>
          </a:avLst>
        </a:prstGeom>
      </dgm:spPr>
    </dgm:pt>
    <dgm:pt modelId="{A1C04AFD-7E76-4F30-B8F3-CD5854F6E7F9}" type="pres">
      <dgm:prSet presAssocID="{3244433E-21A9-4416-98A6-C4B814646A76}" presName="Childtext1" presStyleLbl="revTx" presStyleIdx="2" presStyleCnt="4">
        <dgm:presLayoutVars>
          <dgm:chMax val="0"/>
          <dgm:chPref val="0"/>
          <dgm:bulletEnabled val="1"/>
        </dgm:presLayoutVars>
      </dgm:prSet>
      <dgm:spPr/>
    </dgm:pt>
    <dgm:pt modelId="{62F9B7D1-8DF2-415E-AD80-41ED412D3B24}" type="pres">
      <dgm:prSet presAssocID="{3244433E-21A9-4416-98A6-C4B814646A76}" presName="BalanceSpacing" presStyleCnt="0"/>
      <dgm:spPr/>
    </dgm:pt>
    <dgm:pt modelId="{2BB2C844-3535-4500-8D45-8B0BAF7A2F8C}" type="pres">
      <dgm:prSet presAssocID="{3244433E-21A9-4416-98A6-C4B814646A76}" presName="BalanceSpacing1" presStyleCnt="0"/>
      <dgm:spPr/>
    </dgm:pt>
    <dgm:pt modelId="{1A2F5BF5-09FD-4784-A84F-32284F802C0D}" type="pres">
      <dgm:prSet presAssocID="{6D0218F8-6FE6-459A-B543-4428C807BDE6}" presName="Accent1Text" presStyleLbl="node1" presStyleIdx="5" presStyleCnt="8"/>
      <dgm:spPr>
        <a:xfrm rot="5400000">
          <a:off x="2207145" y="2693160"/>
          <a:ext cx="1525763" cy="1327414"/>
        </a:xfrm>
        <a:prstGeom prst="hexagon">
          <a:avLst>
            <a:gd name="adj" fmla="val 25000"/>
            <a:gd name="vf" fmla="val 115470"/>
          </a:avLst>
        </a:prstGeom>
      </dgm:spPr>
    </dgm:pt>
    <dgm:pt modelId="{93C4DB78-BB58-4D92-AD70-52793542B8C6}" type="pres">
      <dgm:prSet presAssocID="{6D0218F8-6FE6-459A-B543-4428C807BDE6}" presName="spaceBetweenRectangles" presStyleCnt="0"/>
      <dgm:spPr/>
    </dgm:pt>
    <dgm:pt modelId="{244A2E1C-9595-4E8E-8650-8A4689C14ECB}" type="pres">
      <dgm:prSet presAssocID="{A195A626-C6C7-435F-A791-3A732C042508}" presName="composite" presStyleCnt="0"/>
      <dgm:spPr/>
    </dgm:pt>
    <dgm:pt modelId="{CC2E6CEC-5518-4643-B4DB-515B46FCBE3D}" type="pres">
      <dgm:prSet presAssocID="{A195A626-C6C7-435F-A791-3A732C042508}" presName="Parent1" presStyleLbl="node1" presStyleIdx="6" presStyleCnt="8" custLinFactX="7778" custLinFactNeighborX="100000" custLinFactNeighborY="-2168">
        <dgm:presLayoutVars>
          <dgm:chMax val="1"/>
          <dgm:chPref val="1"/>
          <dgm:bulletEnabled val="1"/>
        </dgm:presLayoutVars>
      </dgm:prSet>
      <dgm:spPr>
        <a:xfrm rot="5400000">
          <a:off x="4370341" y="3927457"/>
          <a:ext cx="1525763" cy="1327414"/>
        </a:xfrm>
        <a:prstGeom prst="hexagon">
          <a:avLst>
            <a:gd name="adj" fmla="val 25000"/>
            <a:gd name="vf" fmla="val 115470"/>
          </a:avLst>
        </a:prstGeom>
      </dgm:spPr>
    </dgm:pt>
    <dgm:pt modelId="{F639AA61-CCD1-4EBE-9445-3FA55A767734}" type="pres">
      <dgm:prSet presAssocID="{A195A626-C6C7-435F-A791-3A732C042508}" presName="Childtext1" presStyleLbl="revTx" presStyleIdx="3" presStyleCnt="4">
        <dgm:presLayoutVars>
          <dgm:chMax val="0"/>
          <dgm:chPref val="0"/>
          <dgm:bulletEnabled val="1"/>
        </dgm:presLayoutVars>
      </dgm:prSet>
      <dgm:spPr/>
    </dgm:pt>
    <dgm:pt modelId="{A8BFC4BB-BC64-41EF-B85F-44E585886EFF}" type="pres">
      <dgm:prSet presAssocID="{A195A626-C6C7-435F-A791-3A732C042508}" presName="BalanceSpacing" presStyleCnt="0"/>
      <dgm:spPr/>
    </dgm:pt>
    <dgm:pt modelId="{F37D8DB2-ED09-4DD6-B5BF-BD14AA57B150}" type="pres">
      <dgm:prSet presAssocID="{A195A626-C6C7-435F-A791-3A732C042508}" presName="BalanceSpacing1" presStyleCnt="0"/>
      <dgm:spPr/>
    </dgm:pt>
    <dgm:pt modelId="{DC56654B-8EA0-4E1C-AF4B-AE30266EABA0}" type="pres">
      <dgm:prSet presAssocID="{69AFFDB5-F698-4963-BAF5-938CA7280B36}" presName="Accent1Text" presStyleLbl="node1" presStyleIdx="7" presStyleCnt="8" custLinFactNeighborX="51848" custLinFactNeighborY="-86950"/>
      <dgm:spPr>
        <a:xfrm rot="5400000">
          <a:off x="5043048" y="2661577"/>
          <a:ext cx="1525763" cy="1327414"/>
        </a:xfrm>
        <a:prstGeom prst="hexagon">
          <a:avLst>
            <a:gd name="adj" fmla="val 25000"/>
            <a:gd name="vf" fmla="val 115470"/>
          </a:avLst>
        </a:prstGeom>
      </dgm:spPr>
    </dgm:pt>
  </dgm:ptLst>
  <dgm:cxnLst>
    <dgm:cxn modelId="{43A50802-D188-4179-BCDA-4F731F4F4D4F}" type="presOf" srcId="{55AC09DB-3266-4DFA-99D1-20A8F778D77D}" destId="{D8FBC9D4-D1D2-4711-A33B-04483A59E482}" srcOrd="0" destOrd="0" presId="urn:microsoft.com/office/officeart/2008/layout/AlternatingHexagons"/>
    <dgm:cxn modelId="{FA9F1711-6292-41F4-8AE7-A16FF2C017DC}" type="presOf" srcId="{A195A626-C6C7-435F-A791-3A732C042508}" destId="{CC2E6CEC-5518-4643-B4DB-515B46FCBE3D}" srcOrd="0" destOrd="0" presId="urn:microsoft.com/office/officeart/2008/layout/AlternatingHexagons"/>
    <dgm:cxn modelId="{2CAD1E39-A6C1-4BEF-B5FE-46B0B8E66A51}" type="presOf" srcId="{6D0218F8-6FE6-459A-B543-4428C807BDE6}" destId="{1A2F5BF5-09FD-4784-A84F-32284F802C0D}" srcOrd="0" destOrd="0" presId="urn:microsoft.com/office/officeart/2008/layout/AlternatingHexagons"/>
    <dgm:cxn modelId="{340C703E-0589-4313-A9D9-7C8FD3476051}" type="presOf" srcId="{4E284FC5-9266-491D-BA5D-8F5D521BD6B8}" destId="{0CF73371-E09B-47C9-BC70-0A8FA5BCCAAD}" srcOrd="0" destOrd="0" presId="urn:microsoft.com/office/officeart/2008/layout/AlternatingHexagons"/>
    <dgm:cxn modelId="{49E24E6E-91AB-4471-B825-FE05988373D2}" type="presOf" srcId="{1186E501-02C9-444E-BA4B-9CA47EE54D20}" destId="{B662239B-285E-48A3-B61F-AAECE3E13672}" srcOrd="0" destOrd="0" presId="urn:microsoft.com/office/officeart/2008/layout/AlternatingHexagons"/>
    <dgm:cxn modelId="{3CD9CD72-AF64-4558-A60B-BCB9FD1AA2FB}" srcId="{4E284FC5-9266-491D-BA5D-8F5D521BD6B8}" destId="{207A05EB-2D42-4747-9DCB-100516C89216}" srcOrd="0" destOrd="0" parTransId="{8092D7C6-4E9B-4342-95BE-A54EAE43362C}" sibTransId="{55AC09DB-3266-4DFA-99D1-20A8F778D77D}"/>
    <dgm:cxn modelId="{2E1530B3-A218-4EAE-A022-A8D5330B6DD9}" type="presOf" srcId="{3244433E-21A9-4416-98A6-C4B814646A76}" destId="{A99F046B-CCB5-47CC-A417-9F2C202376E3}" srcOrd="0" destOrd="0" presId="urn:microsoft.com/office/officeart/2008/layout/AlternatingHexagons"/>
    <dgm:cxn modelId="{A5B6F4B8-2FD2-4BF0-8DDC-0012C470D00F}" srcId="{4E284FC5-9266-491D-BA5D-8F5D521BD6B8}" destId="{3244433E-21A9-4416-98A6-C4B814646A76}" srcOrd="2" destOrd="0" parTransId="{87BC3FF8-7065-4B8B-8DF8-07603874DF44}" sibTransId="{6D0218F8-6FE6-459A-B543-4428C807BDE6}"/>
    <dgm:cxn modelId="{CBBA22C6-2B4C-47E1-821A-337F9327F1AC}" type="presOf" srcId="{69AFFDB5-F698-4963-BAF5-938CA7280B36}" destId="{DC56654B-8EA0-4E1C-AF4B-AE30266EABA0}" srcOrd="0" destOrd="0" presId="urn:microsoft.com/office/officeart/2008/layout/AlternatingHexagons"/>
    <dgm:cxn modelId="{256F3ACE-B847-4418-9355-A5AE238B4ED4}" srcId="{4E284FC5-9266-491D-BA5D-8F5D521BD6B8}" destId="{1186E501-02C9-444E-BA4B-9CA47EE54D20}" srcOrd="1" destOrd="0" parTransId="{042DE3DE-B0B6-4027-8A09-C47EE7BA340F}" sibTransId="{E46C203A-DBC4-45C3-AB6C-297FE1248E6A}"/>
    <dgm:cxn modelId="{7A7976E7-48FB-441F-A82E-3F456C339E18}" type="presOf" srcId="{207A05EB-2D42-4747-9DCB-100516C89216}" destId="{00F81AA9-93F3-4916-81F9-824C39EFF0AE}" srcOrd="0" destOrd="0" presId="urn:microsoft.com/office/officeart/2008/layout/AlternatingHexagons"/>
    <dgm:cxn modelId="{486C4EEC-9410-4715-9330-DE6D15BB5373}" srcId="{4E284FC5-9266-491D-BA5D-8F5D521BD6B8}" destId="{A195A626-C6C7-435F-A791-3A732C042508}" srcOrd="3" destOrd="0" parTransId="{803EFA9C-8EF8-494D-BBE0-176EAC25739B}" sibTransId="{69AFFDB5-F698-4963-BAF5-938CA7280B36}"/>
    <dgm:cxn modelId="{F79F10F4-B59E-423E-87FF-7B08DA958DBB}" type="presOf" srcId="{E46C203A-DBC4-45C3-AB6C-297FE1248E6A}" destId="{D68E6EB3-13E8-4FC3-8F5C-D42D19FBDDA2}" srcOrd="0" destOrd="0" presId="urn:microsoft.com/office/officeart/2008/layout/AlternatingHexagons"/>
    <dgm:cxn modelId="{5CE12F95-61DC-4120-B232-771A16127BBD}" type="presParOf" srcId="{0CF73371-E09B-47C9-BC70-0A8FA5BCCAAD}" destId="{A340F530-AAA5-4540-A016-5FE7BC382116}" srcOrd="0" destOrd="0" presId="urn:microsoft.com/office/officeart/2008/layout/AlternatingHexagons"/>
    <dgm:cxn modelId="{813059DC-0238-4D94-B279-B660816C67AA}" type="presParOf" srcId="{A340F530-AAA5-4540-A016-5FE7BC382116}" destId="{00F81AA9-93F3-4916-81F9-824C39EFF0AE}" srcOrd="0" destOrd="0" presId="urn:microsoft.com/office/officeart/2008/layout/AlternatingHexagons"/>
    <dgm:cxn modelId="{B2F859F4-FA88-4A60-9F3B-378198612E9A}" type="presParOf" srcId="{A340F530-AAA5-4540-A016-5FE7BC382116}" destId="{23AA9A4F-FABC-4265-9335-CCE8D943E5E3}" srcOrd="1" destOrd="0" presId="urn:microsoft.com/office/officeart/2008/layout/AlternatingHexagons"/>
    <dgm:cxn modelId="{0E5C2DA2-7AB1-463D-AE3A-007EF2D30172}" type="presParOf" srcId="{A340F530-AAA5-4540-A016-5FE7BC382116}" destId="{6BB713E0-BE42-47D1-A694-E8DDF4EE96F2}" srcOrd="2" destOrd="0" presId="urn:microsoft.com/office/officeart/2008/layout/AlternatingHexagons"/>
    <dgm:cxn modelId="{70DA37CC-5B76-4C47-B0AA-224DA86C2851}" type="presParOf" srcId="{A340F530-AAA5-4540-A016-5FE7BC382116}" destId="{F82CF5EE-E87F-4C49-89AF-CB7EFB412BF2}" srcOrd="3" destOrd="0" presId="urn:microsoft.com/office/officeart/2008/layout/AlternatingHexagons"/>
    <dgm:cxn modelId="{E5AA58D7-99F9-4F2D-9820-5204F99FF63D}" type="presParOf" srcId="{A340F530-AAA5-4540-A016-5FE7BC382116}" destId="{D8FBC9D4-D1D2-4711-A33B-04483A59E482}" srcOrd="4" destOrd="0" presId="urn:microsoft.com/office/officeart/2008/layout/AlternatingHexagons"/>
    <dgm:cxn modelId="{4A044BA1-5BCA-4C33-A435-B8F5B4ED9940}" type="presParOf" srcId="{0CF73371-E09B-47C9-BC70-0A8FA5BCCAAD}" destId="{5B284707-9158-454A-9048-9DC4528E4E6F}" srcOrd="1" destOrd="0" presId="urn:microsoft.com/office/officeart/2008/layout/AlternatingHexagons"/>
    <dgm:cxn modelId="{FAF87A75-3362-4A1F-B165-A79F5B7F58D3}" type="presParOf" srcId="{0CF73371-E09B-47C9-BC70-0A8FA5BCCAAD}" destId="{8E887864-BB44-43A3-A7F0-D810A4A522DB}" srcOrd="2" destOrd="0" presId="urn:microsoft.com/office/officeart/2008/layout/AlternatingHexagons"/>
    <dgm:cxn modelId="{E8460720-F45F-49E8-BE2C-EE25C64620CF}" type="presParOf" srcId="{8E887864-BB44-43A3-A7F0-D810A4A522DB}" destId="{B662239B-285E-48A3-B61F-AAECE3E13672}" srcOrd="0" destOrd="0" presId="urn:microsoft.com/office/officeart/2008/layout/AlternatingHexagons"/>
    <dgm:cxn modelId="{087AFB76-AFA9-4FF0-B274-9BC9F88F8D4D}" type="presParOf" srcId="{8E887864-BB44-43A3-A7F0-D810A4A522DB}" destId="{2CBC8FAC-A12B-4D92-A4BD-D73F13D340CF}" srcOrd="1" destOrd="0" presId="urn:microsoft.com/office/officeart/2008/layout/AlternatingHexagons"/>
    <dgm:cxn modelId="{C1E52145-010D-483B-B641-2667B8DC98A3}" type="presParOf" srcId="{8E887864-BB44-43A3-A7F0-D810A4A522DB}" destId="{FA137F65-C5C9-489D-809B-7C9670F811D7}" srcOrd="2" destOrd="0" presId="urn:microsoft.com/office/officeart/2008/layout/AlternatingHexagons"/>
    <dgm:cxn modelId="{DAFCC453-AE92-45F8-8D77-9AD1F27458D7}" type="presParOf" srcId="{8E887864-BB44-43A3-A7F0-D810A4A522DB}" destId="{306D8267-CBC0-404B-AF01-B272D803C214}" srcOrd="3" destOrd="0" presId="urn:microsoft.com/office/officeart/2008/layout/AlternatingHexagons"/>
    <dgm:cxn modelId="{51165B04-AB0E-4021-B7C7-050C66A63506}" type="presParOf" srcId="{8E887864-BB44-43A3-A7F0-D810A4A522DB}" destId="{D68E6EB3-13E8-4FC3-8F5C-D42D19FBDDA2}" srcOrd="4" destOrd="0" presId="urn:microsoft.com/office/officeart/2008/layout/AlternatingHexagons"/>
    <dgm:cxn modelId="{5240B524-2872-411F-B298-5D3EDAC07DA7}" type="presParOf" srcId="{0CF73371-E09B-47C9-BC70-0A8FA5BCCAAD}" destId="{762A009F-4F95-4E92-87C2-BD8741609FAF}" srcOrd="3" destOrd="0" presId="urn:microsoft.com/office/officeart/2008/layout/AlternatingHexagons"/>
    <dgm:cxn modelId="{CD7AB56B-119E-46B0-AF6F-18FE7BFFC414}" type="presParOf" srcId="{0CF73371-E09B-47C9-BC70-0A8FA5BCCAAD}" destId="{93AC0F1A-84B9-44C7-8AC3-C9DBA1429C00}" srcOrd="4" destOrd="0" presId="urn:microsoft.com/office/officeart/2008/layout/AlternatingHexagons"/>
    <dgm:cxn modelId="{1CC951BC-5251-4DD3-98CA-61EF13EB10D8}" type="presParOf" srcId="{93AC0F1A-84B9-44C7-8AC3-C9DBA1429C00}" destId="{A99F046B-CCB5-47CC-A417-9F2C202376E3}" srcOrd="0" destOrd="0" presId="urn:microsoft.com/office/officeart/2008/layout/AlternatingHexagons"/>
    <dgm:cxn modelId="{0116676F-3C8A-4056-9C55-060426529756}" type="presParOf" srcId="{93AC0F1A-84B9-44C7-8AC3-C9DBA1429C00}" destId="{A1C04AFD-7E76-4F30-B8F3-CD5854F6E7F9}" srcOrd="1" destOrd="0" presId="urn:microsoft.com/office/officeart/2008/layout/AlternatingHexagons"/>
    <dgm:cxn modelId="{ED5EB9BF-312E-47FB-9336-A9C87EEA092D}" type="presParOf" srcId="{93AC0F1A-84B9-44C7-8AC3-C9DBA1429C00}" destId="{62F9B7D1-8DF2-415E-AD80-41ED412D3B24}" srcOrd="2" destOrd="0" presId="urn:microsoft.com/office/officeart/2008/layout/AlternatingHexagons"/>
    <dgm:cxn modelId="{BB76F018-C960-48CE-8C4B-1BE6DC16A6CF}" type="presParOf" srcId="{93AC0F1A-84B9-44C7-8AC3-C9DBA1429C00}" destId="{2BB2C844-3535-4500-8D45-8B0BAF7A2F8C}" srcOrd="3" destOrd="0" presId="urn:microsoft.com/office/officeart/2008/layout/AlternatingHexagons"/>
    <dgm:cxn modelId="{2F08B380-2C8D-43CB-9AFD-20CE1F5B4CDF}" type="presParOf" srcId="{93AC0F1A-84B9-44C7-8AC3-C9DBA1429C00}" destId="{1A2F5BF5-09FD-4784-A84F-32284F802C0D}" srcOrd="4" destOrd="0" presId="urn:microsoft.com/office/officeart/2008/layout/AlternatingHexagons"/>
    <dgm:cxn modelId="{8C191698-481C-481E-AE70-B48DC18FE7D8}" type="presParOf" srcId="{0CF73371-E09B-47C9-BC70-0A8FA5BCCAAD}" destId="{93C4DB78-BB58-4D92-AD70-52793542B8C6}" srcOrd="5" destOrd="0" presId="urn:microsoft.com/office/officeart/2008/layout/AlternatingHexagons"/>
    <dgm:cxn modelId="{2A9902DB-CB94-41D9-AFED-B208E081A368}" type="presParOf" srcId="{0CF73371-E09B-47C9-BC70-0A8FA5BCCAAD}" destId="{244A2E1C-9595-4E8E-8650-8A4689C14ECB}" srcOrd="6" destOrd="0" presId="urn:microsoft.com/office/officeart/2008/layout/AlternatingHexagons"/>
    <dgm:cxn modelId="{DE3E52E6-71D0-4681-A2F2-12B19CC8C93F}" type="presParOf" srcId="{244A2E1C-9595-4E8E-8650-8A4689C14ECB}" destId="{CC2E6CEC-5518-4643-B4DB-515B46FCBE3D}" srcOrd="0" destOrd="0" presId="urn:microsoft.com/office/officeart/2008/layout/AlternatingHexagons"/>
    <dgm:cxn modelId="{0C923710-9466-457D-80C4-49B592274589}" type="presParOf" srcId="{244A2E1C-9595-4E8E-8650-8A4689C14ECB}" destId="{F639AA61-CCD1-4EBE-9445-3FA55A767734}" srcOrd="1" destOrd="0" presId="urn:microsoft.com/office/officeart/2008/layout/AlternatingHexagons"/>
    <dgm:cxn modelId="{A814825E-DB4F-4ADB-9C76-EBA34D2F44E3}" type="presParOf" srcId="{244A2E1C-9595-4E8E-8650-8A4689C14ECB}" destId="{A8BFC4BB-BC64-41EF-B85F-44E585886EFF}" srcOrd="2" destOrd="0" presId="urn:microsoft.com/office/officeart/2008/layout/AlternatingHexagons"/>
    <dgm:cxn modelId="{C9B22825-4880-4E85-A1CB-1C7F5D4C5EA1}" type="presParOf" srcId="{244A2E1C-9595-4E8E-8650-8A4689C14ECB}" destId="{F37D8DB2-ED09-4DD6-B5BF-BD14AA57B150}" srcOrd="3" destOrd="0" presId="urn:microsoft.com/office/officeart/2008/layout/AlternatingHexagons"/>
    <dgm:cxn modelId="{9B76D1BF-4BA6-4D9C-83EF-C7ED5D1136AE}" type="presParOf" srcId="{244A2E1C-9595-4E8E-8650-8A4689C14ECB}" destId="{DC56654B-8EA0-4E1C-AF4B-AE30266EABA0}"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F81AA9-93F3-4916-81F9-824C39EFF0AE}">
      <dsp:nvSpPr>
        <dsp:cNvPr id="0" name=""/>
        <dsp:cNvSpPr/>
      </dsp:nvSpPr>
      <dsp:spPr>
        <a:xfrm rot="5400000">
          <a:off x="3640753" y="136102"/>
          <a:ext cx="1525763" cy="1327414"/>
        </a:xfrm>
        <a:prstGeom prst="hexagon">
          <a:avLst>
            <a:gd name="adj" fmla="val 25000"/>
            <a:gd name="vf" fmla="val 115470"/>
          </a:avLst>
        </a:prstGeom>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PE" sz="1000" kern="1200" dirty="0"/>
            <a:t>Compras</a:t>
          </a:r>
        </a:p>
        <a:p>
          <a:pPr marL="0" lvl="0" indent="0" algn="ctr" defTabSz="444500">
            <a:lnSpc>
              <a:spcPct val="90000"/>
            </a:lnSpc>
            <a:spcBef>
              <a:spcPct val="0"/>
            </a:spcBef>
            <a:spcAft>
              <a:spcPct val="35000"/>
            </a:spcAft>
            <a:buNone/>
          </a:pPr>
          <a:r>
            <a:rPr lang="es-PE" sz="1000" b="1" kern="1200" dirty="0">
              <a:solidFill>
                <a:prstClr val="black">
                  <a:hueOff val="0"/>
                  <a:satOff val="0"/>
                  <a:lumOff val="0"/>
                  <a:alphaOff val="0"/>
                </a:prstClr>
              </a:solidFill>
              <a:latin typeface="Calibri" panose="020F0502020204030204"/>
              <a:ea typeface="+mn-ea"/>
              <a:cs typeface="+mn-cs"/>
            </a:rPr>
            <a:t>3.437</a:t>
          </a:r>
        </a:p>
      </dsp:txBody>
      <dsp:txXfrm rot="-5400000">
        <a:off x="3946782" y="274693"/>
        <a:ext cx="913704" cy="1050233"/>
      </dsp:txXfrm>
    </dsp:sp>
    <dsp:sp modelId="{23AA9A4F-FABC-4265-9335-CCE8D943E5E3}">
      <dsp:nvSpPr>
        <dsp:cNvPr id="0" name=""/>
        <dsp:cNvSpPr/>
      </dsp:nvSpPr>
      <dsp:spPr>
        <a:xfrm>
          <a:off x="5107622" y="309001"/>
          <a:ext cx="1702752" cy="915458"/>
        </a:xfrm>
        <a:prstGeom prst="rect">
          <a:avLst/>
        </a:prstGeom>
        <a:noFill/>
        <a:ln>
          <a:noFill/>
        </a:ln>
        <a:effectLst/>
      </dsp:spPr>
      <dsp:style>
        <a:lnRef idx="0">
          <a:scrgbClr r="0" g="0" b="0"/>
        </a:lnRef>
        <a:fillRef idx="0">
          <a:scrgbClr r="0" g="0" b="0"/>
        </a:fillRef>
        <a:effectRef idx="0">
          <a:scrgbClr r="0" g="0" b="0"/>
        </a:effectRef>
        <a:fontRef idx="minor"/>
      </dsp:style>
    </dsp:sp>
    <dsp:sp modelId="{D8FBC9D4-D1D2-4711-A33B-04483A59E482}">
      <dsp:nvSpPr>
        <dsp:cNvPr id="0" name=""/>
        <dsp:cNvSpPr/>
      </dsp:nvSpPr>
      <dsp:spPr>
        <a:xfrm rot="5400000">
          <a:off x="2927573" y="3964411"/>
          <a:ext cx="1525763" cy="1327414"/>
        </a:xfrm>
        <a:prstGeom prst="hexagon">
          <a:avLst>
            <a:gd name="adj" fmla="val 25000"/>
            <a:gd name="vf" fmla="val 115470"/>
          </a:avLst>
        </a:prstGeom>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PE" sz="1000" kern="1200" dirty="0">
              <a:solidFill>
                <a:prstClr val="black">
                  <a:hueOff val="0"/>
                  <a:satOff val="0"/>
                  <a:lumOff val="0"/>
                  <a:alphaOff val="0"/>
                </a:prstClr>
              </a:solidFill>
              <a:latin typeface="Calibri" panose="020F0502020204030204"/>
              <a:ea typeface="+mn-ea"/>
              <a:cs typeface="+mn-cs"/>
            </a:rPr>
            <a:t>Control de Gestión</a:t>
          </a:r>
        </a:p>
      </dsp:txBody>
      <dsp:txXfrm rot="-5400000">
        <a:off x="3233602" y="4103002"/>
        <a:ext cx="913704" cy="1050233"/>
      </dsp:txXfrm>
    </dsp:sp>
    <dsp:sp modelId="{B662239B-285E-48A3-B61F-AAECE3E13672}">
      <dsp:nvSpPr>
        <dsp:cNvPr id="0" name=""/>
        <dsp:cNvSpPr/>
      </dsp:nvSpPr>
      <dsp:spPr>
        <a:xfrm rot="5400000">
          <a:off x="2921202" y="1398092"/>
          <a:ext cx="1525763" cy="1327414"/>
        </a:xfrm>
        <a:prstGeom prst="hexagon">
          <a:avLst>
            <a:gd name="adj" fmla="val 25000"/>
            <a:gd name="vf" fmla="val 115470"/>
          </a:avLst>
        </a:prstGeom>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ClrTx/>
            <a:buSzPts val="1000"/>
            <a:buFont typeface="Arial" panose="020B0604020202020204" pitchFamily="34" charset="0"/>
            <a:buNone/>
          </a:pPr>
          <a:r>
            <a:rPr lang="es-PE" sz="1000" kern="1200" dirty="0"/>
            <a:t>TI y Sistemas</a:t>
          </a:r>
          <a:endParaRPr lang="es-PE" sz="1000" kern="1200" dirty="0">
            <a:solidFill>
              <a:prstClr val="black">
                <a:hueOff val="0"/>
                <a:satOff val="0"/>
                <a:lumOff val="0"/>
                <a:alphaOff val="0"/>
              </a:prstClr>
            </a:solidFill>
            <a:latin typeface="Calibri" panose="020F0502020204030204"/>
            <a:ea typeface="+mn-ea"/>
            <a:cs typeface="+mn-cs"/>
          </a:endParaRPr>
        </a:p>
      </dsp:txBody>
      <dsp:txXfrm rot="-5400000">
        <a:off x="3227231" y="1536683"/>
        <a:ext cx="913704" cy="1050233"/>
      </dsp:txXfrm>
    </dsp:sp>
    <dsp:sp modelId="{2CBC8FAC-A12B-4D92-A4BD-D73F13D340CF}">
      <dsp:nvSpPr>
        <dsp:cNvPr id="0" name=""/>
        <dsp:cNvSpPr/>
      </dsp:nvSpPr>
      <dsp:spPr>
        <a:xfrm>
          <a:off x="1317625" y="1604070"/>
          <a:ext cx="1647825" cy="915458"/>
        </a:xfrm>
        <a:prstGeom prst="rect">
          <a:avLst/>
        </a:prstGeom>
        <a:noFill/>
        <a:ln>
          <a:noFill/>
        </a:ln>
        <a:effectLst/>
      </dsp:spPr>
      <dsp:style>
        <a:lnRef idx="0">
          <a:scrgbClr r="0" g="0" b="0"/>
        </a:lnRef>
        <a:fillRef idx="0">
          <a:scrgbClr r="0" g="0" b="0"/>
        </a:fillRef>
        <a:effectRef idx="0">
          <a:scrgbClr r="0" g="0" b="0"/>
        </a:effectRef>
        <a:fontRef idx="minor"/>
      </dsp:style>
    </dsp:sp>
    <dsp:sp modelId="{D68E6EB3-13E8-4FC3-8F5C-D42D19FBDDA2}">
      <dsp:nvSpPr>
        <dsp:cNvPr id="0" name=""/>
        <dsp:cNvSpPr/>
      </dsp:nvSpPr>
      <dsp:spPr>
        <a:xfrm rot="5400000">
          <a:off x="4327094" y="1395147"/>
          <a:ext cx="1525763" cy="1327414"/>
        </a:xfrm>
        <a:prstGeom prst="hexagon">
          <a:avLst>
            <a:gd name="adj" fmla="val 25000"/>
            <a:gd name="vf" fmla="val 115470"/>
          </a:avLst>
        </a:prstGeom>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PE" sz="1000" kern="1200" dirty="0">
              <a:solidFill>
                <a:prstClr val="black">
                  <a:hueOff val="0"/>
                  <a:satOff val="0"/>
                  <a:lumOff val="0"/>
                  <a:alphaOff val="0"/>
                </a:prstClr>
              </a:solidFill>
              <a:latin typeface="Calibri" panose="020F0502020204030204"/>
              <a:ea typeface="+mn-ea"/>
              <a:cs typeface="+mn-cs"/>
            </a:rPr>
            <a:t>Finanzas y Tesorería</a:t>
          </a:r>
        </a:p>
      </dsp:txBody>
      <dsp:txXfrm rot="-5400000">
        <a:off x="4633123" y="1533738"/>
        <a:ext cx="913704" cy="1050233"/>
      </dsp:txXfrm>
    </dsp:sp>
    <dsp:sp modelId="{A99F046B-CCB5-47CC-A417-9F2C202376E3}">
      <dsp:nvSpPr>
        <dsp:cNvPr id="0" name=""/>
        <dsp:cNvSpPr/>
      </dsp:nvSpPr>
      <dsp:spPr>
        <a:xfrm rot="5400000">
          <a:off x="3640753" y="2693160"/>
          <a:ext cx="1525763" cy="1327414"/>
        </a:xfrm>
        <a:prstGeom prst="hexagon">
          <a:avLst>
            <a:gd name="adj" fmla="val 25000"/>
            <a:gd name="vf" fmla="val 115470"/>
          </a:avLst>
        </a:prstGeom>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PE" sz="1000" kern="1200" dirty="0">
              <a:solidFill>
                <a:prstClr val="black">
                  <a:hueOff val="0"/>
                  <a:satOff val="0"/>
                  <a:lumOff val="0"/>
                  <a:alphaOff val="0"/>
                </a:prstClr>
              </a:solidFill>
              <a:latin typeface="Calibri" panose="020F0502020204030204"/>
              <a:ea typeface="+mn-ea"/>
              <a:cs typeface="+mn-cs"/>
            </a:rPr>
            <a:t>Administración</a:t>
          </a:r>
        </a:p>
      </dsp:txBody>
      <dsp:txXfrm rot="-5400000">
        <a:off x="3946782" y="2831751"/>
        <a:ext cx="913704" cy="1050233"/>
      </dsp:txXfrm>
    </dsp:sp>
    <dsp:sp modelId="{A1C04AFD-7E76-4F30-B8F3-CD5854F6E7F9}">
      <dsp:nvSpPr>
        <dsp:cNvPr id="0" name=""/>
        <dsp:cNvSpPr/>
      </dsp:nvSpPr>
      <dsp:spPr>
        <a:xfrm>
          <a:off x="5107622" y="2899138"/>
          <a:ext cx="1702752" cy="915458"/>
        </a:xfrm>
        <a:prstGeom prst="rect">
          <a:avLst/>
        </a:prstGeom>
        <a:noFill/>
        <a:ln>
          <a:noFill/>
        </a:ln>
        <a:effectLst/>
      </dsp:spPr>
      <dsp:style>
        <a:lnRef idx="0">
          <a:scrgbClr r="0" g="0" b="0"/>
        </a:lnRef>
        <a:fillRef idx="0">
          <a:scrgbClr r="0" g="0" b="0"/>
        </a:fillRef>
        <a:effectRef idx="0">
          <a:scrgbClr r="0" g="0" b="0"/>
        </a:effectRef>
        <a:fontRef idx="minor"/>
      </dsp:style>
    </dsp:sp>
    <dsp:sp modelId="{1A2F5BF5-09FD-4784-A84F-32284F802C0D}">
      <dsp:nvSpPr>
        <dsp:cNvPr id="0" name=""/>
        <dsp:cNvSpPr/>
      </dsp:nvSpPr>
      <dsp:spPr>
        <a:xfrm rot="5400000">
          <a:off x="2207145" y="2693160"/>
          <a:ext cx="1525763" cy="1327414"/>
        </a:xfrm>
        <a:prstGeom prst="hexagon">
          <a:avLst>
            <a:gd name="adj" fmla="val 25000"/>
            <a:gd name="vf" fmla="val 115470"/>
          </a:avLst>
        </a:prstGeom>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PE" sz="1000" kern="1200" dirty="0">
              <a:solidFill>
                <a:prstClr val="black">
                  <a:hueOff val="0"/>
                  <a:satOff val="0"/>
                  <a:lumOff val="0"/>
                  <a:alphaOff val="0"/>
                </a:prstClr>
              </a:solidFill>
              <a:latin typeface="Calibri" panose="020F0502020204030204"/>
              <a:ea typeface="+mn-ea"/>
              <a:cs typeface="+mn-cs"/>
            </a:rPr>
            <a:t>Legal</a:t>
          </a:r>
        </a:p>
      </dsp:txBody>
      <dsp:txXfrm rot="-5400000">
        <a:off x="2513174" y="2831751"/>
        <a:ext cx="913704" cy="1050233"/>
      </dsp:txXfrm>
    </dsp:sp>
    <dsp:sp modelId="{CC2E6CEC-5518-4643-B4DB-515B46FCBE3D}">
      <dsp:nvSpPr>
        <dsp:cNvPr id="0" name=""/>
        <dsp:cNvSpPr/>
      </dsp:nvSpPr>
      <dsp:spPr>
        <a:xfrm rot="5400000">
          <a:off x="4351863" y="3955150"/>
          <a:ext cx="1525763" cy="1327414"/>
        </a:xfrm>
        <a:prstGeom prst="hexagon">
          <a:avLst>
            <a:gd name="adj" fmla="val 25000"/>
            <a:gd name="vf" fmla="val 115470"/>
          </a:avLst>
        </a:prstGeom>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PE" sz="1000" kern="1200" dirty="0">
              <a:solidFill>
                <a:prstClr val="black">
                  <a:hueOff val="0"/>
                  <a:satOff val="0"/>
                  <a:lumOff val="0"/>
                  <a:alphaOff val="0"/>
                </a:prstClr>
              </a:solidFill>
              <a:latin typeface="Calibri" panose="020F0502020204030204"/>
              <a:ea typeface="+mn-ea"/>
              <a:cs typeface="+mn-cs"/>
            </a:rPr>
            <a:t>Riesgos</a:t>
          </a:r>
        </a:p>
      </dsp:txBody>
      <dsp:txXfrm rot="-5400000">
        <a:off x="4657892" y="4093741"/>
        <a:ext cx="913704" cy="1050233"/>
      </dsp:txXfrm>
    </dsp:sp>
    <dsp:sp modelId="{F639AA61-CCD1-4EBE-9445-3FA55A767734}">
      <dsp:nvSpPr>
        <dsp:cNvPr id="0" name=""/>
        <dsp:cNvSpPr/>
      </dsp:nvSpPr>
      <dsp:spPr>
        <a:xfrm>
          <a:off x="1317625" y="4194206"/>
          <a:ext cx="1647825" cy="915458"/>
        </a:xfrm>
        <a:prstGeom prst="rect">
          <a:avLst/>
        </a:prstGeom>
        <a:noFill/>
        <a:ln>
          <a:noFill/>
        </a:ln>
        <a:effectLst/>
      </dsp:spPr>
      <dsp:style>
        <a:lnRef idx="0">
          <a:scrgbClr r="0" g="0" b="0"/>
        </a:lnRef>
        <a:fillRef idx="0">
          <a:scrgbClr r="0" g="0" b="0"/>
        </a:fillRef>
        <a:effectRef idx="0">
          <a:scrgbClr r="0" g="0" b="0"/>
        </a:effectRef>
        <a:fontRef idx="minor"/>
      </dsp:style>
    </dsp:sp>
    <dsp:sp modelId="{DC56654B-8EA0-4E1C-AF4B-AE30266EABA0}">
      <dsp:nvSpPr>
        <dsp:cNvPr id="0" name=""/>
        <dsp:cNvSpPr/>
      </dsp:nvSpPr>
      <dsp:spPr>
        <a:xfrm rot="5400000">
          <a:off x="5043048" y="2661577"/>
          <a:ext cx="1525763" cy="1327414"/>
        </a:xfrm>
        <a:prstGeom prst="hexagon">
          <a:avLst>
            <a:gd name="adj" fmla="val 25000"/>
            <a:gd name="vf" fmla="val 115470"/>
          </a:avLst>
        </a:prstGeom>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PE" sz="1000" kern="1200" dirty="0">
              <a:solidFill>
                <a:prstClr val="black">
                  <a:hueOff val="0"/>
                  <a:satOff val="0"/>
                  <a:lumOff val="0"/>
                  <a:alphaOff val="0"/>
                </a:prstClr>
              </a:solidFill>
              <a:latin typeface="Calibri" panose="020F0502020204030204"/>
              <a:ea typeface="+mn-ea"/>
              <a:cs typeface="+mn-cs"/>
            </a:rPr>
            <a:t>Contabilidad</a:t>
          </a:r>
        </a:p>
      </dsp:txBody>
      <dsp:txXfrm rot="-5400000">
        <a:off x="5349077" y="2800168"/>
        <a:ext cx="913704" cy="1050233"/>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ES_tradnl"/>
          </a:p>
        </p:txBody>
      </p:sp>
      <p:sp>
        <p:nvSpPr>
          <p:cNvPr id="3" name="Marcador de fecha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8EB0547-FCB6-A249-8ECF-15FA698D7B3A}" type="datetimeFigureOut">
              <a:rPr lang="es-ES_tradnl" smtClean="0"/>
              <a:t>03/01/2025</a:t>
            </a:fld>
            <a:endParaRPr lang="es-ES_tradnl"/>
          </a:p>
        </p:txBody>
      </p:sp>
      <p:sp>
        <p:nvSpPr>
          <p:cNvPr id="4" name="Marcador de imagen de diapositiva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s-ES_tradnl"/>
          </a:p>
        </p:txBody>
      </p:sp>
      <p:sp>
        <p:nvSpPr>
          <p:cNvPr id="5" name="Marcador de notas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s-ES_tradnl"/>
          </a:p>
        </p:txBody>
      </p:sp>
      <p:sp>
        <p:nvSpPr>
          <p:cNvPr id="7" name="Marcador de número de diapositiva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ADE2EC9-87F0-BC43-82D4-950CAEFCB2C1}" type="slidenum">
              <a:rPr lang="es-ES_tradnl" smtClean="0"/>
              <a:t>‹Nº›</a:t>
            </a:fld>
            <a:endParaRPr lang="es-ES_tradnl"/>
          </a:p>
        </p:txBody>
      </p:sp>
    </p:spTree>
    <p:extLst>
      <p:ext uri="{BB962C8B-B14F-4D97-AF65-F5344CB8AC3E}">
        <p14:creationId xmlns:p14="http://schemas.microsoft.com/office/powerpoint/2010/main" val="224993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B9A75FB-65AC-AC41-84B9-6C116412F2AC}" type="datetimeFigureOut">
              <a:rPr lang="es-ES_tradnl" smtClean="0"/>
              <a:t>03/01/2025</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CDE6F2AA-4381-1D4B-B554-52F8CA63EE4B}" type="slidenum">
              <a:rPr lang="es-ES_tradnl" smtClean="0"/>
              <a:t>‹Nº›</a:t>
            </a:fld>
            <a:endParaRPr lang="es-ES_tradnl"/>
          </a:p>
        </p:txBody>
      </p:sp>
    </p:spTree>
    <p:extLst>
      <p:ext uri="{BB962C8B-B14F-4D97-AF65-F5344CB8AC3E}">
        <p14:creationId xmlns:p14="http://schemas.microsoft.com/office/powerpoint/2010/main" val="247373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CB9A75FB-65AC-AC41-84B9-6C116412F2AC}" type="datetimeFigureOut">
              <a:rPr lang="es-ES_tradnl" smtClean="0"/>
              <a:t>03/01/2025</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CDE6F2AA-4381-1D4B-B554-52F8CA63EE4B}" type="slidenum">
              <a:rPr lang="es-ES_tradnl" smtClean="0"/>
              <a:t>‹Nº›</a:t>
            </a:fld>
            <a:endParaRPr lang="es-ES_tradnl"/>
          </a:p>
        </p:txBody>
      </p:sp>
    </p:spTree>
    <p:extLst>
      <p:ext uri="{BB962C8B-B14F-4D97-AF65-F5344CB8AC3E}">
        <p14:creationId xmlns:p14="http://schemas.microsoft.com/office/powerpoint/2010/main" val="26364050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9A75FB-65AC-AC41-84B9-6C116412F2AC}" type="datetimeFigureOut">
              <a:rPr lang="es-ES_tradnl" smtClean="0"/>
              <a:t>03/01/2025</a:t>
            </a:fld>
            <a:endParaRPr lang="es-ES_trad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6F2AA-4381-1D4B-B554-52F8CA63EE4B}" type="slidenum">
              <a:rPr lang="es-ES_tradnl" smtClean="0"/>
              <a:t>‹Nº›</a:t>
            </a:fld>
            <a:endParaRPr lang="es-ES_tradnl"/>
          </a:p>
        </p:txBody>
      </p:sp>
    </p:spTree>
    <p:extLst>
      <p:ext uri="{BB962C8B-B14F-4D97-AF65-F5344CB8AC3E}">
        <p14:creationId xmlns:p14="http://schemas.microsoft.com/office/powerpoint/2010/main" val="411588266"/>
      </p:ext>
    </p:extLst>
  </p:cSld>
  <p:clrMap bg1="lt1" tx1="dk1" bg2="lt2" tx2="dk2" accent1="accent1" accent2="accent2" accent3="accent3" accent4="accent4" accent5="accent5" accent6="accent6" hlink="hlink" folHlink="folHlink"/>
  <p:sldLayoutIdLst>
    <p:sldLayoutId id="2147483740" r:id="rId1"/>
    <p:sldLayoutId id="214748374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slide" Target="slide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 Target="slide4.xml"/><Relationship Id="rId7" Type="http://schemas.openxmlformats.org/officeDocument/2006/relationships/diagramColors" Target="../diagrams/colors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slide" Target="slide3.xml"/></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chart" Target="../charts/chart11.xml"/><Relationship Id="rId2" Type="http://schemas.openxmlformats.org/officeDocument/2006/relationships/chart" Target="../charts/chart8.xml"/><Relationship Id="rId1" Type="http://schemas.openxmlformats.org/officeDocument/2006/relationships/slideLayout" Target="../slideLayouts/slideLayout2.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1531138" y="799153"/>
            <a:ext cx="1145853" cy="461665"/>
          </a:xfrm>
          <a:prstGeom prst="rect">
            <a:avLst/>
          </a:prstGeom>
          <a:noFill/>
        </p:spPr>
        <p:txBody>
          <a:bodyPr wrap="square" rtlCol="0">
            <a:spAutoFit/>
          </a:bodyPr>
          <a:lstStyle/>
          <a:p>
            <a:pPr algn="ctr"/>
            <a:r>
              <a:rPr lang="es-PE" sz="1200" b="1" dirty="0">
                <a:latin typeface="Verdana" panose="020B0604030504040204" pitchFamily="34" charset="0"/>
                <a:ea typeface="Verdana" panose="020B0604030504040204" pitchFamily="34" charset="0"/>
                <a:cs typeface="Verdana" panose="020B0604030504040204" pitchFamily="34" charset="0"/>
              </a:rPr>
              <a:t>Lámina de inicio</a:t>
            </a:r>
          </a:p>
        </p:txBody>
      </p:sp>
      <p:pic>
        <p:nvPicPr>
          <p:cNvPr id="4" name="Imagen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46591" y="2016754"/>
            <a:ext cx="3350795" cy="2883305"/>
          </a:xfrm>
          <a:prstGeom prst="rect">
            <a:avLst/>
          </a:prstGeom>
        </p:spPr>
      </p:pic>
    </p:spTree>
    <p:extLst>
      <p:ext uri="{BB962C8B-B14F-4D97-AF65-F5344CB8AC3E}">
        <p14:creationId xmlns:p14="http://schemas.microsoft.com/office/powerpoint/2010/main" val="306415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0" name="Título 1"/>
          <p:cNvSpPr txBox="1">
            <a:spLocks/>
          </p:cNvSpPr>
          <p:nvPr/>
        </p:nvSpPr>
        <p:spPr>
          <a:xfrm>
            <a:off x="269086" y="222375"/>
            <a:ext cx="10602114" cy="400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500" b="1" dirty="0">
                <a:solidFill>
                  <a:srgbClr val="009F43"/>
                </a:solidFill>
                <a:latin typeface="Arial" panose="020B0604020202020204" pitchFamily="34" charset="0"/>
                <a:ea typeface="Verdana" charset="0"/>
                <a:cs typeface="Arial" panose="020B0604020202020204" pitchFamily="34" charset="0"/>
              </a:rPr>
              <a:t>Satisfacción Compras</a:t>
            </a:r>
          </a:p>
        </p:txBody>
      </p:sp>
      <p:cxnSp>
        <p:nvCxnSpPr>
          <p:cNvPr id="11" name="Conector recto 10"/>
          <p:cNvCxnSpPr/>
          <p:nvPr/>
        </p:nvCxnSpPr>
        <p:spPr>
          <a:xfrm>
            <a:off x="370686" y="677553"/>
            <a:ext cx="10500514"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sp>
        <p:nvSpPr>
          <p:cNvPr id="12" name="Título 1"/>
          <p:cNvSpPr txBox="1">
            <a:spLocks/>
          </p:cNvSpPr>
          <p:nvPr/>
        </p:nvSpPr>
        <p:spPr>
          <a:xfrm>
            <a:off x="370686" y="797037"/>
            <a:ext cx="3503053" cy="2644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1500" b="1" dirty="0">
                <a:solidFill>
                  <a:schemeClr val="bg1">
                    <a:lumMod val="50000"/>
                  </a:schemeClr>
                </a:solidFill>
                <a:latin typeface="Arial" panose="020B0604020202020204" pitchFamily="34" charset="0"/>
                <a:ea typeface="Verdana" charset="0"/>
                <a:cs typeface="Arial" panose="020B0604020202020204" pitchFamily="34" charset="0"/>
              </a:rPr>
              <a:t>Comentarios</a:t>
            </a:r>
          </a:p>
        </p:txBody>
      </p:sp>
      <p:sp>
        <p:nvSpPr>
          <p:cNvPr id="17" name="CuadroTexto 16"/>
          <p:cNvSpPr txBox="1"/>
          <p:nvPr/>
        </p:nvSpPr>
        <p:spPr>
          <a:xfrm>
            <a:off x="-1940620" y="1949433"/>
            <a:ext cx="1800224" cy="1200329"/>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(25)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Subtítulo: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Texto: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(18)</a:t>
            </a:r>
          </a:p>
        </p:txBody>
      </p:sp>
      <p:sp>
        <p:nvSpPr>
          <p:cNvPr id="18" name="CuadroTexto 17"/>
          <p:cNvSpPr txBox="1"/>
          <p:nvPr/>
        </p:nvSpPr>
        <p:spPr>
          <a:xfrm>
            <a:off x="-1584757" y="602425"/>
            <a:ext cx="1202029" cy="707886"/>
          </a:xfrm>
          <a:prstGeom prst="rect">
            <a:avLst/>
          </a:prstGeom>
          <a:noFill/>
        </p:spPr>
        <p:txBody>
          <a:bodyPr wrap="square" rtlCol="0">
            <a:spAutoFit/>
          </a:bodyPr>
          <a:lstStyle/>
          <a:p>
            <a:pPr algn="ctr"/>
            <a:r>
              <a:rPr lang="es-PE" sz="1000" b="1" dirty="0">
                <a:latin typeface="Verdana" panose="020B0604030504040204" pitchFamily="34" charset="0"/>
                <a:ea typeface="Verdana" panose="020B0604030504040204" pitchFamily="34" charset="0"/>
                <a:cs typeface="Verdana" panose="020B0604030504040204" pitchFamily="34" charset="0"/>
              </a:rPr>
              <a:t>Lámina general. Para el desarrollo de temas.</a:t>
            </a:r>
          </a:p>
        </p:txBody>
      </p:sp>
      <p:sp>
        <p:nvSpPr>
          <p:cNvPr id="2" name="Rectángulo 1"/>
          <p:cNvSpPr/>
          <p:nvPr/>
        </p:nvSpPr>
        <p:spPr>
          <a:xfrm>
            <a:off x="370686" y="1061519"/>
            <a:ext cx="10582810" cy="5447645"/>
          </a:xfrm>
          <a:prstGeom prst="rect">
            <a:avLst/>
          </a:prstGeom>
        </p:spPr>
        <p:txBody>
          <a:bodyPr wrap="square">
            <a:spAutoFit/>
          </a:bodyPr>
          <a:lstStyle/>
          <a:p>
            <a:pPr marL="171450" indent="-171450" algn="just">
              <a:buFont typeface="Wingdings" panose="05000000000000000000" pitchFamily="2" charset="2"/>
              <a:buChar char="v"/>
            </a:pPr>
            <a:r>
              <a:rPr lang="es-ES" sz="1200" b="1" dirty="0">
                <a:solidFill>
                  <a:schemeClr val="bg1">
                    <a:lumMod val="50000"/>
                  </a:schemeClr>
                </a:solidFill>
                <a:latin typeface="Arial" panose="020B0604020202020204" pitchFamily="34" charset="0"/>
                <a:ea typeface="Verdana" charset="0"/>
                <a:cs typeface="Arial" panose="020B0604020202020204" pitchFamily="34" charset="0"/>
              </a:rPr>
              <a:t>Planificación de materiales:</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Mayor seguimiento a las OC generadas y que se cumplan los plazos específicos. Además, se debe de informar cuando se reprograme la fecha de entrega de materiales</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El equipo de planificación de materiales debería realizar reuniones mensuales sobre estatus de contratos: actualización de plan de entrega, cierre de contratos, generación de nuevos contratos, entre otros.</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Hace unos meses están enviando el estatus de MRP de los insumos químicos. Mantener dicha forma de reporte y que sea el resultado entre una revisión con el equipo de producción, en caso de que se necesiten realizar acuerdos, se hagan inmediatamente</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Se tiene oportunidad de mejora en la revisión de materiales solicitados de manera repetitiva y así agilizar el poder contar con materiales en stock, claro esta previa evaluación.</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Tenemos problemas con el MRP, no se generan las SP.</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Se debe trabajar en mejorar los tiempos de entrega con proveedores, así como negociar la tarifa de cada uno. De igual manera, el seguimiento de las </a:t>
            </a:r>
            <a:r>
              <a:rPr lang="es-ES" sz="1200" dirty="0" err="1">
                <a:solidFill>
                  <a:schemeClr val="bg1">
                    <a:lumMod val="50000"/>
                  </a:schemeClr>
                </a:solidFill>
                <a:latin typeface="Arial" panose="020B0604020202020204" pitchFamily="34" charset="0"/>
                <a:ea typeface="Verdana" charset="0"/>
                <a:cs typeface="Arial" panose="020B0604020202020204" pitchFamily="34" charset="0"/>
              </a:rPr>
              <a:t>SP´s</a:t>
            </a:r>
            <a:r>
              <a:rPr lang="es-ES" sz="1200" dirty="0">
                <a:solidFill>
                  <a:schemeClr val="bg1">
                    <a:lumMod val="50000"/>
                  </a:schemeClr>
                </a:solidFill>
                <a:latin typeface="Arial" panose="020B0604020202020204" pitchFamily="34" charset="0"/>
                <a:ea typeface="Verdana" charset="0"/>
                <a:cs typeface="Arial" panose="020B0604020202020204" pitchFamily="34" charset="0"/>
              </a:rPr>
              <a:t> generadas y la atención oportuna."</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Se debería lograr hacer más contratos de los repuestos, hay oportunidad en los pernos y baterías </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Junior el mejor</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seguir así en la creación de códigos.</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No cambiar a cada rato de proveedor</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Es importante la visita del área a fundos, para realizar coordinaciones específicas de las necesidades y evitar contratiempos cuando se realizan las solicitudes</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mejorar la MRP , según la criticidad del requerimiento por la parte usuaria</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Agilizar los procesos de atención de servicios y SP.</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Seguir reforzando los procesos.</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Por favor, que puedan revisar con mayor celeridad a los correos.</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Mejor negociación en Compra de balones de gas actualmente nosotros tenemos que trasladar balones llenos hacia los comedores y retornar los vacíos a Montelima,  Al parecer MRP no funciona con Balones de gas, Insumos de limpieza no llegan a tiempo , se tiene que comprar de caja chica para atender demanda y luego regularizar</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Se debe ver la forma de mejorar la automatización de las SP por MRP debido a que el MRP muchas veces no genera las SP y además no son atendidas. Las SP por MRP se vuelven SP comunes cuando deben seguir el proceso de liberación común.</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Considero que sería beneficioso fortalecer la comunicación entre nuestras áreas para optimizar los procesos.</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Mayor agilidad con las compras </a:t>
            </a:r>
          </a:p>
        </p:txBody>
      </p:sp>
      <p:sp>
        <p:nvSpPr>
          <p:cNvPr id="13" name="Botón de acción: Inicio 12">
            <a:hlinkClick r:id="rId3" action="ppaction://hlinksldjump" highlightClick="1"/>
          </p:cNvPr>
          <p:cNvSpPr/>
          <p:nvPr/>
        </p:nvSpPr>
        <p:spPr>
          <a:xfrm>
            <a:off x="11887200" y="0"/>
            <a:ext cx="301840" cy="387927"/>
          </a:xfrm>
          <a:prstGeom prst="actionButtonHom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107626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0" name="Título 1"/>
          <p:cNvSpPr txBox="1">
            <a:spLocks/>
          </p:cNvSpPr>
          <p:nvPr/>
        </p:nvSpPr>
        <p:spPr>
          <a:xfrm>
            <a:off x="269086" y="222375"/>
            <a:ext cx="10602114" cy="400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500" b="1" dirty="0">
                <a:solidFill>
                  <a:srgbClr val="009F43"/>
                </a:solidFill>
                <a:latin typeface="Arial" panose="020B0604020202020204" pitchFamily="34" charset="0"/>
                <a:ea typeface="Verdana" charset="0"/>
                <a:cs typeface="Arial" panose="020B0604020202020204" pitchFamily="34" charset="0"/>
              </a:rPr>
              <a:t>Satisfacción Compras</a:t>
            </a:r>
          </a:p>
        </p:txBody>
      </p:sp>
      <p:cxnSp>
        <p:nvCxnSpPr>
          <p:cNvPr id="11" name="Conector recto 10"/>
          <p:cNvCxnSpPr/>
          <p:nvPr/>
        </p:nvCxnSpPr>
        <p:spPr>
          <a:xfrm>
            <a:off x="370686" y="677553"/>
            <a:ext cx="10500514"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sp>
        <p:nvSpPr>
          <p:cNvPr id="12" name="Título 1"/>
          <p:cNvSpPr txBox="1">
            <a:spLocks/>
          </p:cNvSpPr>
          <p:nvPr/>
        </p:nvSpPr>
        <p:spPr>
          <a:xfrm>
            <a:off x="370686" y="769329"/>
            <a:ext cx="3503053" cy="2644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1500" b="1" dirty="0">
                <a:solidFill>
                  <a:schemeClr val="bg1">
                    <a:lumMod val="50000"/>
                  </a:schemeClr>
                </a:solidFill>
                <a:latin typeface="Arial" panose="020B0604020202020204" pitchFamily="34" charset="0"/>
                <a:ea typeface="Verdana" charset="0"/>
                <a:cs typeface="Arial" panose="020B0604020202020204" pitchFamily="34" charset="0"/>
              </a:rPr>
              <a:t>Comentarios</a:t>
            </a:r>
          </a:p>
        </p:txBody>
      </p:sp>
      <p:sp>
        <p:nvSpPr>
          <p:cNvPr id="17" name="CuadroTexto 16"/>
          <p:cNvSpPr txBox="1"/>
          <p:nvPr/>
        </p:nvSpPr>
        <p:spPr>
          <a:xfrm>
            <a:off x="-1940620" y="1949433"/>
            <a:ext cx="1800224" cy="1200329"/>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(25)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Subtítulo: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Texto: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(18)</a:t>
            </a:r>
          </a:p>
        </p:txBody>
      </p:sp>
      <p:sp>
        <p:nvSpPr>
          <p:cNvPr id="18" name="CuadroTexto 17"/>
          <p:cNvSpPr txBox="1"/>
          <p:nvPr/>
        </p:nvSpPr>
        <p:spPr>
          <a:xfrm>
            <a:off x="-1584757" y="602425"/>
            <a:ext cx="1202029" cy="707886"/>
          </a:xfrm>
          <a:prstGeom prst="rect">
            <a:avLst/>
          </a:prstGeom>
          <a:noFill/>
        </p:spPr>
        <p:txBody>
          <a:bodyPr wrap="square" rtlCol="0">
            <a:spAutoFit/>
          </a:bodyPr>
          <a:lstStyle/>
          <a:p>
            <a:pPr algn="ctr"/>
            <a:r>
              <a:rPr lang="es-PE" sz="1000" b="1" dirty="0">
                <a:latin typeface="Verdana" panose="020B0604030504040204" pitchFamily="34" charset="0"/>
                <a:ea typeface="Verdana" panose="020B0604030504040204" pitchFamily="34" charset="0"/>
                <a:cs typeface="Verdana" panose="020B0604030504040204" pitchFamily="34" charset="0"/>
              </a:rPr>
              <a:t>Lámina general. Para el desarrollo de temas.</a:t>
            </a:r>
          </a:p>
        </p:txBody>
      </p:sp>
      <p:sp>
        <p:nvSpPr>
          <p:cNvPr id="2" name="Rectángulo 1"/>
          <p:cNvSpPr/>
          <p:nvPr/>
        </p:nvSpPr>
        <p:spPr>
          <a:xfrm>
            <a:off x="370686" y="997022"/>
            <a:ext cx="10582810" cy="5262979"/>
          </a:xfrm>
          <a:prstGeom prst="rect">
            <a:avLst/>
          </a:prstGeom>
        </p:spPr>
        <p:txBody>
          <a:bodyPr wrap="square">
            <a:spAutoFit/>
          </a:bodyPr>
          <a:lstStyle/>
          <a:p>
            <a:pPr marL="171450" indent="-171450" algn="just">
              <a:buFont typeface="Wingdings" panose="05000000000000000000" pitchFamily="2" charset="2"/>
              <a:buChar char="v"/>
            </a:pPr>
            <a:r>
              <a:rPr lang="es-ES" sz="1200" b="1" dirty="0">
                <a:solidFill>
                  <a:schemeClr val="bg1">
                    <a:lumMod val="50000"/>
                  </a:schemeClr>
                </a:solidFill>
                <a:latin typeface="Arial" panose="020B0604020202020204" pitchFamily="34" charset="0"/>
                <a:ea typeface="Verdana" charset="0"/>
                <a:cs typeface="Arial" panose="020B0604020202020204" pitchFamily="34" charset="0"/>
              </a:rPr>
              <a:t>Compras:</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Mayor comunicación de cambios de fechas</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Mejorar los tiempos de generación de OC y tiempos de entrega de mercadería. Asimismo, mejorar e la trazabilidad y seguimiento de las OC.</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*Oportunidad de mejora a nivel comunicación de los compradores hacia las áreas, en varias ocasiones se ha tenido que estar enviando correos para revisión de las SP a pesar de que en su proceso ya se indican días </a:t>
            </a:r>
            <a:r>
              <a:rPr lang="es-ES" sz="1200" dirty="0" err="1">
                <a:solidFill>
                  <a:schemeClr val="bg1">
                    <a:lumMod val="50000"/>
                  </a:schemeClr>
                </a:solidFill>
                <a:latin typeface="Arial" panose="020B0604020202020204" pitchFamily="34" charset="0"/>
                <a:ea typeface="Verdana" charset="0"/>
                <a:cs typeface="Arial" panose="020B0604020202020204" pitchFamily="34" charset="0"/>
              </a:rPr>
              <a:t>establecidos.SP</a:t>
            </a:r>
            <a:r>
              <a:rPr lang="es-ES" sz="1200" dirty="0">
                <a:solidFill>
                  <a:schemeClr val="bg1">
                    <a:lumMod val="50000"/>
                  </a:schemeClr>
                </a:solidFill>
                <a:latin typeface="Arial" panose="020B0604020202020204" pitchFamily="34" charset="0"/>
                <a:ea typeface="Verdana" charset="0"/>
                <a:cs typeface="Arial" panose="020B0604020202020204" pitchFamily="34" charset="0"/>
              </a:rPr>
              <a:t> rechazadas sin justificación adecuada.</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Aun el personal no cumple con los tiempos de atención de las compras. </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Falta una transferencia solida de información cada vez que cambia el personal de compras.</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Revisar información de proveedores, evaluar qué opciones de proveedores se tiene en el mercado local y en azucareras.</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Se debería buscar nuevos proveedores, en los comparativos siempre son los mismos proveedores. Por otra parte, deberían enviar reportes de estatus de las compras cada semana y si hay retraso que justifique "</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La atención no es oportuna, usuario tiene que estar recordando la compra del material solicitado, no hay comunicación con el usuario sobre materiales que desconozcan. Buscar la opción en la mayoría de las veces ha generado mayor gasto el volver a realizar la actividad.</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Tener más comunicación con el usuario ya que tenemos bastantes problemas con las llegadas de materiales al almacén fueras de medidas. No comunican cuando hacen el cambio de compradores .</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Se tiene que contratar compradores con experiencia en metal mecánica, muchas veces asignar compras o fabricación de repuesto a contratista que demoran en entregar 1 mes</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Es importante la visita a fundo Lobo para las coordinaciones específicas y evitar contratiempos en las solicitudes </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dar mayor soporte en las emergencias de abastecimiento de materiales.</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Agilizar la tención de SP</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Reforzar el conocimiento de materiales</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Debe Mejorar</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No hay retroalimentación en el status de las compras, nosotros tenemos que revisar para ver si un material esta atrasado o no ha sido atendido a tiempo. En ocasiones donde se tiene un material con indicador 3, este se vuelve indicador 1 o 2 al no poder ser atendido en su momento. Se requiere mayor comunicación con el área usuaria. Este año se solicitaron cotizaciones para la compra de materiales del PB2025 y no se atendió este requerimiento. Se indicaron fechas, pero nunca se cumplió con la entrega de lo acordado, con lo cual hay probabilidad de retrasos de las actividades que nacen automáticamente en el SAP. Durante la emergencia (sequia) si apoyaron con las SP por emergencia y con la entrega de los materiales de manera oportuna.</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No hay información de como va la adquisición de los productos </a:t>
            </a:r>
          </a:p>
        </p:txBody>
      </p:sp>
      <p:sp>
        <p:nvSpPr>
          <p:cNvPr id="13" name="Botón de acción: Inicio 12">
            <a:hlinkClick r:id="rId3" action="ppaction://hlinksldjump" highlightClick="1"/>
          </p:cNvPr>
          <p:cNvSpPr/>
          <p:nvPr/>
        </p:nvSpPr>
        <p:spPr>
          <a:xfrm>
            <a:off x="11887200" y="0"/>
            <a:ext cx="301840" cy="387927"/>
          </a:xfrm>
          <a:prstGeom prst="actionButtonHom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894150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0" name="Título 1"/>
          <p:cNvSpPr txBox="1">
            <a:spLocks/>
          </p:cNvSpPr>
          <p:nvPr/>
        </p:nvSpPr>
        <p:spPr>
          <a:xfrm>
            <a:off x="269086" y="222375"/>
            <a:ext cx="10602114" cy="400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500" b="1" dirty="0">
                <a:solidFill>
                  <a:srgbClr val="009F43"/>
                </a:solidFill>
                <a:latin typeface="Arial" panose="020B0604020202020204" pitchFamily="34" charset="0"/>
                <a:ea typeface="Verdana" charset="0"/>
                <a:cs typeface="Arial" panose="020B0604020202020204" pitchFamily="34" charset="0"/>
              </a:rPr>
              <a:t>Satisfacción Compras</a:t>
            </a:r>
          </a:p>
        </p:txBody>
      </p:sp>
      <p:cxnSp>
        <p:nvCxnSpPr>
          <p:cNvPr id="11" name="Conector recto 10"/>
          <p:cNvCxnSpPr/>
          <p:nvPr/>
        </p:nvCxnSpPr>
        <p:spPr>
          <a:xfrm>
            <a:off x="370686" y="677553"/>
            <a:ext cx="10500514"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sp>
        <p:nvSpPr>
          <p:cNvPr id="12" name="Título 1"/>
          <p:cNvSpPr txBox="1">
            <a:spLocks/>
          </p:cNvSpPr>
          <p:nvPr/>
        </p:nvSpPr>
        <p:spPr>
          <a:xfrm>
            <a:off x="370686" y="769329"/>
            <a:ext cx="3503053" cy="2644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1500" b="1" dirty="0">
                <a:solidFill>
                  <a:schemeClr val="bg1">
                    <a:lumMod val="50000"/>
                  </a:schemeClr>
                </a:solidFill>
                <a:latin typeface="Arial" panose="020B0604020202020204" pitchFamily="34" charset="0"/>
                <a:ea typeface="Verdana" charset="0"/>
                <a:cs typeface="Arial" panose="020B0604020202020204" pitchFamily="34" charset="0"/>
              </a:rPr>
              <a:t>Comentarios</a:t>
            </a:r>
          </a:p>
        </p:txBody>
      </p:sp>
      <p:sp>
        <p:nvSpPr>
          <p:cNvPr id="17" name="CuadroTexto 16"/>
          <p:cNvSpPr txBox="1"/>
          <p:nvPr/>
        </p:nvSpPr>
        <p:spPr>
          <a:xfrm>
            <a:off x="-1940620" y="1949433"/>
            <a:ext cx="1800224" cy="1200329"/>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(25)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Subtítulo: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Texto: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(18)</a:t>
            </a:r>
          </a:p>
        </p:txBody>
      </p:sp>
      <p:sp>
        <p:nvSpPr>
          <p:cNvPr id="18" name="CuadroTexto 17"/>
          <p:cNvSpPr txBox="1"/>
          <p:nvPr/>
        </p:nvSpPr>
        <p:spPr>
          <a:xfrm>
            <a:off x="-1584757" y="602425"/>
            <a:ext cx="1202029" cy="707886"/>
          </a:xfrm>
          <a:prstGeom prst="rect">
            <a:avLst/>
          </a:prstGeom>
          <a:noFill/>
        </p:spPr>
        <p:txBody>
          <a:bodyPr wrap="square" rtlCol="0">
            <a:spAutoFit/>
          </a:bodyPr>
          <a:lstStyle/>
          <a:p>
            <a:pPr algn="ctr"/>
            <a:r>
              <a:rPr lang="es-PE" sz="1000" b="1" dirty="0">
                <a:latin typeface="Verdana" panose="020B0604030504040204" pitchFamily="34" charset="0"/>
                <a:ea typeface="Verdana" panose="020B0604030504040204" pitchFamily="34" charset="0"/>
                <a:cs typeface="Verdana" panose="020B0604030504040204" pitchFamily="34" charset="0"/>
              </a:rPr>
              <a:t>Lámina general. Para el desarrollo de temas.</a:t>
            </a:r>
          </a:p>
        </p:txBody>
      </p:sp>
      <p:sp>
        <p:nvSpPr>
          <p:cNvPr id="2" name="Rectángulo 1"/>
          <p:cNvSpPr/>
          <p:nvPr/>
        </p:nvSpPr>
        <p:spPr>
          <a:xfrm>
            <a:off x="370686" y="1006258"/>
            <a:ext cx="10582810" cy="4701287"/>
          </a:xfrm>
          <a:prstGeom prst="rect">
            <a:avLst/>
          </a:prstGeom>
        </p:spPr>
        <p:txBody>
          <a:bodyPr wrap="square">
            <a:spAutoFit/>
          </a:bodyPr>
          <a:lstStyle/>
          <a:p>
            <a:pPr algn="just"/>
            <a:r>
              <a:rPr lang="es-ES" sz="1150" dirty="0">
                <a:solidFill>
                  <a:schemeClr val="bg1">
                    <a:lumMod val="50000"/>
                  </a:schemeClr>
                </a:solidFill>
                <a:latin typeface="Arial" panose="020B0604020202020204" pitchFamily="34" charset="0"/>
                <a:ea typeface="Verdana" charset="0"/>
                <a:cs typeface="Arial" panose="020B0604020202020204" pitchFamily="34" charset="0"/>
              </a:rPr>
              <a:t>* </a:t>
            </a:r>
            <a:r>
              <a:rPr lang="es-ES" sz="1200" b="1" dirty="0">
                <a:solidFill>
                  <a:schemeClr val="bg1">
                    <a:lumMod val="50000"/>
                  </a:schemeClr>
                </a:solidFill>
                <a:latin typeface="Arial" panose="020B0604020202020204" pitchFamily="34" charset="0"/>
                <a:ea typeface="Verdana" charset="0"/>
                <a:cs typeface="Arial" panose="020B0604020202020204" pitchFamily="34" charset="0"/>
              </a:rPr>
              <a:t>Servicios:</a:t>
            </a:r>
            <a:endParaRPr lang="es-PE" sz="1200" b="1" dirty="0">
              <a:solidFill>
                <a:schemeClr val="bg1">
                  <a:lumMod val="50000"/>
                </a:schemeClr>
              </a:solidFill>
              <a:latin typeface="Arial" panose="020B0604020202020204" pitchFamily="34" charset="0"/>
              <a:ea typeface="Verdana" charset="0"/>
              <a:cs typeface="Arial" panose="020B0604020202020204" pitchFamily="34" charset="0"/>
            </a:endParaRPr>
          </a:p>
          <a:p>
            <a:pPr marL="0" algn="just" rtl="0" eaLnBrk="1" latinLnBrk="0" hangingPunct="1">
              <a:spcBef>
                <a:spcPts val="0"/>
              </a:spcBef>
              <a:spcAft>
                <a:spcPts val="0"/>
              </a:spcAft>
            </a:pPr>
            <a:r>
              <a:rPr lang="es-ES" sz="1150" dirty="0">
                <a:solidFill>
                  <a:schemeClr val="bg1">
                    <a:lumMod val="50000"/>
                  </a:schemeClr>
                </a:solidFill>
                <a:latin typeface="Arial" panose="020B0604020202020204" pitchFamily="34" charset="0"/>
                <a:ea typeface="Verdana" charset="0"/>
                <a:cs typeface="Arial" panose="020B0604020202020204" pitchFamily="34" charset="0"/>
              </a:rPr>
              <a:t>* No se ha sentido alguna mejorara o gestión en todo el 2024.</a:t>
            </a:r>
          </a:p>
          <a:p>
            <a:pPr marL="0" algn="just" rtl="0" eaLnBrk="1" latinLnBrk="0" hangingPunct="1">
              <a:spcBef>
                <a:spcPts val="0"/>
              </a:spcBef>
              <a:spcAft>
                <a:spcPts val="0"/>
              </a:spcAft>
            </a:pPr>
            <a:r>
              <a:rPr lang="es-ES" sz="1150" dirty="0">
                <a:solidFill>
                  <a:schemeClr val="bg1">
                    <a:lumMod val="50000"/>
                  </a:schemeClr>
                </a:solidFill>
                <a:latin typeface="Arial" panose="020B0604020202020204" pitchFamily="34" charset="0"/>
                <a:ea typeface="Verdana" charset="0"/>
                <a:cs typeface="Arial" panose="020B0604020202020204" pitchFamily="34" charset="0"/>
              </a:rPr>
              <a:t>* El tiempo de entrega de cuadros comparativos de servicios, para producción, se está cumpliendo según procedimiento. Trabajemos para que esto se mantenga para los servicios de la parada anual</a:t>
            </a:r>
          </a:p>
          <a:p>
            <a:pPr marL="0" algn="just" rtl="0" eaLnBrk="1" latinLnBrk="0" hangingPunct="1">
              <a:spcBef>
                <a:spcPts val="0"/>
              </a:spcBef>
              <a:spcAft>
                <a:spcPts val="0"/>
              </a:spcAft>
            </a:pPr>
            <a:r>
              <a:rPr lang="es-ES" sz="1150" dirty="0">
                <a:solidFill>
                  <a:schemeClr val="bg1">
                    <a:lumMod val="50000"/>
                  </a:schemeClr>
                </a:solidFill>
                <a:latin typeface="Arial" panose="020B0604020202020204" pitchFamily="34" charset="0"/>
                <a:ea typeface="Verdana" charset="0"/>
                <a:cs typeface="Arial" panose="020B0604020202020204" pitchFamily="34" charset="0"/>
              </a:rPr>
              <a:t>* ok</a:t>
            </a:r>
          </a:p>
          <a:p>
            <a:pPr marL="0" algn="just" rtl="0" eaLnBrk="1" latinLnBrk="0" hangingPunct="1">
              <a:spcBef>
                <a:spcPts val="0"/>
              </a:spcBef>
              <a:spcAft>
                <a:spcPts val="0"/>
              </a:spcAft>
            </a:pPr>
            <a:r>
              <a:rPr lang="es-ES" sz="1150" dirty="0">
                <a:solidFill>
                  <a:schemeClr val="bg1">
                    <a:lumMod val="50000"/>
                  </a:schemeClr>
                </a:solidFill>
                <a:latin typeface="Arial" panose="020B0604020202020204" pitchFamily="34" charset="0"/>
                <a:ea typeface="Verdana" charset="0"/>
                <a:cs typeface="Arial" panose="020B0604020202020204" pitchFamily="34" charset="0"/>
              </a:rPr>
              <a:t>* Oportunidad de mejora a nivel comunicación de los compradores hacia las áreas, no se generan OS en los tiempos adecuados, falta de respuesta de los correos enviados, lo que genera que en varias oportunidades nosotros mismos tengamos que realizar búsquedas de proveedores y realizar análisis debido a no podemos detener los servicios.</a:t>
            </a:r>
          </a:p>
          <a:p>
            <a:pPr marL="0" algn="just" rtl="0" eaLnBrk="1" latinLnBrk="0" hangingPunct="1">
              <a:spcBef>
                <a:spcPts val="0"/>
              </a:spcBef>
              <a:spcAft>
                <a:spcPts val="0"/>
              </a:spcAft>
            </a:pPr>
            <a:r>
              <a:rPr lang="es-ES" sz="1150" dirty="0">
                <a:solidFill>
                  <a:schemeClr val="bg1">
                    <a:lumMod val="50000"/>
                  </a:schemeClr>
                </a:solidFill>
                <a:latin typeface="Arial" panose="020B0604020202020204" pitchFamily="34" charset="0"/>
                <a:ea typeface="Verdana" charset="0"/>
                <a:cs typeface="Arial" panose="020B0604020202020204" pitchFamily="34" charset="0"/>
              </a:rPr>
              <a:t>* Se puede mejorar en la gestión de cierre del servicio.</a:t>
            </a:r>
          </a:p>
          <a:p>
            <a:pPr marL="0" algn="just" rtl="0" eaLnBrk="1" latinLnBrk="0" hangingPunct="1">
              <a:spcBef>
                <a:spcPts val="0"/>
              </a:spcBef>
              <a:spcAft>
                <a:spcPts val="0"/>
              </a:spcAft>
            </a:pPr>
            <a:r>
              <a:rPr lang="es-ES" sz="1150" dirty="0">
                <a:solidFill>
                  <a:schemeClr val="bg1">
                    <a:lumMod val="50000"/>
                  </a:schemeClr>
                </a:solidFill>
                <a:latin typeface="Arial" panose="020B0604020202020204" pitchFamily="34" charset="0"/>
                <a:ea typeface="Verdana" charset="0"/>
                <a:cs typeface="Arial" panose="020B0604020202020204" pitchFamily="34" charset="0"/>
              </a:rPr>
              <a:t>* La atención de Jhordy y Deyni a mejorado bastante. Abel C. también es un buen </a:t>
            </a:r>
            <a:r>
              <a:rPr lang="es-ES" sz="1150" dirty="0" err="1">
                <a:solidFill>
                  <a:schemeClr val="bg1">
                    <a:lumMod val="50000"/>
                  </a:schemeClr>
                </a:solidFill>
                <a:latin typeface="Arial" panose="020B0604020202020204" pitchFamily="34" charset="0"/>
                <a:ea typeface="Verdana" charset="0"/>
                <a:cs typeface="Arial" panose="020B0604020202020204" pitchFamily="34" charset="0"/>
              </a:rPr>
              <a:t>fit</a:t>
            </a:r>
            <a:r>
              <a:rPr lang="es-ES" sz="1150" dirty="0">
                <a:solidFill>
                  <a:schemeClr val="bg1">
                    <a:lumMod val="50000"/>
                  </a:schemeClr>
                </a:solidFill>
                <a:latin typeface="Arial" panose="020B0604020202020204" pitchFamily="34" charset="0"/>
                <a:ea typeface="Verdana" charset="0"/>
                <a:cs typeface="Arial" panose="020B0604020202020204" pitchFamily="34" charset="0"/>
              </a:rPr>
              <a:t> para el equipo. </a:t>
            </a:r>
          </a:p>
          <a:p>
            <a:pPr marL="0" algn="just" rtl="0" eaLnBrk="1" latinLnBrk="0" hangingPunct="1">
              <a:spcBef>
                <a:spcPts val="0"/>
              </a:spcBef>
              <a:spcAft>
                <a:spcPts val="0"/>
              </a:spcAft>
            </a:pPr>
            <a:r>
              <a:rPr lang="es-ES" sz="1150" dirty="0">
                <a:solidFill>
                  <a:schemeClr val="bg1">
                    <a:lumMod val="50000"/>
                  </a:schemeClr>
                </a:solidFill>
                <a:latin typeface="Arial" panose="020B0604020202020204" pitchFamily="34" charset="0"/>
                <a:ea typeface="Verdana" charset="0"/>
                <a:cs typeface="Arial" panose="020B0604020202020204" pitchFamily="34" charset="0"/>
              </a:rPr>
              <a:t>* No se generaron los contratos que se solicitaron.</a:t>
            </a:r>
          </a:p>
          <a:p>
            <a:pPr marL="0" algn="just" rtl="0" eaLnBrk="1" latinLnBrk="0" hangingPunct="1">
              <a:spcBef>
                <a:spcPts val="0"/>
              </a:spcBef>
              <a:spcAft>
                <a:spcPts val="0"/>
              </a:spcAft>
            </a:pPr>
            <a:r>
              <a:rPr lang="es-ES" sz="1150" dirty="0">
                <a:solidFill>
                  <a:schemeClr val="bg1">
                    <a:lumMod val="50000"/>
                  </a:schemeClr>
                </a:solidFill>
                <a:latin typeface="Arial" panose="020B0604020202020204" pitchFamily="34" charset="0"/>
                <a:ea typeface="Verdana" charset="0"/>
                <a:cs typeface="Arial" panose="020B0604020202020204" pitchFamily="34" charset="0"/>
              </a:rPr>
              <a:t>* Se debería buscar nuevos proveedores y mejorar los tiempos en poner las órdenes de servicio.</a:t>
            </a:r>
          </a:p>
          <a:p>
            <a:pPr marL="0" algn="just" rtl="0" eaLnBrk="1" latinLnBrk="0" hangingPunct="1">
              <a:spcBef>
                <a:spcPts val="0"/>
              </a:spcBef>
              <a:spcAft>
                <a:spcPts val="0"/>
              </a:spcAft>
            </a:pPr>
            <a:r>
              <a:rPr lang="es-ES" sz="1150" dirty="0">
                <a:solidFill>
                  <a:schemeClr val="bg1">
                    <a:lumMod val="50000"/>
                  </a:schemeClr>
                </a:solidFill>
                <a:latin typeface="Arial" panose="020B0604020202020204" pitchFamily="34" charset="0"/>
                <a:ea typeface="Verdana" charset="0"/>
                <a:cs typeface="Arial" panose="020B0604020202020204" pitchFamily="34" charset="0"/>
              </a:rPr>
              <a:t>* Hay que recordarle al área que servicios están pendientes de ejecución y como van las cotizaciones correspondientes. Mala atención de solicitudes de servicio, se estableció un formato de servicio para mejorar la atención, sin embargo, la atención mas larga que he logrado tener es mayor a 03 meses desde que se la solicitud. Siempre se trabajan con los mismos proveedores, si se tiene mejores alternativas son muy caras y se procede por el de mala calidad de servicio.</a:t>
            </a:r>
          </a:p>
          <a:p>
            <a:pPr marL="0" algn="just" rtl="0" eaLnBrk="1" latinLnBrk="0" hangingPunct="1">
              <a:spcBef>
                <a:spcPts val="0"/>
              </a:spcBef>
              <a:spcAft>
                <a:spcPts val="0"/>
              </a:spcAft>
            </a:pPr>
            <a:r>
              <a:rPr lang="es-ES" sz="1150" dirty="0">
                <a:solidFill>
                  <a:schemeClr val="bg1">
                    <a:lumMod val="50000"/>
                  </a:schemeClr>
                </a:solidFill>
                <a:latin typeface="Arial" panose="020B0604020202020204" pitchFamily="34" charset="0"/>
                <a:ea typeface="Verdana" charset="0"/>
                <a:cs typeface="Arial" panose="020B0604020202020204" pitchFamily="34" charset="0"/>
              </a:rPr>
              <a:t>* Tener que mejorar en la atención con el proveedor que sea más puntual a la hora de ejecutar el trabajo. </a:t>
            </a:r>
          </a:p>
          <a:p>
            <a:pPr marL="0" algn="just" rtl="0" eaLnBrk="1" latinLnBrk="0" hangingPunct="1">
              <a:spcBef>
                <a:spcPts val="0"/>
              </a:spcBef>
              <a:spcAft>
                <a:spcPts val="0"/>
              </a:spcAft>
            </a:pPr>
            <a:r>
              <a:rPr lang="es-ES" sz="1150" dirty="0">
                <a:solidFill>
                  <a:schemeClr val="bg1">
                    <a:lumMod val="50000"/>
                  </a:schemeClr>
                </a:solidFill>
                <a:latin typeface="Arial" panose="020B0604020202020204" pitchFamily="34" charset="0"/>
                <a:ea typeface="Verdana" charset="0"/>
                <a:cs typeface="Arial" panose="020B0604020202020204" pitchFamily="34" charset="0"/>
              </a:rPr>
              <a:t>* Se tiene que evaluar bien el conocimiento de los contratistas, en mi área una contratista X envío hasta practicantes el cual no se garantiza un mantenimiento optimo a los equipos.</a:t>
            </a:r>
          </a:p>
          <a:p>
            <a:pPr marL="0" algn="just" rtl="0" eaLnBrk="1" latinLnBrk="0" hangingPunct="1">
              <a:spcBef>
                <a:spcPts val="0"/>
              </a:spcBef>
              <a:spcAft>
                <a:spcPts val="0"/>
              </a:spcAft>
            </a:pPr>
            <a:r>
              <a:rPr lang="es-ES" sz="1150" dirty="0">
                <a:solidFill>
                  <a:schemeClr val="bg1">
                    <a:lumMod val="50000"/>
                  </a:schemeClr>
                </a:solidFill>
                <a:latin typeface="Arial" panose="020B0604020202020204" pitchFamily="34" charset="0"/>
                <a:ea typeface="Verdana" charset="0"/>
                <a:cs typeface="Arial" panose="020B0604020202020204" pitchFamily="34" charset="0"/>
              </a:rPr>
              <a:t>* Mejorar la comunicación con los usuarios</a:t>
            </a:r>
          </a:p>
          <a:p>
            <a:pPr marL="0" algn="just" rtl="0" eaLnBrk="1" latinLnBrk="0" hangingPunct="1">
              <a:spcBef>
                <a:spcPts val="0"/>
              </a:spcBef>
              <a:spcAft>
                <a:spcPts val="0"/>
              </a:spcAft>
            </a:pPr>
            <a:r>
              <a:rPr lang="es-ES" sz="1150" dirty="0">
                <a:solidFill>
                  <a:schemeClr val="bg1">
                    <a:lumMod val="50000"/>
                  </a:schemeClr>
                </a:solidFill>
                <a:latin typeface="Arial" panose="020B0604020202020204" pitchFamily="34" charset="0"/>
                <a:ea typeface="Verdana" charset="0"/>
                <a:cs typeface="Arial" panose="020B0604020202020204" pitchFamily="34" charset="0"/>
              </a:rPr>
              <a:t>* estandarizar servicios recurrentes para agilizar los servicios solicitados </a:t>
            </a:r>
          </a:p>
          <a:p>
            <a:pPr marL="0" algn="just" rtl="0" eaLnBrk="1" latinLnBrk="0" hangingPunct="1">
              <a:spcBef>
                <a:spcPts val="0"/>
              </a:spcBef>
              <a:spcAft>
                <a:spcPts val="0"/>
              </a:spcAft>
            </a:pPr>
            <a:r>
              <a:rPr lang="es-ES" sz="1150" dirty="0">
                <a:solidFill>
                  <a:schemeClr val="bg1">
                    <a:lumMod val="50000"/>
                  </a:schemeClr>
                </a:solidFill>
                <a:latin typeface="Arial" panose="020B0604020202020204" pitchFamily="34" charset="0"/>
                <a:ea typeface="Verdana" charset="0"/>
                <a:cs typeface="Arial" panose="020B0604020202020204" pitchFamily="34" charset="0"/>
              </a:rPr>
              <a:t>* Agilizar la búsqueda y contratación de nuevos proveedores, cumplir con los plazos que el cliente interno solicita.</a:t>
            </a:r>
          </a:p>
          <a:p>
            <a:pPr marL="0" algn="just" rtl="0" eaLnBrk="1" latinLnBrk="0" hangingPunct="1">
              <a:spcBef>
                <a:spcPts val="0"/>
              </a:spcBef>
              <a:spcAft>
                <a:spcPts val="0"/>
              </a:spcAft>
            </a:pPr>
            <a:r>
              <a:rPr lang="es-ES" sz="1150" dirty="0">
                <a:solidFill>
                  <a:schemeClr val="bg1">
                    <a:lumMod val="50000"/>
                  </a:schemeClr>
                </a:solidFill>
                <a:latin typeface="Arial" panose="020B0604020202020204" pitchFamily="34" charset="0"/>
                <a:ea typeface="Verdana" charset="0"/>
                <a:cs typeface="Arial" panose="020B0604020202020204" pitchFamily="34" charset="0"/>
              </a:rPr>
              <a:t>* Reforzar la búsqueda de nuevos proveedores</a:t>
            </a:r>
          </a:p>
          <a:p>
            <a:pPr marL="0" algn="just" rtl="0" eaLnBrk="1" latinLnBrk="0" hangingPunct="1">
              <a:spcBef>
                <a:spcPts val="0"/>
              </a:spcBef>
              <a:spcAft>
                <a:spcPts val="0"/>
              </a:spcAft>
            </a:pPr>
            <a:r>
              <a:rPr lang="es-ES" sz="1150" dirty="0">
                <a:solidFill>
                  <a:schemeClr val="bg1">
                    <a:lumMod val="50000"/>
                  </a:schemeClr>
                </a:solidFill>
                <a:latin typeface="Arial" panose="020B0604020202020204" pitchFamily="34" charset="0"/>
                <a:ea typeface="Verdana" charset="0"/>
                <a:cs typeface="Arial" panose="020B0604020202020204" pitchFamily="34" charset="0"/>
              </a:rPr>
              <a:t>* Debe Mejorar ,, Mucho procedimiento y cuellos de botella, Resalto y Gracias al soporte de Deyni Floreano.</a:t>
            </a:r>
          </a:p>
          <a:p>
            <a:pPr marL="0" algn="just" rtl="0" eaLnBrk="1" latinLnBrk="0" hangingPunct="1">
              <a:spcBef>
                <a:spcPts val="0"/>
              </a:spcBef>
              <a:spcAft>
                <a:spcPts val="0"/>
              </a:spcAft>
            </a:pPr>
            <a:r>
              <a:rPr lang="es-ES" sz="1150" dirty="0">
                <a:solidFill>
                  <a:schemeClr val="bg1">
                    <a:lumMod val="50000"/>
                  </a:schemeClr>
                </a:solidFill>
                <a:latin typeface="Arial" panose="020B0604020202020204" pitchFamily="34" charset="0"/>
                <a:ea typeface="Verdana" charset="0"/>
                <a:cs typeface="Arial" panose="020B0604020202020204" pitchFamily="34" charset="0"/>
              </a:rPr>
              <a:t>La atención en muchos casos fue oportuna y en otros tuvimos que hacerle seguimiento para su pronta atención.  Es necesario mayor retroalimentación con el * proveedor para el seguimiento y ejecución de los trabajos contratados.</a:t>
            </a:r>
          </a:p>
        </p:txBody>
      </p:sp>
      <p:sp>
        <p:nvSpPr>
          <p:cNvPr id="13" name="Botón de acción: Inicio 12">
            <a:hlinkClick r:id="rId3" action="ppaction://hlinksldjump" highlightClick="1"/>
          </p:cNvPr>
          <p:cNvSpPr/>
          <p:nvPr/>
        </p:nvSpPr>
        <p:spPr>
          <a:xfrm>
            <a:off x="11887200" y="0"/>
            <a:ext cx="301840" cy="387927"/>
          </a:xfrm>
          <a:prstGeom prst="actionButtonHom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1714697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1531138" y="799153"/>
            <a:ext cx="1145853" cy="461665"/>
          </a:xfrm>
          <a:prstGeom prst="rect">
            <a:avLst/>
          </a:prstGeom>
          <a:noFill/>
        </p:spPr>
        <p:txBody>
          <a:bodyPr wrap="square" rtlCol="0">
            <a:spAutoFit/>
          </a:bodyPr>
          <a:lstStyle/>
          <a:p>
            <a:pPr algn="ctr"/>
            <a:r>
              <a:rPr lang="es-PE" sz="1200" b="1" dirty="0">
                <a:latin typeface="Verdana" panose="020B0604030504040204" pitchFamily="34" charset="0"/>
                <a:ea typeface="Verdana" panose="020B0604030504040204" pitchFamily="34" charset="0"/>
                <a:cs typeface="Verdana" panose="020B0604030504040204" pitchFamily="34" charset="0"/>
              </a:rPr>
              <a:t>Lámina final</a:t>
            </a:r>
          </a:p>
        </p:txBody>
      </p:sp>
      <p:pic>
        <p:nvPicPr>
          <p:cNvPr id="4" name="Imagen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46591" y="2016754"/>
            <a:ext cx="3350795" cy="2883305"/>
          </a:xfrm>
          <a:prstGeom prst="rect">
            <a:avLst/>
          </a:prstGeom>
        </p:spPr>
      </p:pic>
    </p:spTree>
    <p:extLst>
      <p:ext uri="{BB962C8B-B14F-4D97-AF65-F5344CB8AC3E}">
        <p14:creationId xmlns:p14="http://schemas.microsoft.com/office/powerpoint/2010/main" val="1983382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p:cNvSpPr txBox="1"/>
          <p:nvPr/>
        </p:nvSpPr>
        <p:spPr>
          <a:xfrm>
            <a:off x="-1531139" y="710253"/>
            <a:ext cx="1145853" cy="461665"/>
          </a:xfrm>
          <a:prstGeom prst="rect">
            <a:avLst/>
          </a:prstGeom>
          <a:noFill/>
        </p:spPr>
        <p:txBody>
          <a:bodyPr wrap="square" rtlCol="0">
            <a:spAutoFit/>
          </a:bodyPr>
          <a:lstStyle/>
          <a:p>
            <a:pPr algn="ctr"/>
            <a:r>
              <a:rPr lang="es-PE" sz="1200" b="1" dirty="0">
                <a:latin typeface="Verdana" panose="020B0604030504040204" pitchFamily="34" charset="0"/>
                <a:ea typeface="Verdana" panose="020B0604030504040204" pitchFamily="34" charset="0"/>
                <a:cs typeface="Verdana" panose="020B0604030504040204" pitchFamily="34" charset="0"/>
              </a:rPr>
              <a:t>Lámina </a:t>
            </a:r>
          </a:p>
          <a:p>
            <a:pPr algn="ctr"/>
            <a:r>
              <a:rPr lang="es-PE" sz="1200" b="1" dirty="0">
                <a:latin typeface="Verdana" panose="020B0604030504040204" pitchFamily="34" charset="0"/>
                <a:ea typeface="Verdana" panose="020B0604030504040204" pitchFamily="34" charset="0"/>
                <a:cs typeface="Verdana" panose="020B0604030504040204" pitchFamily="34" charset="0"/>
              </a:rPr>
              <a:t>para título</a:t>
            </a:r>
          </a:p>
        </p:txBody>
      </p:sp>
      <p:sp>
        <p:nvSpPr>
          <p:cNvPr id="10" name="CuadroTexto 9"/>
          <p:cNvSpPr txBox="1"/>
          <p:nvPr/>
        </p:nvSpPr>
        <p:spPr>
          <a:xfrm>
            <a:off x="-1940620" y="1949433"/>
            <a:ext cx="1800224" cy="784830"/>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(40)</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Antetítulo y fecha</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p:txBody>
      </p:sp>
      <p:sp>
        <p:nvSpPr>
          <p:cNvPr id="11" name="Título 1"/>
          <p:cNvSpPr txBox="1">
            <a:spLocks/>
          </p:cNvSpPr>
          <p:nvPr/>
        </p:nvSpPr>
        <p:spPr>
          <a:xfrm>
            <a:off x="872066" y="1744134"/>
            <a:ext cx="9929283" cy="20175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endParaRPr lang="es-MX" sz="3000" b="1" dirty="0">
              <a:solidFill>
                <a:srgbClr val="009F43"/>
              </a:solidFill>
              <a:latin typeface="Arial" panose="020B0604020202020204" pitchFamily="34" charset="0"/>
              <a:ea typeface="Verdana" charset="0"/>
              <a:cs typeface="Arial" panose="020B0604020202020204" pitchFamily="34" charset="0"/>
            </a:endParaRPr>
          </a:p>
          <a:p>
            <a:pPr algn="r"/>
            <a:endParaRPr lang="es-MX" sz="3000" b="1" dirty="0">
              <a:solidFill>
                <a:srgbClr val="009F43"/>
              </a:solidFill>
              <a:latin typeface="Arial" panose="020B0604020202020204" pitchFamily="34" charset="0"/>
              <a:ea typeface="Verdana" charset="0"/>
              <a:cs typeface="Arial" panose="020B0604020202020204" pitchFamily="34" charset="0"/>
            </a:endParaRPr>
          </a:p>
          <a:p>
            <a:pPr algn="r"/>
            <a:endParaRPr lang="es-MX" sz="3000" b="1" dirty="0">
              <a:solidFill>
                <a:srgbClr val="009F43"/>
              </a:solidFill>
              <a:latin typeface="Arial" panose="020B0604020202020204" pitchFamily="34" charset="0"/>
              <a:ea typeface="Verdana" charset="0"/>
              <a:cs typeface="Arial" panose="020B0604020202020204" pitchFamily="34" charset="0"/>
            </a:endParaRPr>
          </a:p>
          <a:p>
            <a:pPr algn="r"/>
            <a:r>
              <a:rPr lang="es-MX" sz="3000" b="1" dirty="0">
                <a:solidFill>
                  <a:srgbClr val="009F43"/>
                </a:solidFill>
                <a:latin typeface="Arial" panose="020B0604020202020204" pitchFamily="34" charset="0"/>
                <a:ea typeface="Verdana" charset="0"/>
                <a:cs typeface="Arial" panose="020B0604020202020204" pitchFamily="34" charset="0"/>
              </a:rPr>
              <a:t>Encuestas de Satisfacción Compras 2024-02</a:t>
            </a:r>
          </a:p>
        </p:txBody>
      </p:sp>
      <p:sp>
        <p:nvSpPr>
          <p:cNvPr id="16" name="Subtítulo 2"/>
          <p:cNvSpPr txBox="1">
            <a:spLocks/>
          </p:cNvSpPr>
          <p:nvPr/>
        </p:nvSpPr>
        <p:spPr>
          <a:xfrm>
            <a:off x="7418730" y="3823232"/>
            <a:ext cx="3319756" cy="455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r">
              <a:buNone/>
            </a:pPr>
            <a:r>
              <a:rPr lang="it-IT" sz="1500" dirty="0">
                <a:solidFill>
                  <a:schemeClr val="bg1">
                    <a:lumMod val="50000"/>
                  </a:schemeClr>
                </a:solidFill>
                <a:latin typeface="Arial" panose="020B0604020202020204" pitchFamily="34" charset="0"/>
                <a:ea typeface="Verdana" charset="0"/>
                <a:cs typeface="Arial" panose="020B0604020202020204" pitchFamily="34" charset="0"/>
              </a:rPr>
              <a:t>Enero 2025</a:t>
            </a:r>
            <a:endParaRPr lang="es-ES_tradnl" sz="1500" dirty="0">
              <a:solidFill>
                <a:schemeClr val="bg1">
                  <a:lumMod val="50000"/>
                </a:schemeClr>
              </a:solidFill>
              <a:latin typeface="Arial" panose="020B0604020202020204" pitchFamily="34" charset="0"/>
              <a:ea typeface="Verdana" charset="0"/>
              <a:cs typeface="Arial" panose="020B0604020202020204" pitchFamily="34" charset="0"/>
            </a:endParaRPr>
          </a:p>
        </p:txBody>
      </p:sp>
      <p:cxnSp>
        <p:nvCxnSpPr>
          <p:cNvPr id="17" name="Conector recto 16"/>
          <p:cNvCxnSpPr>
            <a:cxnSpLocks/>
          </p:cNvCxnSpPr>
          <p:nvPr/>
        </p:nvCxnSpPr>
        <p:spPr>
          <a:xfrm>
            <a:off x="965200" y="3761724"/>
            <a:ext cx="9906000"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76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917753" y="154468"/>
            <a:ext cx="5846127" cy="13033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4000" b="1" dirty="0">
                <a:solidFill>
                  <a:srgbClr val="009F43"/>
                </a:solidFill>
                <a:latin typeface="Arial" panose="020B0604020202020204" pitchFamily="34" charset="0"/>
                <a:ea typeface="Verdana" charset="0"/>
                <a:cs typeface="Arial" panose="020B0604020202020204" pitchFamily="34" charset="0"/>
              </a:rPr>
              <a:t>Agenda</a:t>
            </a:r>
          </a:p>
        </p:txBody>
      </p:sp>
      <p:pic>
        <p:nvPicPr>
          <p:cNvPr id="14"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p:cNvSpPr txBox="1"/>
          <p:nvPr/>
        </p:nvSpPr>
        <p:spPr>
          <a:xfrm>
            <a:off x="-1531139" y="710253"/>
            <a:ext cx="1145853" cy="646331"/>
          </a:xfrm>
          <a:prstGeom prst="rect">
            <a:avLst/>
          </a:prstGeom>
          <a:noFill/>
        </p:spPr>
        <p:txBody>
          <a:bodyPr wrap="square" rtlCol="0">
            <a:spAutoFit/>
          </a:bodyPr>
          <a:lstStyle/>
          <a:p>
            <a:pPr algn="ctr"/>
            <a:r>
              <a:rPr lang="es-PE" sz="1200" b="1" dirty="0">
                <a:latin typeface="Verdana" panose="020B0604030504040204" pitchFamily="34" charset="0"/>
                <a:ea typeface="Verdana" panose="020B0604030504040204" pitchFamily="34" charset="0"/>
                <a:cs typeface="Verdana" panose="020B0604030504040204" pitchFamily="34" charset="0"/>
              </a:rPr>
              <a:t>Lámina </a:t>
            </a:r>
          </a:p>
          <a:p>
            <a:pPr algn="ctr"/>
            <a:r>
              <a:rPr lang="es-PE" sz="1200" b="1" dirty="0">
                <a:latin typeface="Verdana" panose="020B0604030504040204" pitchFamily="34" charset="0"/>
                <a:ea typeface="Verdana" panose="020B0604030504040204" pitchFamily="34" charset="0"/>
                <a:cs typeface="Verdana" panose="020B0604030504040204" pitchFamily="34" charset="0"/>
              </a:rPr>
              <a:t>para agenda</a:t>
            </a:r>
          </a:p>
        </p:txBody>
      </p:sp>
      <p:sp>
        <p:nvSpPr>
          <p:cNvPr id="8" name="Título 1"/>
          <p:cNvSpPr txBox="1">
            <a:spLocks/>
          </p:cNvSpPr>
          <p:nvPr/>
        </p:nvSpPr>
        <p:spPr>
          <a:xfrm>
            <a:off x="917753" y="1262639"/>
            <a:ext cx="9178138" cy="48649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1800" dirty="0">
                <a:solidFill>
                  <a:schemeClr val="bg1">
                    <a:lumMod val="50000"/>
                  </a:schemeClr>
                </a:solidFill>
                <a:latin typeface="Arial" panose="020B0604020202020204" pitchFamily="34" charset="0"/>
                <a:ea typeface="Verdana" charset="0"/>
                <a:cs typeface="Arial" panose="020B0604020202020204" pitchFamily="34" charset="0"/>
              </a:rPr>
              <a:t>Punto 1: </a:t>
            </a:r>
            <a:r>
              <a:rPr lang="es-PE" sz="1800" dirty="0">
                <a:solidFill>
                  <a:schemeClr val="bg1">
                    <a:lumMod val="50000"/>
                  </a:schemeClr>
                </a:solidFill>
                <a:latin typeface="Arial" panose="020B0604020202020204" pitchFamily="34" charset="0"/>
                <a:ea typeface="Verdana" charset="0"/>
                <a:cs typeface="Arial" panose="020B0604020202020204" pitchFamily="34" charset="0"/>
                <a:hlinkClick r:id="rId3" action="ppaction://hlinksldjump"/>
              </a:rPr>
              <a:t>Satisfacción a nivel de GFACI</a:t>
            </a:r>
            <a:endParaRPr lang="es-PE"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PE" sz="1800" dirty="0">
              <a:solidFill>
                <a:schemeClr val="bg1">
                  <a:lumMod val="50000"/>
                </a:schemeClr>
              </a:solidFill>
              <a:latin typeface="Arial" panose="020B0604020202020204" pitchFamily="34" charset="0"/>
              <a:ea typeface="Verdana" charset="0"/>
              <a:cs typeface="Arial" panose="020B0604020202020204" pitchFamily="34" charset="0"/>
            </a:endParaRPr>
          </a:p>
          <a:p>
            <a:r>
              <a:rPr lang="es-ES_tradnl" sz="1800" dirty="0">
                <a:solidFill>
                  <a:schemeClr val="bg1">
                    <a:lumMod val="50000"/>
                  </a:schemeClr>
                </a:solidFill>
                <a:latin typeface="Arial" panose="020B0604020202020204" pitchFamily="34" charset="0"/>
                <a:ea typeface="Verdana" charset="0"/>
                <a:cs typeface="Arial" panose="020B0604020202020204" pitchFamily="34" charset="0"/>
              </a:rPr>
              <a:t>Punto 2: </a:t>
            </a:r>
            <a:r>
              <a:rPr lang="es-PE" sz="1800" dirty="0">
                <a:solidFill>
                  <a:schemeClr val="bg1">
                    <a:lumMod val="50000"/>
                  </a:schemeClr>
                </a:solidFill>
                <a:latin typeface="Arial" panose="020B0604020202020204" pitchFamily="34" charset="0"/>
                <a:ea typeface="Verdana" charset="0"/>
                <a:cs typeface="Arial" panose="020B0604020202020204" pitchFamily="34" charset="0"/>
                <a:hlinkClick r:id="rId4" action="ppaction://hlinksldjump"/>
              </a:rPr>
              <a:t>Satisfacción Compras</a:t>
            </a:r>
            <a:endParaRPr lang="es-PE"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PE"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PE"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ES_tradnl" sz="1800" dirty="0">
              <a:solidFill>
                <a:schemeClr val="tx1">
                  <a:lumMod val="75000"/>
                  <a:lumOff val="25000"/>
                </a:schemeClr>
              </a:solidFill>
              <a:latin typeface="Verdana" charset="0"/>
              <a:ea typeface="Verdana" charset="0"/>
              <a:cs typeface="Verdana" charset="0"/>
            </a:endParaRPr>
          </a:p>
        </p:txBody>
      </p:sp>
      <p:cxnSp>
        <p:nvCxnSpPr>
          <p:cNvPr id="12" name="Conector recto 11"/>
          <p:cNvCxnSpPr/>
          <p:nvPr/>
        </p:nvCxnSpPr>
        <p:spPr>
          <a:xfrm>
            <a:off x="917753" y="1135005"/>
            <a:ext cx="5473903"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1940620" y="1949433"/>
            <a:ext cx="1800224" cy="784830"/>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“Agenda”: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(40)</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Texto: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(18)</a:t>
            </a:r>
          </a:p>
        </p:txBody>
      </p:sp>
    </p:spTree>
    <p:extLst>
      <p:ext uri="{BB962C8B-B14F-4D97-AF65-F5344CB8AC3E}">
        <p14:creationId xmlns:p14="http://schemas.microsoft.com/office/powerpoint/2010/main" val="1504831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dondear rectángulo de esquina diagonal 10">
            <a:extLst>
              <a:ext uri="{FF2B5EF4-FFF2-40B4-BE49-F238E27FC236}">
                <a16:creationId xmlns:a16="http://schemas.microsoft.com/office/drawing/2014/main" id="{68E45BB1-0D41-CF45-B1EE-0F63AC9AB321}"/>
              </a:ext>
            </a:extLst>
          </p:cNvPr>
          <p:cNvSpPr/>
          <p:nvPr/>
        </p:nvSpPr>
        <p:spPr>
          <a:xfrm>
            <a:off x="319489" y="308472"/>
            <a:ext cx="5166911" cy="6235547"/>
          </a:xfrm>
          <a:prstGeom prst="round2DiagRect">
            <a:avLst>
              <a:gd name="adj1" fmla="val 8071"/>
              <a:gd name="adj2" fmla="val 0"/>
            </a:avLst>
          </a:prstGeom>
          <a:blipFill dpi="0" rotWithShape="1">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3" name="Picture 2" descr="Resultado de imagen para post it"/>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2068116" y="-113174"/>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p:cNvSpPr txBox="1"/>
          <p:nvPr/>
        </p:nvSpPr>
        <p:spPr>
          <a:xfrm>
            <a:off x="-1923885" y="308472"/>
            <a:ext cx="1511762" cy="1015663"/>
          </a:xfrm>
          <a:prstGeom prst="rect">
            <a:avLst/>
          </a:prstGeom>
          <a:noFill/>
        </p:spPr>
        <p:txBody>
          <a:bodyPr wrap="square" rtlCol="0">
            <a:spAutoFit/>
          </a:bodyPr>
          <a:lstStyle/>
          <a:p>
            <a:pPr algn="ctr"/>
            <a:r>
              <a:rPr lang="es-PE" sz="1000" b="1" dirty="0">
                <a:latin typeface="Verdana" panose="020B0604030504040204" pitchFamily="34" charset="0"/>
                <a:ea typeface="Verdana" panose="020B0604030504040204" pitchFamily="34" charset="0"/>
                <a:cs typeface="Verdana" panose="020B0604030504040204" pitchFamily="34" charset="0"/>
              </a:rPr>
              <a:t>Lámina para título secundario. Colocar los puntos especificados en la Agenda</a:t>
            </a:r>
          </a:p>
          <a:p>
            <a:pPr algn="ctr"/>
            <a:r>
              <a:rPr lang="es-PE" sz="1000" b="1" dirty="0">
                <a:latin typeface="Verdana" panose="020B0604030504040204" pitchFamily="34" charset="0"/>
                <a:ea typeface="Verdana" panose="020B0604030504040204" pitchFamily="34" charset="0"/>
                <a:cs typeface="Verdana" panose="020B0604030504040204" pitchFamily="34" charset="0"/>
              </a:rPr>
              <a:t>Opción 1</a:t>
            </a:r>
          </a:p>
        </p:txBody>
      </p:sp>
      <p:sp>
        <p:nvSpPr>
          <p:cNvPr id="20" name="Título 1"/>
          <p:cNvSpPr txBox="1">
            <a:spLocks/>
          </p:cNvSpPr>
          <p:nvPr/>
        </p:nvSpPr>
        <p:spPr>
          <a:xfrm>
            <a:off x="5803525" y="2396332"/>
            <a:ext cx="5846127" cy="13033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sz="3200" dirty="0">
                <a:solidFill>
                  <a:schemeClr val="bg1">
                    <a:lumMod val="50000"/>
                  </a:schemeClr>
                </a:solidFill>
                <a:latin typeface="Arial" panose="020B0604020202020204" pitchFamily="34" charset="0"/>
                <a:ea typeface="Verdana" charset="0"/>
                <a:cs typeface="Arial" panose="020B0604020202020204" pitchFamily="34" charset="0"/>
              </a:rPr>
              <a:t>Satisfacción a nivel de GFACI</a:t>
            </a:r>
          </a:p>
        </p:txBody>
      </p:sp>
      <p:cxnSp>
        <p:nvCxnSpPr>
          <p:cNvPr id="22" name="Conector recto 21"/>
          <p:cNvCxnSpPr/>
          <p:nvPr/>
        </p:nvCxnSpPr>
        <p:spPr>
          <a:xfrm>
            <a:off x="5841016" y="3637393"/>
            <a:ext cx="5473903"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2068116" y="2064462"/>
            <a:ext cx="1800224" cy="784830"/>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(30)</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Subtítulo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p:txBody>
      </p:sp>
      <p:sp>
        <p:nvSpPr>
          <p:cNvPr id="9" name="Subtítulo 2"/>
          <p:cNvSpPr txBox="1">
            <a:spLocks/>
          </p:cNvSpPr>
          <p:nvPr/>
        </p:nvSpPr>
        <p:spPr>
          <a:xfrm>
            <a:off x="7995163" y="3733023"/>
            <a:ext cx="3319756" cy="455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r">
              <a:buNone/>
            </a:pPr>
            <a:r>
              <a:rPr lang="it-IT" sz="1500" dirty="0">
                <a:solidFill>
                  <a:schemeClr val="bg1">
                    <a:lumMod val="50000"/>
                  </a:schemeClr>
                </a:solidFill>
                <a:latin typeface="Arial" panose="020B0604020202020204" pitchFamily="34" charset="0"/>
                <a:ea typeface="Verdana" charset="0"/>
                <a:cs typeface="Arial" panose="020B0604020202020204" pitchFamily="34" charset="0"/>
              </a:rPr>
              <a:t>2024-02</a:t>
            </a:r>
            <a:endParaRPr lang="es-ES_tradnl" sz="1500" dirty="0">
              <a:solidFill>
                <a:schemeClr val="bg1">
                  <a:lumMod val="50000"/>
                </a:schemeClr>
              </a:solidFill>
              <a:latin typeface="Arial" panose="020B0604020202020204" pitchFamily="34" charset="0"/>
              <a:ea typeface="Verdana" charset="0"/>
              <a:cs typeface="Arial" panose="020B0604020202020204" pitchFamily="34" charset="0"/>
            </a:endParaRPr>
          </a:p>
        </p:txBody>
      </p:sp>
      <p:sp>
        <p:nvSpPr>
          <p:cNvPr id="12" name="Botón de acción: Inicio 11">
            <a:hlinkClick r:id="rId4" action="ppaction://hlinksldjump" highlightClick="1"/>
          </p:cNvPr>
          <p:cNvSpPr/>
          <p:nvPr/>
        </p:nvSpPr>
        <p:spPr>
          <a:xfrm>
            <a:off x="11887200" y="0"/>
            <a:ext cx="301840" cy="387927"/>
          </a:xfrm>
          <a:prstGeom prst="actionButtonHom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76914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0" name="Título 1"/>
          <p:cNvSpPr txBox="1">
            <a:spLocks/>
          </p:cNvSpPr>
          <p:nvPr/>
        </p:nvSpPr>
        <p:spPr>
          <a:xfrm>
            <a:off x="269086" y="222375"/>
            <a:ext cx="10602114" cy="400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500" b="1" dirty="0">
                <a:solidFill>
                  <a:srgbClr val="009F43"/>
                </a:solidFill>
                <a:latin typeface="Arial" panose="020B0604020202020204" pitchFamily="34" charset="0"/>
                <a:ea typeface="Verdana" charset="0"/>
                <a:cs typeface="Arial" panose="020B0604020202020204" pitchFamily="34" charset="0"/>
              </a:rPr>
              <a:t>Satisfacción a nivel de GFACI</a:t>
            </a:r>
          </a:p>
        </p:txBody>
      </p:sp>
      <p:cxnSp>
        <p:nvCxnSpPr>
          <p:cNvPr id="11" name="Conector recto 10"/>
          <p:cNvCxnSpPr/>
          <p:nvPr/>
        </p:nvCxnSpPr>
        <p:spPr>
          <a:xfrm>
            <a:off x="370686" y="677553"/>
            <a:ext cx="10500514"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sp>
        <p:nvSpPr>
          <p:cNvPr id="12" name="Título 1"/>
          <p:cNvSpPr txBox="1">
            <a:spLocks/>
          </p:cNvSpPr>
          <p:nvPr/>
        </p:nvSpPr>
        <p:spPr>
          <a:xfrm>
            <a:off x="370686" y="797037"/>
            <a:ext cx="3503053" cy="2644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1500" b="1" dirty="0">
                <a:solidFill>
                  <a:schemeClr val="bg1">
                    <a:lumMod val="50000"/>
                  </a:schemeClr>
                </a:solidFill>
                <a:latin typeface="Arial" panose="020B0604020202020204" pitchFamily="34" charset="0"/>
                <a:ea typeface="Verdana" charset="0"/>
                <a:cs typeface="Arial" panose="020B0604020202020204" pitchFamily="34" charset="0"/>
              </a:rPr>
              <a:t>2024-02</a:t>
            </a:r>
          </a:p>
        </p:txBody>
      </p:sp>
      <p:sp>
        <p:nvSpPr>
          <p:cNvPr id="17" name="CuadroTexto 16"/>
          <p:cNvSpPr txBox="1"/>
          <p:nvPr/>
        </p:nvSpPr>
        <p:spPr>
          <a:xfrm>
            <a:off x="-1940620" y="1949433"/>
            <a:ext cx="1800224" cy="1200329"/>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(25)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Subtítulo: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Texto: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(18)</a:t>
            </a:r>
          </a:p>
        </p:txBody>
      </p:sp>
      <p:sp>
        <p:nvSpPr>
          <p:cNvPr id="18" name="CuadroTexto 17"/>
          <p:cNvSpPr txBox="1"/>
          <p:nvPr/>
        </p:nvSpPr>
        <p:spPr>
          <a:xfrm>
            <a:off x="-1584757" y="602425"/>
            <a:ext cx="1202029" cy="707886"/>
          </a:xfrm>
          <a:prstGeom prst="rect">
            <a:avLst/>
          </a:prstGeom>
          <a:noFill/>
        </p:spPr>
        <p:txBody>
          <a:bodyPr wrap="square" rtlCol="0">
            <a:spAutoFit/>
          </a:bodyPr>
          <a:lstStyle/>
          <a:p>
            <a:pPr algn="ctr"/>
            <a:r>
              <a:rPr lang="es-PE" sz="1000" b="1" dirty="0">
                <a:latin typeface="Verdana" panose="020B0604030504040204" pitchFamily="34" charset="0"/>
                <a:ea typeface="Verdana" panose="020B0604030504040204" pitchFamily="34" charset="0"/>
                <a:cs typeface="Verdana" panose="020B0604030504040204" pitchFamily="34" charset="0"/>
              </a:rPr>
              <a:t>Lámina general. Para el desarrollo de temas.</a:t>
            </a:r>
          </a:p>
        </p:txBody>
      </p:sp>
      <p:sp>
        <p:nvSpPr>
          <p:cNvPr id="66" name="Botón de acción: Inicio 65">
            <a:hlinkClick r:id="rId3" action="ppaction://hlinksldjump" highlightClick="1"/>
          </p:cNvPr>
          <p:cNvSpPr/>
          <p:nvPr/>
        </p:nvSpPr>
        <p:spPr>
          <a:xfrm>
            <a:off x="11887200" y="0"/>
            <a:ext cx="301840" cy="387927"/>
          </a:xfrm>
          <a:prstGeom prst="actionButtonHom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graphicFrame>
        <p:nvGraphicFramePr>
          <p:cNvPr id="9" name="Diagrama 8">
            <a:extLst>
              <a:ext uri="{FF2B5EF4-FFF2-40B4-BE49-F238E27FC236}">
                <a16:creationId xmlns:a16="http://schemas.microsoft.com/office/drawing/2014/main" id="{80C31D6D-B4E1-0298-5C2E-A23A55148468}"/>
              </a:ext>
            </a:extLst>
          </p:cNvPr>
          <p:cNvGraphicFramePr/>
          <p:nvPr>
            <p:extLst>
              <p:ext uri="{D42A27DB-BD31-4B8C-83A1-F6EECF244321}">
                <p14:modId xmlns:p14="http://schemas.microsoft.com/office/powerpoint/2010/main" val="2063302020"/>
              </p:ext>
            </p:extLst>
          </p:nvPr>
        </p:nvGraphicFramePr>
        <p:xfrm>
          <a:off x="4329530" y="1061519"/>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Elipse 2">
            <a:extLst>
              <a:ext uri="{FF2B5EF4-FFF2-40B4-BE49-F238E27FC236}">
                <a16:creationId xmlns:a16="http://schemas.microsoft.com/office/drawing/2014/main" id="{5DF2256D-C6A2-79D3-E539-52A148546B0A}"/>
              </a:ext>
            </a:extLst>
          </p:cNvPr>
          <p:cNvSpPr/>
          <p:nvPr/>
        </p:nvSpPr>
        <p:spPr>
          <a:xfrm>
            <a:off x="1511044" y="1162763"/>
            <a:ext cx="2736190" cy="2623789"/>
          </a:xfrm>
          <a:prstGeom prst="ellipse">
            <a:avLst/>
          </a:prstGeom>
          <a:solidFill>
            <a:srgbClr val="459F43"/>
          </a:solidFill>
          <a:ln>
            <a:solidFill>
              <a:srgbClr val="459F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600" dirty="0">
                <a:solidFill>
                  <a:schemeClr val="bg1"/>
                </a:solidFill>
              </a:rPr>
              <a:t>GFACI 4.235</a:t>
            </a:r>
          </a:p>
        </p:txBody>
      </p:sp>
      <p:sp>
        <p:nvSpPr>
          <p:cNvPr id="4" name="Título 1">
            <a:extLst>
              <a:ext uri="{FF2B5EF4-FFF2-40B4-BE49-F238E27FC236}">
                <a16:creationId xmlns:a16="http://schemas.microsoft.com/office/drawing/2014/main" id="{4B9BEBC1-9BA0-280D-3431-9A6450ECF708}"/>
              </a:ext>
            </a:extLst>
          </p:cNvPr>
          <p:cNvSpPr txBox="1">
            <a:spLocks/>
          </p:cNvSpPr>
          <p:nvPr/>
        </p:nvSpPr>
        <p:spPr>
          <a:xfrm>
            <a:off x="722073" y="3947543"/>
            <a:ext cx="4314132" cy="4059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1500" dirty="0">
                <a:solidFill>
                  <a:srgbClr val="0E6251"/>
                </a:solidFill>
                <a:latin typeface="+mn-lt"/>
                <a:ea typeface="Verdana" charset="0"/>
                <a:cs typeface="Arial" panose="020B0604020202020204" pitchFamily="34" charset="0"/>
              </a:rPr>
              <a:t>Tamaño de muestra: </a:t>
            </a:r>
            <a:r>
              <a:rPr lang="es-MX" sz="1500" b="1" dirty="0">
                <a:solidFill>
                  <a:srgbClr val="0E6251"/>
                </a:solidFill>
                <a:latin typeface="+mn-lt"/>
                <a:ea typeface="Verdana" charset="0"/>
                <a:cs typeface="Arial" panose="020B0604020202020204" pitchFamily="34" charset="0"/>
              </a:rPr>
              <a:t>211 colaboradores</a:t>
            </a:r>
          </a:p>
          <a:p>
            <a:pPr algn="ctr"/>
            <a:r>
              <a:rPr lang="es-ES_tradnl" sz="1500" dirty="0">
                <a:solidFill>
                  <a:srgbClr val="0E6251"/>
                </a:solidFill>
                <a:latin typeface="+mn-lt"/>
                <a:ea typeface="Verdana" charset="0"/>
                <a:cs typeface="Arial" panose="020B0604020202020204" pitchFamily="34" charset="0"/>
              </a:rPr>
              <a:t>Respuestas: </a:t>
            </a:r>
            <a:r>
              <a:rPr lang="es-ES_tradnl" sz="1500" b="1" dirty="0">
                <a:solidFill>
                  <a:srgbClr val="0E6251"/>
                </a:solidFill>
                <a:latin typeface="+mn-lt"/>
                <a:ea typeface="Verdana" charset="0"/>
                <a:cs typeface="Arial" panose="020B0604020202020204" pitchFamily="34" charset="0"/>
              </a:rPr>
              <a:t>164 colaboradores</a:t>
            </a:r>
          </a:p>
        </p:txBody>
      </p:sp>
      <p:graphicFrame>
        <p:nvGraphicFramePr>
          <p:cNvPr id="6" name="Gráfico 5">
            <a:extLst>
              <a:ext uri="{FF2B5EF4-FFF2-40B4-BE49-F238E27FC236}">
                <a16:creationId xmlns:a16="http://schemas.microsoft.com/office/drawing/2014/main" id="{71B31BA5-00F9-E41A-3C8A-657FE6408E9D}"/>
              </a:ext>
            </a:extLst>
          </p:cNvPr>
          <p:cNvGraphicFramePr>
            <a:graphicFrameLocks/>
          </p:cNvGraphicFramePr>
          <p:nvPr>
            <p:extLst>
              <p:ext uri="{D42A27DB-BD31-4B8C-83A1-F6EECF244321}">
                <p14:modId xmlns:p14="http://schemas.microsoft.com/office/powerpoint/2010/main" val="3595536004"/>
              </p:ext>
            </p:extLst>
          </p:nvPr>
        </p:nvGraphicFramePr>
        <p:xfrm>
          <a:off x="497983" y="4514524"/>
          <a:ext cx="5070795" cy="1931193"/>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54410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0" name="Título 1"/>
          <p:cNvSpPr txBox="1">
            <a:spLocks/>
          </p:cNvSpPr>
          <p:nvPr/>
        </p:nvSpPr>
        <p:spPr>
          <a:xfrm>
            <a:off x="269086" y="222375"/>
            <a:ext cx="10602114" cy="400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500" b="1" dirty="0">
                <a:solidFill>
                  <a:srgbClr val="009F43"/>
                </a:solidFill>
                <a:latin typeface="Arial" panose="020B0604020202020204" pitchFamily="34" charset="0"/>
                <a:ea typeface="Verdana" charset="0"/>
                <a:cs typeface="Arial" panose="020B0604020202020204" pitchFamily="34" charset="0"/>
              </a:rPr>
              <a:t>Satisfacción a nivel de GFACI</a:t>
            </a:r>
          </a:p>
        </p:txBody>
      </p:sp>
      <p:cxnSp>
        <p:nvCxnSpPr>
          <p:cNvPr id="11" name="Conector recto 10"/>
          <p:cNvCxnSpPr/>
          <p:nvPr/>
        </p:nvCxnSpPr>
        <p:spPr>
          <a:xfrm>
            <a:off x="370686" y="677553"/>
            <a:ext cx="10500514"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sp>
        <p:nvSpPr>
          <p:cNvPr id="12" name="Título 1"/>
          <p:cNvSpPr txBox="1">
            <a:spLocks/>
          </p:cNvSpPr>
          <p:nvPr/>
        </p:nvSpPr>
        <p:spPr>
          <a:xfrm>
            <a:off x="370686" y="797037"/>
            <a:ext cx="3503053" cy="2644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1500" b="1" dirty="0">
                <a:solidFill>
                  <a:schemeClr val="bg1">
                    <a:lumMod val="50000"/>
                  </a:schemeClr>
                </a:solidFill>
                <a:latin typeface="Arial" panose="020B0604020202020204" pitchFamily="34" charset="0"/>
                <a:ea typeface="Verdana" charset="0"/>
                <a:cs typeface="Arial" panose="020B0604020202020204" pitchFamily="34" charset="0"/>
              </a:rPr>
              <a:t>2024-02</a:t>
            </a:r>
          </a:p>
        </p:txBody>
      </p:sp>
      <p:sp>
        <p:nvSpPr>
          <p:cNvPr id="17" name="CuadroTexto 16"/>
          <p:cNvSpPr txBox="1"/>
          <p:nvPr/>
        </p:nvSpPr>
        <p:spPr>
          <a:xfrm>
            <a:off x="-1940620" y="1949433"/>
            <a:ext cx="1800224" cy="1200329"/>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(25)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Subtítulo: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Texto: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(18)</a:t>
            </a:r>
          </a:p>
        </p:txBody>
      </p:sp>
      <p:sp>
        <p:nvSpPr>
          <p:cNvPr id="18" name="CuadroTexto 17"/>
          <p:cNvSpPr txBox="1"/>
          <p:nvPr/>
        </p:nvSpPr>
        <p:spPr>
          <a:xfrm>
            <a:off x="-1584757" y="602425"/>
            <a:ext cx="1202029" cy="707886"/>
          </a:xfrm>
          <a:prstGeom prst="rect">
            <a:avLst/>
          </a:prstGeom>
          <a:noFill/>
        </p:spPr>
        <p:txBody>
          <a:bodyPr wrap="square" rtlCol="0">
            <a:spAutoFit/>
          </a:bodyPr>
          <a:lstStyle/>
          <a:p>
            <a:pPr algn="ctr"/>
            <a:r>
              <a:rPr lang="es-PE" sz="1000" b="1" dirty="0">
                <a:latin typeface="Verdana" panose="020B0604030504040204" pitchFamily="34" charset="0"/>
                <a:ea typeface="Verdana" panose="020B0604030504040204" pitchFamily="34" charset="0"/>
                <a:cs typeface="Verdana" panose="020B0604030504040204" pitchFamily="34" charset="0"/>
              </a:rPr>
              <a:t>Lámina general. Para el desarrollo de temas.</a:t>
            </a:r>
          </a:p>
        </p:txBody>
      </p:sp>
      <p:sp>
        <p:nvSpPr>
          <p:cNvPr id="66" name="Botón de acción: Inicio 65">
            <a:hlinkClick r:id="rId3" action="ppaction://hlinksldjump" highlightClick="1"/>
          </p:cNvPr>
          <p:cNvSpPr/>
          <p:nvPr/>
        </p:nvSpPr>
        <p:spPr>
          <a:xfrm>
            <a:off x="11887200" y="0"/>
            <a:ext cx="301840" cy="387927"/>
          </a:xfrm>
          <a:prstGeom prst="actionButtonHom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sp>
        <p:nvSpPr>
          <p:cNvPr id="7" name="Elipse 6">
            <a:extLst>
              <a:ext uri="{FF2B5EF4-FFF2-40B4-BE49-F238E27FC236}">
                <a16:creationId xmlns:a16="http://schemas.microsoft.com/office/drawing/2014/main" id="{1D5096BB-4988-80F4-CC9F-076D42F03DFE}"/>
              </a:ext>
            </a:extLst>
          </p:cNvPr>
          <p:cNvSpPr/>
          <p:nvPr/>
        </p:nvSpPr>
        <p:spPr>
          <a:xfrm>
            <a:off x="1511044" y="1162763"/>
            <a:ext cx="2736190" cy="2623789"/>
          </a:xfrm>
          <a:prstGeom prst="ellipse">
            <a:avLst/>
          </a:prstGeom>
          <a:solidFill>
            <a:srgbClr val="459F43"/>
          </a:solidFill>
          <a:ln>
            <a:solidFill>
              <a:srgbClr val="459F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600" dirty="0">
                <a:solidFill>
                  <a:schemeClr val="bg1"/>
                </a:solidFill>
              </a:rPr>
              <a:t>GFACI 4.235</a:t>
            </a:r>
          </a:p>
        </p:txBody>
      </p:sp>
      <p:graphicFrame>
        <p:nvGraphicFramePr>
          <p:cNvPr id="3" name="Gráfico 2">
            <a:extLst>
              <a:ext uri="{FF2B5EF4-FFF2-40B4-BE49-F238E27FC236}">
                <a16:creationId xmlns:a16="http://schemas.microsoft.com/office/drawing/2014/main" id="{D2C1F7A7-2126-FAF8-91FF-0FA816F397F6}"/>
              </a:ext>
            </a:extLst>
          </p:cNvPr>
          <p:cNvGraphicFramePr>
            <a:graphicFrameLocks/>
          </p:cNvGraphicFramePr>
          <p:nvPr/>
        </p:nvGraphicFramePr>
        <p:xfrm>
          <a:off x="4407244" y="1018929"/>
          <a:ext cx="7208107" cy="30613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Gráfico 3">
            <a:extLst>
              <a:ext uri="{FF2B5EF4-FFF2-40B4-BE49-F238E27FC236}">
                <a16:creationId xmlns:a16="http://schemas.microsoft.com/office/drawing/2014/main" id="{458D7A0B-53F2-54C8-B1E9-83B3FFF80A50}"/>
              </a:ext>
            </a:extLst>
          </p:cNvPr>
          <p:cNvGraphicFramePr>
            <a:graphicFrameLocks/>
          </p:cNvGraphicFramePr>
          <p:nvPr/>
        </p:nvGraphicFramePr>
        <p:xfrm>
          <a:off x="6763267" y="4476125"/>
          <a:ext cx="4107933" cy="183295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Gráfico 4">
            <a:extLst>
              <a:ext uri="{FF2B5EF4-FFF2-40B4-BE49-F238E27FC236}">
                <a16:creationId xmlns:a16="http://schemas.microsoft.com/office/drawing/2014/main" id="{153E024A-FB2F-107A-A36C-3D04D9579516}"/>
              </a:ext>
            </a:extLst>
          </p:cNvPr>
          <p:cNvGraphicFramePr>
            <a:graphicFrameLocks/>
          </p:cNvGraphicFramePr>
          <p:nvPr/>
        </p:nvGraphicFramePr>
        <p:xfrm>
          <a:off x="1157808" y="4476125"/>
          <a:ext cx="4518062" cy="183295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856411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dondear rectángulo de esquina diagonal 10">
            <a:extLst>
              <a:ext uri="{FF2B5EF4-FFF2-40B4-BE49-F238E27FC236}">
                <a16:creationId xmlns:a16="http://schemas.microsoft.com/office/drawing/2014/main" id="{68E45BB1-0D41-CF45-B1EE-0F63AC9AB321}"/>
              </a:ext>
            </a:extLst>
          </p:cNvPr>
          <p:cNvSpPr/>
          <p:nvPr/>
        </p:nvSpPr>
        <p:spPr>
          <a:xfrm>
            <a:off x="319489" y="308472"/>
            <a:ext cx="5166911" cy="6235547"/>
          </a:xfrm>
          <a:prstGeom prst="round2DiagRect">
            <a:avLst>
              <a:gd name="adj1" fmla="val 8071"/>
              <a:gd name="adj2" fmla="val 0"/>
            </a:avLst>
          </a:prstGeom>
          <a:blipFill dpi="0" rotWithShape="1">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3" name="Picture 2" descr="Resultado de imagen para post it"/>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2068116" y="-113174"/>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p:cNvSpPr txBox="1"/>
          <p:nvPr/>
        </p:nvSpPr>
        <p:spPr>
          <a:xfrm>
            <a:off x="-1923885" y="308472"/>
            <a:ext cx="1511762" cy="1015663"/>
          </a:xfrm>
          <a:prstGeom prst="rect">
            <a:avLst/>
          </a:prstGeom>
          <a:noFill/>
        </p:spPr>
        <p:txBody>
          <a:bodyPr wrap="square" rtlCol="0">
            <a:spAutoFit/>
          </a:bodyPr>
          <a:lstStyle/>
          <a:p>
            <a:pPr algn="ctr"/>
            <a:r>
              <a:rPr lang="es-PE" sz="1000" b="1" dirty="0">
                <a:latin typeface="Verdana" panose="020B0604030504040204" pitchFamily="34" charset="0"/>
                <a:ea typeface="Verdana" panose="020B0604030504040204" pitchFamily="34" charset="0"/>
                <a:cs typeface="Verdana" panose="020B0604030504040204" pitchFamily="34" charset="0"/>
              </a:rPr>
              <a:t>Lámina para título secundario. Colocar los puntos especificados en la Agenda</a:t>
            </a:r>
          </a:p>
          <a:p>
            <a:pPr algn="ctr"/>
            <a:r>
              <a:rPr lang="es-PE" sz="1000" b="1" dirty="0">
                <a:latin typeface="Verdana" panose="020B0604030504040204" pitchFamily="34" charset="0"/>
                <a:ea typeface="Verdana" panose="020B0604030504040204" pitchFamily="34" charset="0"/>
                <a:cs typeface="Verdana" panose="020B0604030504040204" pitchFamily="34" charset="0"/>
              </a:rPr>
              <a:t>Opción 6</a:t>
            </a:r>
          </a:p>
        </p:txBody>
      </p:sp>
      <p:sp>
        <p:nvSpPr>
          <p:cNvPr id="20" name="Título 1"/>
          <p:cNvSpPr txBox="1">
            <a:spLocks/>
          </p:cNvSpPr>
          <p:nvPr/>
        </p:nvSpPr>
        <p:spPr>
          <a:xfrm>
            <a:off x="5803525" y="2396332"/>
            <a:ext cx="6007475" cy="13033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3000" b="1" dirty="0">
                <a:solidFill>
                  <a:srgbClr val="009F43"/>
                </a:solidFill>
                <a:latin typeface="Arial" panose="020B0604020202020204" pitchFamily="34" charset="0"/>
                <a:ea typeface="Verdana" charset="0"/>
                <a:cs typeface="Arial" panose="020B0604020202020204" pitchFamily="34" charset="0"/>
              </a:rPr>
              <a:t>Satisfacción Compras</a:t>
            </a:r>
          </a:p>
        </p:txBody>
      </p:sp>
      <p:cxnSp>
        <p:nvCxnSpPr>
          <p:cNvPr id="22" name="Conector recto 21"/>
          <p:cNvCxnSpPr/>
          <p:nvPr/>
        </p:nvCxnSpPr>
        <p:spPr>
          <a:xfrm>
            <a:off x="5841016" y="3637393"/>
            <a:ext cx="5473903"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2068116" y="2064462"/>
            <a:ext cx="1800224" cy="784830"/>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(30)</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Subtítulo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p:txBody>
      </p:sp>
      <p:sp>
        <p:nvSpPr>
          <p:cNvPr id="10" name="Botón de acción: Inicio 9">
            <a:hlinkClick r:id="rId4" action="ppaction://hlinksldjump" highlightClick="1"/>
          </p:cNvPr>
          <p:cNvSpPr/>
          <p:nvPr/>
        </p:nvSpPr>
        <p:spPr>
          <a:xfrm>
            <a:off x="11887200" y="0"/>
            <a:ext cx="301840" cy="387927"/>
          </a:xfrm>
          <a:prstGeom prst="actionButtonHom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sp>
        <p:nvSpPr>
          <p:cNvPr id="12" name="Subtítulo 2"/>
          <p:cNvSpPr txBox="1">
            <a:spLocks/>
          </p:cNvSpPr>
          <p:nvPr/>
        </p:nvSpPr>
        <p:spPr>
          <a:xfrm>
            <a:off x="7995163" y="3733023"/>
            <a:ext cx="3319756" cy="455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r">
              <a:buNone/>
            </a:pPr>
            <a:r>
              <a:rPr lang="it-IT" sz="1500" dirty="0">
                <a:solidFill>
                  <a:schemeClr val="bg1">
                    <a:lumMod val="50000"/>
                  </a:schemeClr>
                </a:solidFill>
                <a:latin typeface="Arial" panose="020B0604020202020204" pitchFamily="34" charset="0"/>
                <a:ea typeface="Verdana" charset="0"/>
                <a:cs typeface="Arial" panose="020B0604020202020204" pitchFamily="34" charset="0"/>
              </a:rPr>
              <a:t>2024-02</a:t>
            </a:r>
            <a:endParaRPr lang="es-ES_tradnl" sz="1500" dirty="0">
              <a:solidFill>
                <a:schemeClr val="bg1">
                  <a:lumMod val="50000"/>
                </a:schemeClr>
              </a:solidFill>
              <a:latin typeface="Arial" panose="020B0604020202020204" pitchFamily="34" charset="0"/>
              <a:ea typeface="Verdana" charset="0"/>
              <a:cs typeface="Arial" panose="020B0604020202020204" pitchFamily="34" charset="0"/>
            </a:endParaRPr>
          </a:p>
        </p:txBody>
      </p:sp>
    </p:spTree>
    <p:extLst>
      <p:ext uri="{BB962C8B-B14F-4D97-AF65-F5344CB8AC3E}">
        <p14:creationId xmlns:p14="http://schemas.microsoft.com/office/powerpoint/2010/main" val="596452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p:cNvCxnSpPr>
            <a:cxnSpLocks/>
          </p:cNvCxnSpPr>
          <p:nvPr/>
        </p:nvCxnSpPr>
        <p:spPr>
          <a:xfrm>
            <a:off x="370686" y="677553"/>
            <a:ext cx="11404245"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pic>
        <p:nvPicPr>
          <p:cNvPr id="14"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0" name="Título 1"/>
          <p:cNvSpPr txBox="1">
            <a:spLocks/>
          </p:cNvSpPr>
          <p:nvPr/>
        </p:nvSpPr>
        <p:spPr>
          <a:xfrm>
            <a:off x="269086" y="222375"/>
            <a:ext cx="10602114" cy="400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500" b="1" dirty="0">
                <a:solidFill>
                  <a:srgbClr val="009F43"/>
                </a:solidFill>
                <a:latin typeface="Arial" panose="020B0604020202020204" pitchFamily="34" charset="0"/>
                <a:ea typeface="Verdana" charset="0"/>
                <a:cs typeface="Arial" panose="020B0604020202020204" pitchFamily="34" charset="0"/>
              </a:rPr>
              <a:t>Satisfacción Compras</a:t>
            </a:r>
          </a:p>
        </p:txBody>
      </p:sp>
      <p:sp>
        <p:nvSpPr>
          <p:cNvPr id="12" name="Título 1"/>
          <p:cNvSpPr txBox="1">
            <a:spLocks/>
          </p:cNvSpPr>
          <p:nvPr/>
        </p:nvSpPr>
        <p:spPr>
          <a:xfrm>
            <a:off x="370685" y="757277"/>
            <a:ext cx="4977169" cy="2491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1500" dirty="0">
                <a:solidFill>
                  <a:schemeClr val="bg1">
                    <a:lumMod val="50000"/>
                  </a:schemeClr>
                </a:solidFill>
                <a:latin typeface="Arial" panose="020B0604020202020204" pitchFamily="34" charset="0"/>
                <a:ea typeface="Verdana" charset="0"/>
                <a:cs typeface="Arial" panose="020B0604020202020204" pitchFamily="34" charset="0"/>
              </a:rPr>
              <a:t>Ubicación dentro de universo de </a:t>
            </a:r>
            <a:r>
              <a:rPr lang="es-ES_tradnl" sz="1500" b="1" u="sng" dirty="0">
                <a:solidFill>
                  <a:schemeClr val="bg1">
                    <a:lumMod val="50000"/>
                  </a:schemeClr>
                </a:solidFill>
                <a:latin typeface="Arial" panose="020B0604020202020204" pitchFamily="34" charset="0"/>
                <a:ea typeface="Verdana" charset="0"/>
                <a:cs typeface="Arial" panose="020B0604020202020204" pitchFamily="34" charset="0"/>
              </a:rPr>
              <a:t>63 servicios </a:t>
            </a:r>
            <a:r>
              <a:rPr lang="es-ES_tradnl" sz="1500" dirty="0">
                <a:solidFill>
                  <a:schemeClr val="bg1">
                    <a:lumMod val="50000"/>
                  </a:schemeClr>
                </a:solidFill>
                <a:latin typeface="Arial" panose="020B0604020202020204" pitchFamily="34" charset="0"/>
                <a:ea typeface="Verdana" charset="0"/>
                <a:cs typeface="Arial" panose="020B0604020202020204" pitchFamily="34" charset="0"/>
              </a:rPr>
              <a:t>Multiarea</a:t>
            </a:r>
          </a:p>
        </p:txBody>
      </p:sp>
      <p:sp>
        <p:nvSpPr>
          <p:cNvPr id="17" name="CuadroTexto 16"/>
          <p:cNvSpPr txBox="1"/>
          <p:nvPr/>
        </p:nvSpPr>
        <p:spPr>
          <a:xfrm>
            <a:off x="-1940620" y="1949433"/>
            <a:ext cx="1800224" cy="1200329"/>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(25)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Subtítulo: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Texto: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(18)</a:t>
            </a:r>
          </a:p>
        </p:txBody>
      </p:sp>
      <p:sp>
        <p:nvSpPr>
          <p:cNvPr id="18" name="CuadroTexto 17"/>
          <p:cNvSpPr txBox="1"/>
          <p:nvPr/>
        </p:nvSpPr>
        <p:spPr>
          <a:xfrm>
            <a:off x="-1584757" y="602425"/>
            <a:ext cx="1202029" cy="707886"/>
          </a:xfrm>
          <a:prstGeom prst="rect">
            <a:avLst/>
          </a:prstGeom>
          <a:noFill/>
        </p:spPr>
        <p:txBody>
          <a:bodyPr wrap="square" rtlCol="0">
            <a:spAutoFit/>
          </a:bodyPr>
          <a:lstStyle/>
          <a:p>
            <a:pPr algn="ctr"/>
            <a:r>
              <a:rPr lang="es-PE" sz="1000" b="1" dirty="0">
                <a:latin typeface="Verdana" panose="020B0604030504040204" pitchFamily="34" charset="0"/>
                <a:ea typeface="Verdana" panose="020B0604030504040204" pitchFamily="34" charset="0"/>
                <a:cs typeface="Verdana" panose="020B0604030504040204" pitchFamily="34" charset="0"/>
              </a:rPr>
              <a:t>Lámina general. Para el desarrollo de temas.</a:t>
            </a:r>
          </a:p>
        </p:txBody>
      </p:sp>
      <p:sp>
        <p:nvSpPr>
          <p:cNvPr id="21" name="Botón de acción: Inicio 20">
            <a:hlinkClick r:id="rId3" action="ppaction://hlinksldjump" highlightClick="1"/>
          </p:cNvPr>
          <p:cNvSpPr/>
          <p:nvPr/>
        </p:nvSpPr>
        <p:spPr>
          <a:xfrm>
            <a:off x="11887200" y="0"/>
            <a:ext cx="301840" cy="387927"/>
          </a:xfrm>
          <a:prstGeom prst="actionButtonHom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graphicFrame>
        <p:nvGraphicFramePr>
          <p:cNvPr id="16" name="Tabla 15">
            <a:extLst>
              <a:ext uri="{FF2B5EF4-FFF2-40B4-BE49-F238E27FC236}">
                <a16:creationId xmlns:a16="http://schemas.microsoft.com/office/drawing/2014/main" id="{94AAF1D1-B73C-D6AB-7393-C0467538EE26}"/>
              </a:ext>
            </a:extLst>
          </p:cNvPr>
          <p:cNvGraphicFramePr>
            <a:graphicFrameLocks noGrp="1"/>
          </p:cNvGraphicFramePr>
          <p:nvPr>
            <p:extLst>
              <p:ext uri="{D42A27DB-BD31-4B8C-83A1-F6EECF244321}">
                <p14:modId xmlns:p14="http://schemas.microsoft.com/office/powerpoint/2010/main" val="3871438727"/>
              </p:ext>
            </p:extLst>
          </p:nvPr>
        </p:nvGraphicFramePr>
        <p:xfrm>
          <a:off x="401241" y="1061519"/>
          <a:ext cx="5454613" cy="2432050"/>
        </p:xfrm>
        <a:graphic>
          <a:graphicData uri="http://schemas.openxmlformats.org/drawingml/2006/table">
            <a:tbl>
              <a:tblPr>
                <a:tableStyleId>{5C22544A-7EE6-4342-B048-85BDC9FD1C3A}</a:tableStyleId>
              </a:tblPr>
              <a:tblGrid>
                <a:gridCol w="615003">
                  <a:extLst>
                    <a:ext uri="{9D8B030D-6E8A-4147-A177-3AD203B41FA5}">
                      <a16:colId xmlns:a16="http://schemas.microsoft.com/office/drawing/2014/main" val="3902627192"/>
                    </a:ext>
                  </a:extLst>
                </a:gridCol>
                <a:gridCol w="3372739">
                  <a:extLst>
                    <a:ext uri="{9D8B030D-6E8A-4147-A177-3AD203B41FA5}">
                      <a16:colId xmlns:a16="http://schemas.microsoft.com/office/drawing/2014/main" val="772756360"/>
                    </a:ext>
                  </a:extLst>
                </a:gridCol>
                <a:gridCol w="876470">
                  <a:extLst>
                    <a:ext uri="{9D8B030D-6E8A-4147-A177-3AD203B41FA5}">
                      <a16:colId xmlns:a16="http://schemas.microsoft.com/office/drawing/2014/main" val="2850687990"/>
                    </a:ext>
                  </a:extLst>
                </a:gridCol>
                <a:gridCol w="590401">
                  <a:extLst>
                    <a:ext uri="{9D8B030D-6E8A-4147-A177-3AD203B41FA5}">
                      <a16:colId xmlns:a16="http://schemas.microsoft.com/office/drawing/2014/main" val="2966676846"/>
                    </a:ext>
                  </a:extLst>
                </a:gridCol>
              </a:tblGrid>
              <a:tr h="190500">
                <a:tc>
                  <a:txBody>
                    <a:bodyPr/>
                    <a:lstStyle/>
                    <a:p>
                      <a:pPr algn="ctr" fontAlgn="b"/>
                      <a:r>
                        <a:rPr lang="es-PE" sz="1000" b="1" u="none" strike="noStrike" dirty="0">
                          <a:effectLst/>
                        </a:rPr>
                        <a:t>PUESTO</a:t>
                      </a:r>
                      <a:endParaRPr lang="es-PE" sz="1000" b="1" i="0" u="none" strike="noStrike" dirty="0">
                        <a:solidFill>
                          <a:srgbClr val="FFFFFF"/>
                        </a:solidFill>
                        <a:effectLst/>
                        <a:latin typeface="Calibri" panose="020F0502020204030204" pitchFamily="34" charset="0"/>
                      </a:endParaRPr>
                    </a:p>
                  </a:txBody>
                  <a:tcPr marL="6350" marR="6350" marT="6350" marB="0" anchor="ctr">
                    <a:solidFill>
                      <a:schemeClr val="accent1">
                        <a:lumMod val="40000"/>
                        <a:lumOff val="60000"/>
                      </a:schemeClr>
                    </a:solidFill>
                  </a:tcPr>
                </a:tc>
                <a:tc>
                  <a:txBody>
                    <a:bodyPr/>
                    <a:lstStyle/>
                    <a:p>
                      <a:pPr algn="ctr" fontAlgn="b"/>
                      <a:r>
                        <a:rPr lang="es-PE" sz="1000" b="1" u="none" strike="noStrike" dirty="0">
                          <a:effectLst/>
                        </a:rPr>
                        <a:t>SERVICIO</a:t>
                      </a:r>
                      <a:endParaRPr lang="es-PE" sz="1000" b="1" i="0" u="none" strike="noStrike" dirty="0">
                        <a:solidFill>
                          <a:srgbClr val="FFFFFF"/>
                        </a:solidFill>
                        <a:effectLst/>
                        <a:latin typeface="Calibri" panose="020F0502020204030204" pitchFamily="34" charset="0"/>
                      </a:endParaRPr>
                    </a:p>
                  </a:txBody>
                  <a:tcPr marL="6350" marR="6350" marT="6350" marB="0" anchor="ctr">
                    <a:solidFill>
                      <a:schemeClr val="accent1">
                        <a:lumMod val="40000"/>
                        <a:lumOff val="60000"/>
                      </a:schemeClr>
                    </a:solidFill>
                  </a:tcPr>
                </a:tc>
                <a:tc>
                  <a:txBody>
                    <a:bodyPr/>
                    <a:lstStyle/>
                    <a:p>
                      <a:pPr algn="ctr" fontAlgn="b"/>
                      <a:r>
                        <a:rPr lang="es-PE" sz="1000" b="1" u="none" strike="noStrike" dirty="0">
                          <a:effectLst/>
                        </a:rPr>
                        <a:t>RESULTADO</a:t>
                      </a:r>
                      <a:endParaRPr lang="es-PE" sz="1000" b="1" i="0" u="none" strike="noStrike" dirty="0">
                        <a:solidFill>
                          <a:srgbClr val="FFFFFF"/>
                        </a:solidFill>
                        <a:effectLst/>
                        <a:latin typeface="Calibri" panose="020F0502020204030204" pitchFamily="34" charset="0"/>
                      </a:endParaRPr>
                    </a:p>
                  </a:txBody>
                  <a:tcPr marL="6350" marR="6350" marT="6350" marB="0" anchor="ctr">
                    <a:solidFill>
                      <a:schemeClr val="accent1">
                        <a:lumMod val="40000"/>
                        <a:lumOff val="60000"/>
                      </a:schemeClr>
                    </a:solidFill>
                  </a:tcPr>
                </a:tc>
                <a:tc>
                  <a:txBody>
                    <a:bodyPr/>
                    <a:lstStyle/>
                    <a:p>
                      <a:pPr algn="ctr" fontAlgn="b"/>
                      <a:r>
                        <a:rPr lang="es-PE" sz="1000" b="1" u="none" strike="noStrike" dirty="0">
                          <a:effectLst/>
                        </a:rPr>
                        <a:t>AREA</a:t>
                      </a:r>
                      <a:endParaRPr lang="es-PE" sz="1000" b="1" i="0" u="none" strike="noStrike" dirty="0">
                        <a:solidFill>
                          <a:srgbClr val="FFFFFF"/>
                        </a:solidFill>
                        <a:effectLst/>
                        <a:latin typeface="Calibri" panose="020F0502020204030204" pitchFamily="34" charset="0"/>
                      </a:endParaRPr>
                    </a:p>
                  </a:txBody>
                  <a:tcPr marL="6350" marR="6350" marT="6350" marB="0" anchor="ctr">
                    <a:solidFill>
                      <a:schemeClr val="accent1">
                        <a:lumMod val="40000"/>
                        <a:lumOff val="60000"/>
                      </a:schemeClr>
                    </a:solidFill>
                  </a:tcPr>
                </a:tc>
                <a:extLst>
                  <a:ext uri="{0D108BD9-81ED-4DB2-BD59-A6C34878D82A}">
                    <a16:rowId xmlns:a16="http://schemas.microsoft.com/office/drawing/2014/main" val="3623193255"/>
                  </a:ext>
                </a:extLst>
              </a:tr>
              <a:tr h="184150">
                <a:tc>
                  <a:txBody>
                    <a:bodyPr/>
                    <a:lstStyle/>
                    <a:p>
                      <a:pPr algn="ctr" fontAlgn="b"/>
                      <a:r>
                        <a:rPr lang="es-PE" sz="1100" b="0" i="0" u="none" strike="noStrike" dirty="0">
                          <a:solidFill>
                            <a:srgbClr val="000000"/>
                          </a:solidFill>
                          <a:effectLst/>
                          <a:latin typeface="Calibri" panose="020F0502020204030204" pitchFamily="34" charset="0"/>
                        </a:rPr>
                        <a:t>56</a:t>
                      </a:r>
                    </a:p>
                  </a:txBody>
                  <a:tcPr marL="7620" marR="7620" marT="7620" marB="0" anchor="ctr"/>
                </a:tc>
                <a:tc>
                  <a:txBody>
                    <a:bodyPr/>
                    <a:lstStyle/>
                    <a:p>
                      <a:pPr algn="ctr" fontAlgn="b"/>
                      <a:r>
                        <a:rPr lang="es-ES" sz="1100" b="0" i="0" u="none" strike="noStrike">
                          <a:solidFill>
                            <a:srgbClr val="000000"/>
                          </a:solidFill>
                          <a:effectLst/>
                          <a:latin typeface="Calibri" panose="020F0502020204030204" pitchFamily="34" charset="0"/>
                        </a:rPr>
                        <a:t>Generación de códigos y proveedores en el sistema(Planificación de Materiales)</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3.911</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Compras</a:t>
                      </a:r>
                    </a:p>
                  </a:txBody>
                  <a:tcPr marL="7620" marR="7620" marT="7620" marB="0" anchor="ctr"/>
                </a:tc>
                <a:extLst>
                  <a:ext uri="{0D108BD9-81ED-4DB2-BD59-A6C34878D82A}">
                    <a16:rowId xmlns:a16="http://schemas.microsoft.com/office/drawing/2014/main" val="1235278507"/>
                  </a:ext>
                </a:extLst>
              </a:tr>
              <a:tr h="184150">
                <a:tc>
                  <a:txBody>
                    <a:bodyPr/>
                    <a:lstStyle/>
                    <a:p>
                      <a:pPr algn="ctr" fontAlgn="b"/>
                      <a:r>
                        <a:rPr lang="es-PE" sz="1100" b="0" i="0" u="none" strike="noStrike">
                          <a:solidFill>
                            <a:srgbClr val="000000"/>
                          </a:solidFill>
                          <a:effectLst/>
                          <a:latin typeface="Calibri" panose="020F0502020204030204" pitchFamily="34" charset="0"/>
                        </a:rPr>
                        <a:t>58</a:t>
                      </a:r>
                    </a:p>
                  </a:txBody>
                  <a:tcPr marL="7620" marR="7620" marT="7620" marB="0" anchor="ctr"/>
                </a:tc>
                <a:tc>
                  <a:txBody>
                    <a:bodyPr/>
                    <a:lstStyle/>
                    <a:p>
                      <a:pPr algn="ctr" fontAlgn="b"/>
                      <a:r>
                        <a:rPr lang="es-ES" sz="1100" b="0" i="0" u="none" strike="noStrike">
                          <a:solidFill>
                            <a:srgbClr val="000000"/>
                          </a:solidFill>
                          <a:effectLst/>
                          <a:latin typeface="Calibri" panose="020F0502020204030204" pitchFamily="34" charset="0"/>
                        </a:rPr>
                        <a:t>Comunicación oportuna y atención de sus solicitudes (puntual, emergencia y urgencia) (Servicios)</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3.509</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Compras</a:t>
                      </a:r>
                    </a:p>
                  </a:txBody>
                  <a:tcPr marL="7620" marR="7620" marT="7620" marB="0" anchor="ctr"/>
                </a:tc>
                <a:extLst>
                  <a:ext uri="{0D108BD9-81ED-4DB2-BD59-A6C34878D82A}">
                    <a16:rowId xmlns:a16="http://schemas.microsoft.com/office/drawing/2014/main" val="2769454856"/>
                  </a:ext>
                </a:extLst>
              </a:tr>
              <a:tr h="184150">
                <a:tc>
                  <a:txBody>
                    <a:bodyPr/>
                    <a:lstStyle/>
                    <a:p>
                      <a:pPr algn="ctr" fontAlgn="b"/>
                      <a:r>
                        <a:rPr lang="es-PE" sz="1100" b="0" i="0" u="none" strike="noStrike">
                          <a:solidFill>
                            <a:srgbClr val="000000"/>
                          </a:solidFill>
                          <a:effectLst/>
                          <a:latin typeface="Calibri" panose="020F0502020204030204" pitchFamily="34" charset="0"/>
                        </a:rPr>
                        <a:t>59</a:t>
                      </a:r>
                    </a:p>
                  </a:txBody>
                  <a:tcPr marL="7620" marR="7620" marT="7620" marB="0" anchor="ctr"/>
                </a:tc>
                <a:tc>
                  <a:txBody>
                    <a:bodyPr/>
                    <a:lstStyle/>
                    <a:p>
                      <a:pPr algn="ctr" fontAlgn="b"/>
                      <a:r>
                        <a:rPr lang="es-ES" sz="1100" b="0" i="0" u="none" strike="noStrike">
                          <a:solidFill>
                            <a:srgbClr val="000000"/>
                          </a:solidFill>
                          <a:effectLst/>
                          <a:latin typeface="Calibri" panose="020F0502020204030204" pitchFamily="34" charset="0"/>
                        </a:rPr>
                        <a:t>Gestión de Contratación de Servicios y Licitaciones (Servicios)</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3.509</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Compras</a:t>
                      </a:r>
                    </a:p>
                  </a:txBody>
                  <a:tcPr marL="7620" marR="7620" marT="7620" marB="0" anchor="ctr"/>
                </a:tc>
                <a:extLst>
                  <a:ext uri="{0D108BD9-81ED-4DB2-BD59-A6C34878D82A}">
                    <a16:rowId xmlns:a16="http://schemas.microsoft.com/office/drawing/2014/main" val="2263354367"/>
                  </a:ext>
                </a:extLst>
              </a:tr>
              <a:tr h="184150">
                <a:tc>
                  <a:txBody>
                    <a:bodyPr/>
                    <a:lstStyle/>
                    <a:p>
                      <a:pPr algn="ctr" fontAlgn="b"/>
                      <a:r>
                        <a:rPr lang="es-PE" sz="1100" b="0" i="0" u="none" strike="noStrike">
                          <a:solidFill>
                            <a:srgbClr val="000000"/>
                          </a:solidFill>
                          <a:effectLst/>
                          <a:latin typeface="Calibri" panose="020F0502020204030204" pitchFamily="34" charset="0"/>
                        </a:rPr>
                        <a:t>60</a:t>
                      </a:r>
                    </a:p>
                  </a:txBody>
                  <a:tcPr marL="7620" marR="7620" marT="7620" marB="0" anchor="ctr"/>
                </a:tc>
                <a:tc>
                  <a:txBody>
                    <a:bodyPr/>
                    <a:lstStyle/>
                    <a:p>
                      <a:pPr algn="ctr" fontAlgn="b"/>
                      <a:r>
                        <a:rPr lang="es-ES" sz="1100" b="0" i="0" u="none" strike="noStrike">
                          <a:solidFill>
                            <a:srgbClr val="000000"/>
                          </a:solidFill>
                          <a:effectLst/>
                          <a:latin typeface="Calibri" panose="020F0502020204030204" pitchFamily="34" charset="0"/>
                        </a:rPr>
                        <a:t>Conocimiento de Materiales y Proveedores (Compras)</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3.364</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Compras</a:t>
                      </a:r>
                    </a:p>
                  </a:txBody>
                  <a:tcPr marL="7620" marR="7620" marT="7620" marB="0" anchor="ctr"/>
                </a:tc>
                <a:extLst>
                  <a:ext uri="{0D108BD9-81ED-4DB2-BD59-A6C34878D82A}">
                    <a16:rowId xmlns:a16="http://schemas.microsoft.com/office/drawing/2014/main" val="1584937885"/>
                  </a:ext>
                </a:extLst>
              </a:tr>
              <a:tr h="184150">
                <a:tc>
                  <a:txBody>
                    <a:bodyPr/>
                    <a:lstStyle/>
                    <a:p>
                      <a:pPr algn="ctr" fontAlgn="b"/>
                      <a:r>
                        <a:rPr lang="es-PE" sz="1100" b="0" i="0" u="none" strike="noStrike">
                          <a:solidFill>
                            <a:srgbClr val="000000"/>
                          </a:solidFill>
                          <a:effectLst/>
                          <a:latin typeface="Calibri" panose="020F0502020204030204" pitchFamily="34" charset="0"/>
                        </a:rPr>
                        <a:t>61</a:t>
                      </a:r>
                    </a:p>
                  </a:txBody>
                  <a:tcPr marL="7620" marR="7620" marT="7620" marB="0" anchor="ctr"/>
                </a:tc>
                <a:tc>
                  <a:txBody>
                    <a:bodyPr/>
                    <a:lstStyle/>
                    <a:p>
                      <a:pPr algn="ctr" fontAlgn="b"/>
                      <a:r>
                        <a:rPr lang="es-ES" sz="1100" b="0" i="0" u="none" strike="noStrike">
                          <a:solidFill>
                            <a:srgbClr val="000000"/>
                          </a:solidFill>
                          <a:effectLst/>
                          <a:latin typeface="Calibri" panose="020F0502020204030204" pitchFamily="34" charset="0"/>
                        </a:rPr>
                        <a:t>Generación de SP Automáticas por MRP (Planificación de Materiales)</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3.308</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Compras</a:t>
                      </a:r>
                    </a:p>
                  </a:txBody>
                  <a:tcPr marL="7620" marR="7620" marT="7620" marB="0" anchor="ctr"/>
                </a:tc>
                <a:extLst>
                  <a:ext uri="{0D108BD9-81ED-4DB2-BD59-A6C34878D82A}">
                    <a16:rowId xmlns:a16="http://schemas.microsoft.com/office/drawing/2014/main" val="4234752187"/>
                  </a:ext>
                </a:extLst>
              </a:tr>
              <a:tr h="184150">
                <a:tc>
                  <a:txBody>
                    <a:bodyPr/>
                    <a:lstStyle/>
                    <a:p>
                      <a:pPr algn="ctr" fontAlgn="b"/>
                      <a:r>
                        <a:rPr lang="es-PE" sz="1100" b="0" i="0" u="none" strike="noStrike">
                          <a:solidFill>
                            <a:srgbClr val="000000"/>
                          </a:solidFill>
                          <a:effectLst/>
                          <a:latin typeface="Calibri" panose="020F0502020204030204" pitchFamily="34" charset="0"/>
                        </a:rPr>
                        <a:t>62</a:t>
                      </a:r>
                    </a:p>
                  </a:txBody>
                  <a:tcPr marL="7620" marR="7620" marT="7620" marB="0" anchor="ctr"/>
                </a:tc>
                <a:tc>
                  <a:txBody>
                    <a:bodyPr/>
                    <a:lstStyle/>
                    <a:p>
                      <a:pPr algn="ctr" fontAlgn="b"/>
                      <a:r>
                        <a:rPr lang="es-ES" sz="1100" b="0" i="0" u="none" strike="noStrike">
                          <a:solidFill>
                            <a:srgbClr val="000000"/>
                          </a:solidFill>
                          <a:effectLst/>
                          <a:latin typeface="Calibri" panose="020F0502020204030204" pitchFamily="34" charset="0"/>
                        </a:rPr>
                        <a:t>Búsqueda y contratación de nuevos proveedores (Servicios)</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3.264</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Compras</a:t>
                      </a:r>
                    </a:p>
                  </a:txBody>
                  <a:tcPr marL="7620" marR="7620" marT="7620" marB="0" anchor="ctr"/>
                </a:tc>
                <a:extLst>
                  <a:ext uri="{0D108BD9-81ED-4DB2-BD59-A6C34878D82A}">
                    <a16:rowId xmlns:a16="http://schemas.microsoft.com/office/drawing/2014/main" val="2374660923"/>
                  </a:ext>
                </a:extLst>
              </a:tr>
              <a:tr h="184150">
                <a:tc>
                  <a:txBody>
                    <a:bodyPr/>
                    <a:lstStyle/>
                    <a:p>
                      <a:pPr algn="ctr" fontAlgn="b"/>
                      <a:r>
                        <a:rPr lang="es-PE" sz="1100" b="0" i="0" u="none" strike="noStrike">
                          <a:solidFill>
                            <a:srgbClr val="000000"/>
                          </a:solidFill>
                          <a:effectLst/>
                          <a:latin typeface="Calibri" panose="020F0502020204030204" pitchFamily="34" charset="0"/>
                        </a:rPr>
                        <a:t>63</a:t>
                      </a:r>
                    </a:p>
                  </a:txBody>
                  <a:tcPr marL="7620" marR="7620" marT="7620" marB="0" anchor="ctr"/>
                </a:tc>
                <a:tc>
                  <a:txBody>
                    <a:bodyPr/>
                    <a:lstStyle/>
                    <a:p>
                      <a:pPr algn="ctr" fontAlgn="b"/>
                      <a:r>
                        <a:rPr lang="es-ES" sz="1100" b="0" i="0" u="none" strike="noStrike">
                          <a:solidFill>
                            <a:srgbClr val="000000"/>
                          </a:solidFill>
                          <a:effectLst/>
                          <a:latin typeface="Calibri" panose="020F0502020204030204" pitchFamily="34" charset="0"/>
                        </a:rPr>
                        <a:t>Comunicación oportuna y atención de sus solicitudes (Compras)</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3.196</a:t>
                      </a:r>
                    </a:p>
                  </a:txBody>
                  <a:tcPr marL="7620" marR="7620" marT="7620" marB="0" anchor="ctr"/>
                </a:tc>
                <a:tc>
                  <a:txBody>
                    <a:bodyPr/>
                    <a:lstStyle/>
                    <a:p>
                      <a:pPr algn="ctr" fontAlgn="b"/>
                      <a:r>
                        <a:rPr lang="es-PE" sz="1100" b="0" i="0" u="none" strike="noStrike" dirty="0">
                          <a:solidFill>
                            <a:srgbClr val="000000"/>
                          </a:solidFill>
                          <a:effectLst/>
                          <a:latin typeface="Calibri" panose="020F0502020204030204" pitchFamily="34" charset="0"/>
                        </a:rPr>
                        <a:t>Compras</a:t>
                      </a:r>
                    </a:p>
                  </a:txBody>
                  <a:tcPr marL="7620" marR="7620" marT="7620" marB="0" anchor="ctr"/>
                </a:tc>
                <a:extLst>
                  <a:ext uri="{0D108BD9-81ED-4DB2-BD59-A6C34878D82A}">
                    <a16:rowId xmlns:a16="http://schemas.microsoft.com/office/drawing/2014/main" val="3142800022"/>
                  </a:ext>
                </a:extLst>
              </a:tr>
            </a:tbl>
          </a:graphicData>
        </a:graphic>
      </p:graphicFrame>
      <p:graphicFrame>
        <p:nvGraphicFramePr>
          <p:cNvPr id="4" name="Gráfico 3">
            <a:extLst>
              <a:ext uri="{FF2B5EF4-FFF2-40B4-BE49-F238E27FC236}">
                <a16:creationId xmlns:a16="http://schemas.microsoft.com/office/drawing/2014/main" id="{F23BFB93-5B4F-491F-AC51-302AF88691C7}"/>
              </a:ext>
            </a:extLst>
          </p:cNvPr>
          <p:cNvGraphicFramePr>
            <a:graphicFrameLocks/>
          </p:cNvGraphicFramePr>
          <p:nvPr>
            <p:extLst>
              <p:ext uri="{D42A27DB-BD31-4B8C-83A1-F6EECF244321}">
                <p14:modId xmlns:p14="http://schemas.microsoft.com/office/powerpoint/2010/main" val="696889460"/>
              </p:ext>
            </p:extLst>
          </p:nvPr>
        </p:nvGraphicFramePr>
        <p:xfrm>
          <a:off x="763769" y="3672345"/>
          <a:ext cx="4729555" cy="278298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Gráfico 4">
            <a:extLst>
              <a:ext uri="{FF2B5EF4-FFF2-40B4-BE49-F238E27FC236}">
                <a16:creationId xmlns:a16="http://schemas.microsoft.com/office/drawing/2014/main" id="{8015E1B8-3B66-FF71-397A-F5ADF14D1498}"/>
              </a:ext>
            </a:extLst>
          </p:cNvPr>
          <p:cNvGraphicFramePr>
            <a:graphicFrameLocks/>
          </p:cNvGraphicFramePr>
          <p:nvPr>
            <p:extLst>
              <p:ext uri="{D42A27DB-BD31-4B8C-83A1-F6EECF244321}">
                <p14:modId xmlns:p14="http://schemas.microsoft.com/office/powerpoint/2010/main" val="493842964"/>
              </p:ext>
            </p:extLst>
          </p:nvPr>
        </p:nvGraphicFramePr>
        <p:xfrm>
          <a:off x="6835295" y="981141"/>
          <a:ext cx="4035905" cy="23852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Gráfico 8">
            <a:extLst>
              <a:ext uri="{FF2B5EF4-FFF2-40B4-BE49-F238E27FC236}">
                <a16:creationId xmlns:a16="http://schemas.microsoft.com/office/drawing/2014/main" id="{2FA35B58-A444-41A5-947B-169CBC7A5A39}"/>
              </a:ext>
            </a:extLst>
          </p:cNvPr>
          <p:cNvGraphicFramePr>
            <a:graphicFrameLocks/>
          </p:cNvGraphicFramePr>
          <p:nvPr>
            <p:extLst>
              <p:ext uri="{D42A27DB-BD31-4B8C-83A1-F6EECF244321}">
                <p14:modId xmlns:p14="http://schemas.microsoft.com/office/powerpoint/2010/main" val="1119335957"/>
              </p:ext>
            </p:extLst>
          </p:nvPr>
        </p:nvGraphicFramePr>
        <p:xfrm>
          <a:off x="6834715" y="3658338"/>
          <a:ext cx="3934885" cy="270551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1357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Gráfico 8">
            <a:extLst>
              <a:ext uri="{FF2B5EF4-FFF2-40B4-BE49-F238E27FC236}">
                <a16:creationId xmlns:a16="http://schemas.microsoft.com/office/drawing/2014/main" id="{2D1B3061-5A42-483C-99E2-EED4D070B27A}"/>
              </a:ext>
            </a:extLst>
          </p:cNvPr>
          <p:cNvGraphicFramePr>
            <a:graphicFrameLocks/>
          </p:cNvGraphicFramePr>
          <p:nvPr>
            <p:extLst>
              <p:ext uri="{D42A27DB-BD31-4B8C-83A1-F6EECF244321}">
                <p14:modId xmlns:p14="http://schemas.microsoft.com/office/powerpoint/2010/main" val="2907167953"/>
              </p:ext>
            </p:extLst>
          </p:nvPr>
        </p:nvGraphicFramePr>
        <p:xfrm>
          <a:off x="269085" y="2470342"/>
          <a:ext cx="6592177" cy="2680507"/>
        </p:xfrm>
        <a:graphic>
          <a:graphicData uri="http://schemas.openxmlformats.org/drawingml/2006/chart">
            <c:chart xmlns:c="http://schemas.openxmlformats.org/drawingml/2006/chart" xmlns:r="http://schemas.openxmlformats.org/officeDocument/2006/relationships" r:id="rId2"/>
          </a:graphicData>
        </a:graphic>
      </p:graphicFrame>
      <p:cxnSp>
        <p:nvCxnSpPr>
          <p:cNvPr id="11" name="Conector recto 10"/>
          <p:cNvCxnSpPr>
            <a:cxnSpLocks/>
          </p:cNvCxnSpPr>
          <p:nvPr/>
        </p:nvCxnSpPr>
        <p:spPr>
          <a:xfrm>
            <a:off x="370686" y="677553"/>
            <a:ext cx="11420072"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pic>
        <p:nvPicPr>
          <p:cNvPr id="14" name="Picture 2" descr="Resultado de imagen para post it"/>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0" name="Título 1"/>
          <p:cNvSpPr txBox="1">
            <a:spLocks/>
          </p:cNvSpPr>
          <p:nvPr/>
        </p:nvSpPr>
        <p:spPr>
          <a:xfrm>
            <a:off x="269086" y="222375"/>
            <a:ext cx="10602114" cy="400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500" b="1" dirty="0">
                <a:solidFill>
                  <a:srgbClr val="009F43"/>
                </a:solidFill>
                <a:latin typeface="Arial" panose="020B0604020202020204" pitchFamily="34" charset="0"/>
                <a:ea typeface="Verdana" charset="0"/>
                <a:cs typeface="Arial" panose="020B0604020202020204" pitchFamily="34" charset="0"/>
              </a:rPr>
              <a:t>Satisfacción Compras</a:t>
            </a:r>
          </a:p>
        </p:txBody>
      </p:sp>
      <p:sp>
        <p:nvSpPr>
          <p:cNvPr id="17" name="CuadroTexto 16"/>
          <p:cNvSpPr txBox="1"/>
          <p:nvPr/>
        </p:nvSpPr>
        <p:spPr>
          <a:xfrm>
            <a:off x="-1940620" y="1949433"/>
            <a:ext cx="1800224" cy="1200329"/>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(25)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Subtítulo: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Texto: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(18)</a:t>
            </a:r>
          </a:p>
        </p:txBody>
      </p:sp>
      <p:sp>
        <p:nvSpPr>
          <p:cNvPr id="18" name="CuadroTexto 17"/>
          <p:cNvSpPr txBox="1"/>
          <p:nvPr/>
        </p:nvSpPr>
        <p:spPr>
          <a:xfrm>
            <a:off x="-1584757" y="602425"/>
            <a:ext cx="1202029" cy="707886"/>
          </a:xfrm>
          <a:prstGeom prst="rect">
            <a:avLst/>
          </a:prstGeom>
          <a:noFill/>
        </p:spPr>
        <p:txBody>
          <a:bodyPr wrap="square" rtlCol="0">
            <a:spAutoFit/>
          </a:bodyPr>
          <a:lstStyle/>
          <a:p>
            <a:pPr algn="ctr"/>
            <a:r>
              <a:rPr lang="es-PE" sz="1000" b="1" dirty="0">
                <a:latin typeface="Verdana" panose="020B0604030504040204" pitchFamily="34" charset="0"/>
                <a:ea typeface="Verdana" panose="020B0604030504040204" pitchFamily="34" charset="0"/>
                <a:cs typeface="Verdana" panose="020B0604030504040204" pitchFamily="34" charset="0"/>
              </a:rPr>
              <a:t>Lámina general. Para el desarrollo de temas.</a:t>
            </a:r>
          </a:p>
        </p:txBody>
      </p:sp>
      <p:sp>
        <p:nvSpPr>
          <p:cNvPr id="21" name="Botón de acción: Inicio 20">
            <a:hlinkClick r:id="rId4" action="ppaction://hlinksldjump" highlightClick="1"/>
          </p:cNvPr>
          <p:cNvSpPr/>
          <p:nvPr/>
        </p:nvSpPr>
        <p:spPr>
          <a:xfrm>
            <a:off x="11887200" y="0"/>
            <a:ext cx="301840" cy="387927"/>
          </a:xfrm>
          <a:prstGeom prst="actionButtonHom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sp>
        <p:nvSpPr>
          <p:cNvPr id="7" name="CuadroTexto 6">
            <a:extLst>
              <a:ext uri="{FF2B5EF4-FFF2-40B4-BE49-F238E27FC236}">
                <a16:creationId xmlns:a16="http://schemas.microsoft.com/office/drawing/2014/main" id="{CA977A56-93D7-1C2B-7130-BCC8DC42D28A}"/>
              </a:ext>
            </a:extLst>
          </p:cNvPr>
          <p:cNvSpPr txBox="1"/>
          <p:nvPr/>
        </p:nvSpPr>
        <p:spPr>
          <a:xfrm>
            <a:off x="7575716" y="811219"/>
            <a:ext cx="3825214" cy="323165"/>
          </a:xfrm>
          <a:prstGeom prst="rect">
            <a:avLst/>
          </a:prstGeom>
          <a:noFill/>
        </p:spPr>
        <p:txBody>
          <a:bodyPr wrap="none" rtlCol="0">
            <a:spAutoFit/>
          </a:bodyPr>
          <a:lstStyle/>
          <a:p>
            <a:pPr algn="ctr"/>
            <a:r>
              <a:rPr lang="es-PE" sz="1500" b="1" i="0" u="none" strike="noStrike" kern="1200" cap="none" spc="0" normalizeH="0" baseline="0" dirty="0">
                <a:solidFill>
                  <a:schemeClr val="tx1"/>
                </a:solidFill>
              </a:rPr>
              <a:t>Satisfacción</a:t>
            </a:r>
            <a:r>
              <a:rPr lang="en-US" sz="1500" b="1" i="0" u="none" strike="noStrike" kern="1200" cap="none" spc="0" normalizeH="0" baseline="0" dirty="0">
                <a:solidFill>
                  <a:schemeClr val="tx1"/>
                </a:solidFill>
              </a:rPr>
              <a:t> </a:t>
            </a:r>
            <a:r>
              <a:rPr lang="es-PE" sz="1500" b="1" i="0" u="none" strike="noStrike" kern="1200" cap="none" spc="0" normalizeH="0" baseline="0" dirty="0">
                <a:solidFill>
                  <a:schemeClr val="tx1"/>
                </a:solidFill>
              </a:rPr>
              <a:t>por</a:t>
            </a:r>
            <a:r>
              <a:rPr lang="en-US" sz="1500" b="1" i="0" u="none" strike="noStrike" kern="1200" cap="none" spc="0" normalizeH="0" baseline="0" dirty="0">
                <a:solidFill>
                  <a:schemeClr val="tx1"/>
                </a:solidFill>
              </a:rPr>
              <a:t> </a:t>
            </a:r>
            <a:r>
              <a:rPr lang="es-PE" sz="1500" b="1" i="0" u="none" strike="noStrike" kern="1200" cap="none" spc="0" normalizeH="0" baseline="0" dirty="0">
                <a:solidFill>
                  <a:schemeClr val="tx1"/>
                </a:solidFill>
              </a:rPr>
              <a:t>Gerencias</a:t>
            </a:r>
            <a:r>
              <a:rPr lang="en-US" sz="1500" b="1" i="0" u="none" strike="noStrike" kern="1200" cap="none" spc="0" normalizeH="0" baseline="0" dirty="0">
                <a:solidFill>
                  <a:schemeClr val="tx1"/>
                </a:solidFill>
              </a:rPr>
              <a:t> sin </a:t>
            </a:r>
            <a:r>
              <a:rPr lang="es-PE" sz="1500" b="1" i="0" u="none" strike="noStrike" kern="1200" cap="none" spc="0" normalizeH="0" baseline="0" dirty="0">
                <a:solidFill>
                  <a:schemeClr val="tx1"/>
                </a:solidFill>
              </a:rPr>
              <a:t>Autoevaluación</a:t>
            </a:r>
          </a:p>
        </p:txBody>
      </p:sp>
      <p:sp>
        <p:nvSpPr>
          <p:cNvPr id="4" name="CuadroTexto 3">
            <a:extLst>
              <a:ext uri="{FF2B5EF4-FFF2-40B4-BE49-F238E27FC236}">
                <a16:creationId xmlns:a16="http://schemas.microsoft.com/office/drawing/2014/main" id="{243EFB1E-CEB7-3587-80A7-9E64C2FBD531}"/>
              </a:ext>
            </a:extLst>
          </p:cNvPr>
          <p:cNvSpPr txBox="1"/>
          <p:nvPr/>
        </p:nvSpPr>
        <p:spPr>
          <a:xfrm>
            <a:off x="1266331" y="4564919"/>
            <a:ext cx="598241" cy="307777"/>
          </a:xfrm>
          <a:prstGeom prst="rect">
            <a:avLst/>
          </a:prstGeom>
          <a:solidFill>
            <a:srgbClr val="92D050"/>
          </a:solidFill>
        </p:spPr>
        <p:txBody>
          <a:bodyPr wrap="none" rtlCol="0">
            <a:spAutoFit/>
          </a:bodyPr>
          <a:lstStyle/>
          <a:p>
            <a:r>
              <a:rPr lang="es-PE" sz="1400" b="1" dirty="0">
                <a:solidFill>
                  <a:schemeClr val="bg1"/>
                </a:solidFill>
              </a:rPr>
              <a:t>3.609</a:t>
            </a:r>
          </a:p>
        </p:txBody>
      </p:sp>
      <p:sp>
        <p:nvSpPr>
          <p:cNvPr id="5" name="CuadroTexto 4">
            <a:extLst>
              <a:ext uri="{FF2B5EF4-FFF2-40B4-BE49-F238E27FC236}">
                <a16:creationId xmlns:a16="http://schemas.microsoft.com/office/drawing/2014/main" id="{C47CA13D-A1CF-60A3-2378-6176AA667F9A}"/>
              </a:ext>
            </a:extLst>
          </p:cNvPr>
          <p:cNvSpPr txBox="1"/>
          <p:nvPr/>
        </p:nvSpPr>
        <p:spPr>
          <a:xfrm>
            <a:off x="2621887" y="4562184"/>
            <a:ext cx="598241" cy="307777"/>
          </a:xfrm>
          <a:prstGeom prst="rect">
            <a:avLst/>
          </a:prstGeom>
          <a:solidFill>
            <a:srgbClr val="92D050"/>
          </a:solidFill>
        </p:spPr>
        <p:txBody>
          <a:bodyPr wrap="none" rtlCol="0">
            <a:spAutoFit/>
          </a:bodyPr>
          <a:lstStyle/>
          <a:p>
            <a:r>
              <a:rPr lang="es-PE" sz="1400" b="1" dirty="0">
                <a:solidFill>
                  <a:schemeClr val="bg1"/>
                </a:solidFill>
              </a:rPr>
              <a:t>3.352</a:t>
            </a:r>
          </a:p>
        </p:txBody>
      </p:sp>
      <p:sp>
        <p:nvSpPr>
          <p:cNvPr id="6" name="CuadroTexto 5">
            <a:extLst>
              <a:ext uri="{FF2B5EF4-FFF2-40B4-BE49-F238E27FC236}">
                <a16:creationId xmlns:a16="http://schemas.microsoft.com/office/drawing/2014/main" id="{97576B78-C591-563A-76FE-7C93682AF21B}"/>
              </a:ext>
            </a:extLst>
          </p:cNvPr>
          <p:cNvSpPr txBox="1"/>
          <p:nvPr/>
        </p:nvSpPr>
        <p:spPr>
          <a:xfrm>
            <a:off x="4741574" y="4577526"/>
            <a:ext cx="598241" cy="307777"/>
          </a:xfrm>
          <a:prstGeom prst="rect">
            <a:avLst/>
          </a:prstGeom>
          <a:solidFill>
            <a:srgbClr val="92D050"/>
          </a:solidFill>
        </p:spPr>
        <p:txBody>
          <a:bodyPr wrap="none" rtlCol="0">
            <a:spAutoFit/>
          </a:bodyPr>
          <a:lstStyle/>
          <a:p>
            <a:r>
              <a:rPr lang="es-PE" sz="1400" b="1" dirty="0">
                <a:solidFill>
                  <a:schemeClr val="bg1"/>
                </a:solidFill>
              </a:rPr>
              <a:t>3.379</a:t>
            </a:r>
          </a:p>
        </p:txBody>
      </p:sp>
      <p:graphicFrame>
        <p:nvGraphicFramePr>
          <p:cNvPr id="12" name="Gráfico 11">
            <a:extLst>
              <a:ext uri="{FF2B5EF4-FFF2-40B4-BE49-F238E27FC236}">
                <a16:creationId xmlns:a16="http://schemas.microsoft.com/office/drawing/2014/main" id="{7D5E694D-282A-9A52-4ABF-FA14D75BDDCA}"/>
              </a:ext>
            </a:extLst>
          </p:cNvPr>
          <p:cNvGraphicFramePr>
            <a:graphicFrameLocks/>
          </p:cNvGraphicFramePr>
          <p:nvPr>
            <p:extLst>
              <p:ext uri="{D42A27DB-BD31-4B8C-83A1-F6EECF244321}">
                <p14:modId xmlns:p14="http://schemas.microsoft.com/office/powerpoint/2010/main" val="2776571616"/>
              </p:ext>
            </p:extLst>
          </p:nvPr>
        </p:nvGraphicFramePr>
        <p:xfrm>
          <a:off x="7097423" y="1217940"/>
          <a:ext cx="4789777" cy="1612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Gráfico 14">
            <a:extLst>
              <a:ext uri="{FF2B5EF4-FFF2-40B4-BE49-F238E27FC236}">
                <a16:creationId xmlns:a16="http://schemas.microsoft.com/office/drawing/2014/main" id="{F7CAE794-96D0-7CA2-CB16-25600739A1C6}"/>
              </a:ext>
            </a:extLst>
          </p:cNvPr>
          <p:cNvGraphicFramePr>
            <a:graphicFrameLocks/>
          </p:cNvGraphicFramePr>
          <p:nvPr>
            <p:extLst>
              <p:ext uri="{D42A27DB-BD31-4B8C-83A1-F6EECF244321}">
                <p14:modId xmlns:p14="http://schemas.microsoft.com/office/powerpoint/2010/main" val="2121922447"/>
              </p:ext>
            </p:extLst>
          </p:nvPr>
        </p:nvGraphicFramePr>
        <p:xfrm>
          <a:off x="7097423" y="2952882"/>
          <a:ext cx="4805017" cy="17068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Gráfico 15">
            <a:extLst>
              <a:ext uri="{FF2B5EF4-FFF2-40B4-BE49-F238E27FC236}">
                <a16:creationId xmlns:a16="http://schemas.microsoft.com/office/drawing/2014/main" id="{C2594FDF-CBC2-63C7-B2E6-F512416C0B52}"/>
              </a:ext>
            </a:extLst>
          </p:cNvPr>
          <p:cNvGraphicFramePr>
            <a:graphicFrameLocks/>
          </p:cNvGraphicFramePr>
          <p:nvPr>
            <p:extLst>
              <p:ext uri="{D42A27DB-BD31-4B8C-83A1-F6EECF244321}">
                <p14:modId xmlns:p14="http://schemas.microsoft.com/office/powerpoint/2010/main" val="1199493973"/>
              </p:ext>
            </p:extLst>
          </p:nvPr>
        </p:nvGraphicFramePr>
        <p:xfrm>
          <a:off x="7082183" y="4782265"/>
          <a:ext cx="4805017" cy="1612798"/>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5533210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26548</TotalTime>
  <Words>1970</Words>
  <Application>Microsoft Office PowerPoint</Application>
  <PresentationFormat>Panorámica</PresentationFormat>
  <Paragraphs>254</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Calibri Light</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corporativa 2018</dc:title>
  <dc:creator>Usuario de Microsoft Office</dc:creator>
  <cp:lastModifiedBy>Cristhian Martin Valladolid Chero</cp:lastModifiedBy>
  <cp:revision>448</cp:revision>
  <dcterms:created xsi:type="dcterms:W3CDTF">2018-06-08T15:13:06Z</dcterms:created>
  <dcterms:modified xsi:type="dcterms:W3CDTF">2025-01-04T02:49:28Z</dcterms:modified>
</cp:coreProperties>
</file>