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41" r:id="rId6"/>
    <p:sldId id="881" r:id="rId7"/>
    <p:sldId id="668" r:id="rId8"/>
    <p:sldId id="729" r:id="rId9"/>
    <p:sldId id="745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009F43"/>
    <a:srgbClr val="009B45"/>
    <a:srgbClr val="C9C9C9"/>
    <a:srgbClr val="DF1D26"/>
    <a:srgbClr val="F29414"/>
    <a:srgbClr val="F2AB62"/>
    <a:srgbClr val="66B763"/>
    <a:srgbClr val="006131"/>
    <a:srgbClr val="009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Contabilidad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Contabilidad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90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F1-4498-B95F-F6B85C6F8904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F1-4498-B95F-F6B85C6F8904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F1-4498-B95F-F6B85C6F8904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F1-4498-B95F-F6B85C6F89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1-4498-B95F-F6B85C6F89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4.6109999999999998</c:v>
                </c:pt>
                <c:pt idx="1">
                  <c:v>4.4160000000000004</c:v>
                </c:pt>
                <c:pt idx="2">
                  <c:v>4.3609999999999998</c:v>
                </c:pt>
                <c:pt idx="3">
                  <c:v>4.266</c:v>
                </c:pt>
                <c:pt idx="4">
                  <c:v>4.0869999999999997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C-4CF9-8444-2D7AFA48E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7954176"/>
        <c:axId val="227957056"/>
      </c:barChart>
      <c:catAx>
        <c:axId val="227954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7957056"/>
        <c:crosses val="autoZero"/>
        <c:auto val="1"/>
        <c:lblAlgn val="ctr"/>
        <c:lblOffset val="100"/>
        <c:noMultiLvlLbl val="0"/>
      </c:catAx>
      <c:valAx>
        <c:axId val="227957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27954176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5281842771848262E-2"/>
          <c:y val="0.19948469507532629"/>
          <c:w val="0.81473503796645053"/>
          <c:h val="0.48361610175038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Entregas a rendir y reembolsos</c:v>
                </c:pt>
                <c:pt idx="1">
                  <c:v>Contabilidad Tributaria</c:v>
                </c:pt>
                <c:pt idx="2">
                  <c:v>Contabilidad Financiera</c:v>
                </c:pt>
                <c:pt idx="3">
                  <c:v>Contabilidad de Activos (Alta/Baja y control de Activos Fijos)</c:v>
                </c:pt>
                <c:pt idx="4">
                  <c:v>Capacitación y orientación en temas contables </c:v>
                </c:pt>
              </c:strCache>
            </c:strRef>
          </c:cat>
          <c:val>
            <c:numRef>
              <c:f>DataResumen!$B$37:$B$41</c:f>
              <c:numCache>
                <c:formatCode>_-* #,##0.000_-;\-* #,##0.000_-;_-* "-"??_-;_-@_-</c:formatCode>
                <c:ptCount val="5"/>
                <c:pt idx="1">
                  <c:v>4.2320945945945949</c:v>
                </c:pt>
                <c:pt idx="2">
                  <c:v>4.0340909090909092</c:v>
                </c:pt>
                <c:pt idx="3">
                  <c:v>3.8463438735177862</c:v>
                </c:pt>
                <c:pt idx="4">
                  <c:v>3.9649122807017543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1D-45A2-8D11-84B8FAF944BC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Entregas a rendir y reembolsos</c:v>
                </c:pt>
                <c:pt idx="1">
                  <c:v>Contabilidad Tributaria</c:v>
                </c:pt>
                <c:pt idx="2">
                  <c:v>Contabilidad Financiera</c:v>
                </c:pt>
                <c:pt idx="3">
                  <c:v>Contabilidad de Activos (Alta/Baja y control de Activos Fijos)</c:v>
                </c:pt>
                <c:pt idx="4">
                  <c:v>Capacitación y orientación en temas contables </c:v>
                </c:pt>
              </c:strCache>
            </c:strRef>
          </c:cat>
          <c:val>
            <c:numRef>
              <c:f>DataResumen!$C$37:$C$41</c:f>
              <c:numCache>
                <c:formatCode>0.000</c:formatCode>
                <c:ptCount val="5"/>
                <c:pt idx="0">
                  <c:v>4.1764705882352944</c:v>
                </c:pt>
                <c:pt idx="1">
                  <c:v>4.3283208020050132</c:v>
                </c:pt>
                <c:pt idx="2">
                  <c:v>4.1862170087976542</c:v>
                </c:pt>
                <c:pt idx="3">
                  <c:v>4.0620192307692307</c:v>
                </c:pt>
                <c:pt idx="4">
                  <c:v>4.0443037974683538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1D-45A2-8D11-84B8FAF944BC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Entregas a rendir y reembolsos</c:v>
                </c:pt>
                <c:pt idx="1">
                  <c:v>Contabilidad Tributaria</c:v>
                </c:pt>
                <c:pt idx="2">
                  <c:v>Contabilidad Financiera</c:v>
                </c:pt>
                <c:pt idx="3">
                  <c:v>Contabilidad de Activos (Alta/Baja y control de Activos Fijos)</c:v>
                </c:pt>
                <c:pt idx="4">
                  <c:v>Capacitación y orientación en temas contables </c:v>
                </c:pt>
              </c:strCache>
            </c:strRef>
          </c:cat>
          <c:val>
            <c:numRef>
              <c:f>DataResumen!$D$37:$D$41</c:f>
              <c:numCache>
                <c:formatCode>0.000</c:formatCode>
                <c:ptCount val="5"/>
                <c:pt idx="0" formatCode="General">
                  <c:v>4.2169999999999996</c:v>
                </c:pt>
                <c:pt idx="1">
                  <c:v>4.32</c:v>
                </c:pt>
                <c:pt idx="2" formatCode="General">
                  <c:v>4.2370000000000001</c:v>
                </c:pt>
                <c:pt idx="3" formatCode="General">
                  <c:v>4.0940000000000003</c:v>
                </c:pt>
                <c:pt idx="4" formatCode="General">
                  <c:v>4.0949999999999998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1D-45A2-8D11-84B8FAF944BC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Entregas a rendir y reembolsos</c:v>
                </c:pt>
                <c:pt idx="1">
                  <c:v>Contabilidad Tributaria</c:v>
                </c:pt>
                <c:pt idx="2">
                  <c:v>Contabilidad Financiera</c:v>
                </c:pt>
                <c:pt idx="3">
                  <c:v>Contabilidad de Activos (Alta/Baja y control de Activos Fijos)</c:v>
                </c:pt>
                <c:pt idx="4">
                  <c:v>Capacitación y orientación en temas contables </c:v>
                </c:pt>
              </c:strCache>
            </c:strRef>
          </c:cat>
          <c:val>
            <c:numRef>
              <c:f>DataResumen!$E$37:$E$41</c:f>
              <c:numCache>
                <c:formatCode>General</c:formatCode>
                <c:ptCount val="5"/>
                <c:pt idx="0">
                  <c:v>4.508</c:v>
                </c:pt>
                <c:pt idx="1">
                  <c:v>4.4690000000000003</c:v>
                </c:pt>
                <c:pt idx="2">
                  <c:v>4.3819999999999997</c:v>
                </c:pt>
                <c:pt idx="3" formatCode="0.000">
                  <c:v>4.29</c:v>
                </c:pt>
                <c:pt idx="4">
                  <c:v>4.2859999999999996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1D-45A2-8D11-84B8FAF944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HistoricoAreas!$B$4:$F$4</c:f>
              <c:numCache>
                <c:formatCode>_-* #,##0.000_-;\-* #,##0.000_-;_-* "-"??_-;_-@_-</c:formatCode>
                <c:ptCount val="5"/>
                <c:pt idx="0">
                  <c:v>4.04</c:v>
                </c:pt>
                <c:pt idx="1">
                  <c:v>4.0279999999999996</c:v>
                </c:pt>
                <c:pt idx="2">
                  <c:v>4.1596872565260501</c:v>
                </c:pt>
                <c:pt idx="3">
                  <c:v>4.1929999999999996</c:v>
                </c:pt>
                <c:pt idx="4" formatCode="General">
                  <c:v>4.3869999999999996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C-4682-B943-2EE79A793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672064"/>
        <c:axId val="337673504"/>
      </c:barChart>
      <c:catAx>
        <c:axId val="33767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7673504"/>
        <c:crosses val="autoZero"/>
        <c:auto val="1"/>
        <c:lblAlgn val="ctr"/>
        <c:lblOffset val="100"/>
        <c:noMultiLvlLbl val="0"/>
      </c:catAx>
      <c:valAx>
        <c:axId val="337673504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337672064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93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1.3606530563267593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F83-4C47-B63F-61AD704BA949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83-4C47-B63F-61AD704BA94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90 personas (96.77%)</c:v>
                </c:pt>
                <c:pt idx="1">
                  <c:v>No completaron 3 personas (3.23%)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90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83-4C47-B63F-61AD704BA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>
                <a:solidFill>
                  <a:schemeClr val="tx1"/>
                </a:solidFill>
              </a:rPr>
              <a:t>Satisfacción Histórica Contabilidad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Graficos!$E$70:$H$70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5295333683392005E-2"/>
                  <c:y val="9.5352572124013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364-4C8D-8615-E541381003B5}"/>
                </c:ext>
              </c:extLst>
            </c:dLbl>
            <c:dLbl>
              <c:idx val="1"/>
              <c:layout>
                <c:manualLayout>
                  <c:x val="-5.8060100367561582E-2"/>
                  <c:y val="8.62713747788691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64-4C8D-8615-E541381003B5}"/>
                </c:ext>
              </c:extLst>
            </c:dLbl>
            <c:dLbl>
              <c:idx val="2"/>
              <c:layout>
                <c:manualLayout>
                  <c:x val="-4.7001033630883184E-2"/>
                  <c:y val="9.5352572124013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364-4C8D-8615-E541381003B5}"/>
                </c:ext>
              </c:extLst>
            </c:dLbl>
            <c:dLbl>
              <c:idx val="3"/>
              <c:layout>
                <c:manualLayout>
                  <c:x val="-4.4236266946713787E-2"/>
                  <c:y val="9.08119734514413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64-4C8D-8615-E541381003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Graficos!$E$70:$H$70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Graficos!$E$71:$H$71</c:f>
              <c:numCache>
                <c:formatCode>_-* #,##0.000_-;\-* #,##0.000_-;_-* "-"??_-;_-@_-</c:formatCode>
                <c:ptCount val="4"/>
                <c:pt idx="0">
                  <c:v>4.04</c:v>
                </c:pt>
                <c:pt idx="1">
                  <c:v>4.0279999999999996</c:v>
                </c:pt>
                <c:pt idx="2">
                  <c:v>4.1596872565260501</c:v>
                </c:pt>
                <c:pt idx="3">
                  <c:v>4.2899999999999991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64-4C8D-8615-E54138100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[EncuestaContabilidad.xlsm]DataResumen!PivotTablaAutoevaluacion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Autoevaluación</a:t>
            </a:r>
            <a:r>
              <a:rPr lang="es-PE" sz="1400" baseline="0" dirty="0"/>
              <a:t> por servicios (5 usuarios)</a:t>
            </a:r>
            <a:endParaRPr lang="es-PE" sz="1400" dirty="0"/>
          </a:p>
        </c:rich>
      </c:tx>
      <c:overlay val="0"/>
    </c:title>
    <c:autoTitleDeleted val="0"/>
    <c:pivotFmts>
      <c:pivotFmt>
        <c:idx val="0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148684738440537"/>
          <c:y val="0.31908850959517726"/>
          <c:w val="0.76605992448470495"/>
          <c:h val="0.4191302469262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DataResumen!$M$36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DataResumen!$L$37:$L$42</c:f>
              <c:strCache>
                <c:ptCount val="5"/>
                <c:pt idx="0">
                  <c:v>Capacitación y orientación en temas contables </c:v>
                </c:pt>
                <c:pt idx="1">
                  <c:v>Contabilidad de Activos (Alta/Baja y control de Activos Fijos)</c:v>
                </c:pt>
                <c:pt idx="2">
                  <c:v>Contabilidad Financiera</c:v>
                </c:pt>
                <c:pt idx="3">
                  <c:v>Contabilidad Tributaria</c:v>
                </c:pt>
                <c:pt idx="4">
                  <c:v>Entregas a rendir y reembolsos</c:v>
                </c:pt>
              </c:strCache>
            </c:strRef>
          </c:cat>
          <c:val>
            <c:numRef>
              <c:f>DataResumen!$M$37:$M$42</c:f>
              <c:numCache>
                <c:formatCode>0.000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9-479A-845A-5DD8C8062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5885743"/>
        <c:axId val="1625890063"/>
      </c:barChart>
      <c:catAx>
        <c:axId val="1625885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25890063"/>
        <c:crosses val="autoZero"/>
        <c:auto val="1"/>
        <c:lblAlgn val="ctr"/>
        <c:lblOffset val="100"/>
        <c:noMultiLvlLbl val="0"/>
      </c:catAx>
      <c:valAx>
        <c:axId val="1625890063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1625885743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noFill/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DataResumen!$A$16:$A$20</c:f>
              <c:strCache>
                <c:ptCount val="5"/>
                <c:pt idx="0">
                  <c:v>Entregas a rendir y reembolsos</c:v>
                </c:pt>
                <c:pt idx="1">
                  <c:v>Contabilidad Tributaria</c:v>
                </c:pt>
                <c:pt idx="2">
                  <c:v>Contabilidad Financiera</c:v>
                </c:pt>
                <c:pt idx="3">
                  <c:v>Contabilidad de Activos (Alta/Baja y control de Activos Fijos)</c:v>
                </c:pt>
                <c:pt idx="4">
                  <c:v>Capacitación y orientación en temas contables </c:v>
                </c:pt>
              </c:strCache>
            </c:strRef>
          </c:cat>
          <c:val>
            <c:numRef>
              <c:f>DataResumen!$B$16:$B$20</c:f>
              <c:numCache>
                <c:formatCode>General</c:formatCode>
                <c:ptCount val="5"/>
                <c:pt idx="0">
                  <c:v>4.508</c:v>
                </c:pt>
                <c:pt idx="1">
                  <c:v>4.4690000000000003</c:v>
                </c:pt>
                <c:pt idx="2">
                  <c:v>4.3819999999999997</c:v>
                </c:pt>
                <c:pt idx="3" formatCode="0.000">
                  <c:v>4.29</c:v>
                </c:pt>
                <c:pt idx="4">
                  <c:v>4.2859999999999996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E8-4B69-AFB7-711A02A5C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823008"/>
        <c:axId val="117831168"/>
      </c:barChart>
      <c:catAx>
        <c:axId val="117823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7831168"/>
        <c:crosses val="autoZero"/>
        <c:auto val="1"/>
        <c:lblAlgn val="ctr"/>
        <c:lblOffset val="100"/>
        <c:noMultiLvlLbl val="0"/>
      </c:catAx>
      <c:valAx>
        <c:axId val="1178311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782300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Contabilidad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4.387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Char char="•"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Contabilidad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4.387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None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Contabilidad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06E1F9-20CE-4072-A246-87B1442F69EF}"/>
              </a:ext>
            </a:extLst>
          </p:cNvPr>
          <p:cNvSpPr/>
          <p:nvPr/>
        </p:nvSpPr>
        <p:spPr>
          <a:xfrm>
            <a:off x="370686" y="1041023"/>
            <a:ext cx="105828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La contabilidad es muy importante, pero debe alinearse a las necesidades del mercado.  Sus procesos no pueden limitar ventas o solicitudes legalmente validas y sustentadas de nuestros clientes.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capacitación continua temas guías de remisión remitente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Son los mejores, eficientes y rápidos, gran reconocimiento para Miroslava y Karol!!!!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Muchas gracias a la rápida atención de Karol, lo máximo. Un excelente equipo.¡¡¡¡¡ "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trabajo, a seguir así constante, muy buen servicio.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equipo de trabajo!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Reforzar lineamientos de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Ebiz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con proveedores.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buena coordinación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equipo de trabajo.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Deberían prescindir de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Ebiz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Latin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Mayor capacitación de las responsabilidades del área de contabilidad en la empresa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VICTOR EXCELENTE SERVICIO 10 DE 10</a:t>
            </a:r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2067" y="1744134"/>
            <a:ext cx="10727266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Contabilidad 2024- 02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385803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>
            <a:off x="982133" y="3761723"/>
            <a:ext cx="8788400" cy="1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Contabilidad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293179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5E0A0330-80DF-73B0-692F-F175DFC9E2D4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53CBB58-CA9A-3B25-AD10-785959FDA118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CD0A046-D631-42C7-297F-2633620F8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460117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/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/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/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Contabilidad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EDAF7CE9-61AA-4D0D-9E9C-9AC525F9666E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1141368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Contabilidad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69086" y="714119"/>
            <a:ext cx="4958696" cy="226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94C9BF4-C39C-8684-5954-85DB495D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23795"/>
              </p:ext>
            </p:extLst>
          </p:nvPr>
        </p:nvGraphicFramePr>
        <p:xfrm>
          <a:off x="370686" y="995599"/>
          <a:ext cx="5586769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580">
                  <a:extLst>
                    <a:ext uri="{9D8B030D-6E8A-4147-A177-3AD203B41FA5}">
                      <a16:colId xmlns:a16="http://schemas.microsoft.com/office/drawing/2014/main" val="402702887"/>
                    </a:ext>
                  </a:extLst>
                </a:gridCol>
                <a:gridCol w="3166865">
                  <a:extLst>
                    <a:ext uri="{9D8B030D-6E8A-4147-A177-3AD203B41FA5}">
                      <a16:colId xmlns:a16="http://schemas.microsoft.com/office/drawing/2014/main" val="180318811"/>
                    </a:ext>
                  </a:extLst>
                </a:gridCol>
                <a:gridCol w="915651">
                  <a:extLst>
                    <a:ext uri="{9D8B030D-6E8A-4147-A177-3AD203B41FA5}">
                      <a16:colId xmlns:a16="http://schemas.microsoft.com/office/drawing/2014/main" val="3812713614"/>
                    </a:ext>
                  </a:extLst>
                </a:gridCol>
                <a:gridCol w="936673">
                  <a:extLst>
                    <a:ext uri="{9D8B030D-6E8A-4147-A177-3AD203B41FA5}">
                      <a16:colId xmlns:a16="http://schemas.microsoft.com/office/drawing/2014/main" val="28828233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6271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Entregas a rendir y reembolsos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8131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 Tributaria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9329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 Financiera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73124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 de Activos (Alta/Baja y control de Activos Fijos)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3077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 y orientación en temas contables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Contabilidad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6597356"/>
                  </a:ext>
                </a:extLst>
              </a:tr>
            </a:tbl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4EB6FA0-3964-5522-8E06-C24FC4F47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243387"/>
              </p:ext>
            </p:extLst>
          </p:nvPr>
        </p:nvGraphicFramePr>
        <p:xfrm>
          <a:off x="6445581" y="730443"/>
          <a:ext cx="5375733" cy="1442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A016422-2CA0-47C3-9A98-70D0371EE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52809"/>
              </p:ext>
            </p:extLst>
          </p:nvPr>
        </p:nvGraphicFramePr>
        <p:xfrm>
          <a:off x="829158" y="3051772"/>
          <a:ext cx="4740985" cy="280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ABCFE29-5CFB-47C5-8B53-B0AE80BF2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510244"/>
              </p:ext>
            </p:extLst>
          </p:nvPr>
        </p:nvGraphicFramePr>
        <p:xfrm>
          <a:off x="6465942" y="2318181"/>
          <a:ext cx="5421258" cy="217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0444A15C-A638-DDD7-1ACD-A7C17D1A6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86528"/>
              </p:ext>
            </p:extLst>
          </p:nvPr>
        </p:nvGraphicFramePr>
        <p:xfrm>
          <a:off x="6112476" y="4506583"/>
          <a:ext cx="5535871" cy="2690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15A4-B3AB-BFB3-8F00-5D15C153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8CB46D0-681A-56DC-55A5-19B48FA74116}"/>
              </a:ext>
            </a:extLst>
          </p:cNvPr>
          <p:cNvCxnSpPr>
            <a:cxnSpLocks/>
          </p:cNvCxnSpPr>
          <p:nvPr/>
        </p:nvCxnSpPr>
        <p:spPr>
          <a:xfrm>
            <a:off x="370686" y="677553"/>
            <a:ext cx="1141368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8E957F12-7D08-E397-D0F3-CBC946AD1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D0D9EC8-4AA3-0B8E-8D90-F396263B40E2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Contabilidad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4133D24-FCC2-16A6-115C-BC09846F9797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D2C4A18-38C6-0702-D3CD-BD972ADFB777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DAAB501-C6C6-8905-6F6C-C1A20BEA5971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6D4AFFA0-31CB-7ED1-F459-DFC05BECD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792476"/>
              </p:ext>
            </p:extLst>
          </p:nvPr>
        </p:nvGraphicFramePr>
        <p:xfrm>
          <a:off x="319736" y="967921"/>
          <a:ext cx="6057900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9C9D70F-A4A9-C4A6-543F-24EF57F35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638293"/>
              </p:ext>
            </p:extLst>
          </p:nvPr>
        </p:nvGraphicFramePr>
        <p:xfrm>
          <a:off x="6903742" y="933110"/>
          <a:ext cx="5134378" cy="273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3E10EFC-B658-4D4B-9D80-D2BE6B325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2962"/>
              </p:ext>
            </p:extLst>
          </p:nvPr>
        </p:nvGraphicFramePr>
        <p:xfrm>
          <a:off x="3090457" y="4154124"/>
          <a:ext cx="6574357" cy="255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66B0DF3-9948-0D0A-F6C6-97493F39F276}"/>
              </a:ext>
            </a:extLst>
          </p:cNvPr>
          <p:cNvSpPr txBox="1"/>
          <p:nvPr/>
        </p:nvSpPr>
        <p:spPr>
          <a:xfrm>
            <a:off x="5615429" y="1068848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4.387</a:t>
            </a:r>
          </a:p>
        </p:txBody>
      </p:sp>
    </p:spTree>
    <p:extLst>
      <p:ext uri="{BB962C8B-B14F-4D97-AF65-F5344CB8AC3E}">
        <p14:creationId xmlns:p14="http://schemas.microsoft.com/office/powerpoint/2010/main" val="804597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26410</TotalTime>
  <Words>647</Words>
  <Application>Microsoft Office PowerPoint</Application>
  <PresentationFormat>Panorámica</PresentationFormat>
  <Paragraphs>175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435</cp:revision>
  <dcterms:created xsi:type="dcterms:W3CDTF">2018-06-08T15:13:06Z</dcterms:created>
  <dcterms:modified xsi:type="dcterms:W3CDTF">2025-01-04T04:51:42Z</dcterms:modified>
</cp:coreProperties>
</file>