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3"/>
  </p:notesMasterIdLst>
  <p:sldIdLst>
    <p:sldId id="270" r:id="rId2"/>
    <p:sldId id="584" r:id="rId3"/>
    <p:sldId id="593" r:id="rId4"/>
    <p:sldId id="256" r:id="rId5"/>
    <p:sldId id="739" r:id="rId6"/>
    <p:sldId id="744" r:id="rId7"/>
    <p:sldId id="668" r:id="rId8"/>
    <p:sldId id="872" r:id="rId9"/>
    <p:sldId id="742" r:id="rId10"/>
    <p:sldId id="717" r:id="rId11"/>
    <p:sldId id="602" r:id="rId12"/>
  </p:sldIdLst>
  <p:sldSz cx="12192000" cy="6858000"/>
  <p:notesSz cx="7315200" cy="96012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nthia Pamela Ramirez Suarez" initials="CPRS" lastIdx="19" clrIdx="0">
    <p:extLst>
      <p:ext uri="{19B8F6BF-5375-455C-9EA6-DF929625EA0E}">
        <p15:presenceInfo xmlns:p15="http://schemas.microsoft.com/office/powerpoint/2012/main" userId="S-1-5-21-393103838-4033371443-3849908453-5768" providerId="AD"/>
      </p:ext>
    </p:extLst>
  </p:cmAuthor>
  <p:cmAuthor id="2" name="Arturo Meneses Ruidias" initials="AMR" lastIdx="5" clrIdx="1">
    <p:extLst>
      <p:ext uri="{19B8F6BF-5375-455C-9EA6-DF929625EA0E}">
        <p15:presenceInfo xmlns:p15="http://schemas.microsoft.com/office/powerpoint/2012/main" userId="S-1-5-21-393103838-4033371443-3849908453-3253" providerId="AD"/>
      </p:ext>
    </p:extLst>
  </p:cmAuthor>
  <p:cmAuthor id="3" name="Arturo Meneses Ruidias" initials="AMR [2]" lastIdx="9" clrIdx="2">
    <p:extLst>
      <p:ext uri="{19B8F6BF-5375-455C-9EA6-DF929625EA0E}">
        <p15:presenceInfo xmlns:p15="http://schemas.microsoft.com/office/powerpoint/2012/main" userId="Arturo Meneses Ruidia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84A5"/>
    <a:srgbClr val="FFFFFF"/>
    <a:srgbClr val="009F43"/>
    <a:srgbClr val="009B45"/>
    <a:srgbClr val="C9C9C9"/>
    <a:srgbClr val="DF1D26"/>
    <a:srgbClr val="F29414"/>
    <a:srgbClr val="F2AB62"/>
    <a:srgbClr val="66B763"/>
    <a:srgbClr val="006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1" autoAdjust="0"/>
    <p:restoredTop sz="94668"/>
  </p:normalViewPr>
  <p:slideViewPr>
    <p:cSldViewPr snapToGrid="0" snapToObjects="1">
      <p:cViewPr varScale="1">
        <p:scale>
          <a:sx n="111" d="100"/>
          <a:sy n="111" d="100"/>
        </p:scale>
        <p:origin x="21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Seguridad.xlsm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ConsolidadoFinalEncuestas2024_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Seguridad.xlsm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Seguridad.xlsm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ncuestas\ResultadosEncuestas2024_02\ResultadosTabuleadosConMacro\Validados\EncuestaSeguridad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Seguridad.xlsm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Encuestas\ResultadosEncuestas2024_02\ResultadosTabuleadosConMacro\Validados\EncuestaSeguridad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[ConsolidadoFinalEncuestas2024_02.xlsx]Grafico!TablaDinámica2</c:name>
    <c:fmtId val="65"/>
  </c:pivotSource>
  <c:chart>
    <c:autoTitleDeleted val="1"/>
    <c:pivotFmts>
      <c:pivotFmt>
        <c:idx val="0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5400" cap="flat" cmpd="sng" algn="ctr">
            <a:solidFill>
              <a:srgbClr val="00B050"/>
            </a:solidFill>
            <a:miter lim="800000"/>
          </a:ln>
          <a:effectLst/>
        </c:spPr>
      </c:pivotFmt>
      <c:pivotFmt>
        <c:idx val="2"/>
        <c:spPr>
          <a:noFill/>
          <a:ln w="254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3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4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5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25400" cap="flat" cmpd="sng" algn="ctr">
            <a:solidFill>
              <a:srgbClr val="00B050"/>
            </a:solidFill>
            <a:miter lim="800000"/>
          </a:ln>
          <a:effectLst/>
        </c:spPr>
      </c:pivotFmt>
      <c:pivotFmt>
        <c:idx val="11"/>
        <c:spPr>
          <a:noFill/>
          <a:ln w="25400" cap="flat" cmpd="sng" algn="ctr">
            <a:solidFill>
              <a:srgbClr val="FFC000"/>
            </a:solidFill>
            <a:miter lim="800000"/>
          </a:ln>
          <a:effectLst/>
        </c:spPr>
      </c:pivotFmt>
      <c:pivotFmt>
        <c:idx val="12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13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1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25400" cap="flat" cmpd="sng" algn="ctr">
            <a:solidFill>
              <a:schemeClr val="accent6"/>
            </a:solidFill>
            <a:miter lim="800000"/>
          </a:ln>
          <a:effectLst>
            <a:outerShdw blurRad="50800" dist="50800" dir="5400000" sx="2000" sy="2000" algn="ctr" rotWithShape="0">
              <a:srgbClr val="000000">
                <a:alpha val="43137"/>
              </a:srgbClr>
            </a:outerShdw>
          </a:effectLst>
        </c:spPr>
      </c:pivotFmt>
      <c:pivotFmt>
        <c:idx val="16"/>
        <c:spPr>
          <a:noFill/>
          <a:ln w="25400" cap="flat" cmpd="sng" algn="ctr">
            <a:solidFill>
              <a:schemeClr val="accent4"/>
            </a:solidFill>
            <a:miter lim="800000"/>
          </a:ln>
          <a:effectLst/>
        </c:spPr>
      </c:pivotFmt>
      <c:pivotFmt>
        <c:idx val="17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18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19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noFill/>
          <a:ln w="25400" cap="flat" cmpd="sng" algn="ctr">
            <a:solidFill>
              <a:schemeClr val="accent6"/>
            </a:solidFill>
            <a:miter lim="800000"/>
          </a:ln>
          <a:effectLst>
            <a:outerShdw blurRad="50800" dist="50800" dir="5400000" sx="2000" sy="2000" algn="ctr" rotWithShape="0">
              <a:srgbClr val="000000">
                <a:alpha val="43137"/>
              </a:srgbClr>
            </a:outerShdw>
          </a:effectLst>
        </c:spPr>
      </c:pivotFmt>
      <c:pivotFmt>
        <c:idx val="21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22"/>
        <c:spPr>
          <a:noFill/>
          <a:ln w="25400" cap="flat" cmpd="sng" algn="ctr">
            <a:solidFill>
              <a:schemeClr val="accent4"/>
            </a:solidFill>
            <a:miter lim="800000"/>
          </a:ln>
          <a:effectLst/>
        </c:spPr>
      </c:pivotFmt>
      <c:pivotFmt>
        <c:idx val="23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  <c:pivotFmt>
        <c:idx val="24"/>
        <c:spPr>
          <a:noFill/>
          <a:ln w="25400" cap="flat" cmpd="sng" algn="ctr">
            <a:solidFill>
              <a:schemeClr val="accent1"/>
            </a:solidFill>
            <a:miter lim="800000"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P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noFill/>
          <a:ln w="25400" cap="flat" cmpd="sng" algn="ctr">
            <a:solidFill>
              <a:schemeClr val="accent6"/>
            </a:solidFill>
            <a:miter lim="800000"/>
          </a:ln>
          <a:effectLst>
            <a:outerShdw blurRad="50800" dist="50800" dir="5400000" sx="2000" sy="2000" algn="ctr" rotWithShape="0">
              <a:srgbClr val="000000">
                <a:alpha val="43137"/>
              </a:srgbClr>
            </a:outerShdw>
          </a:effectLst>
        </c:spPr>
      </c:pivotFmt>
      <c:pivotFmt>
        <c:idx val="26"/>
        <c:spPr>
          <a:noFill/>
          <a:ln w="25400" cap="flat" cmpd="sng" algn="ctr">
            <a:solidFill>
              <a:srgbClr val="FF0000"/>
            </a:solidFill>
            <a:miter lim="800000"/>
          </a:ln>
          <a:effectLst/>
        </c:spPr>
      </c:pivotFmt>
      <c:pivotFmt>
        <c:idx val="27"/>
        <c:spPr>
          <a:noFill/>
          <a:ln w="25400" cap="flat" cmpd="sng" algn="ctr">
            <a:solidFill>
              <a:schemeClr val="accent4"/>
            </a:solidFill>
            <a:miter lim="800000"/>
          </a:ln>
          <a:effectLst/>
        </c:spPr>
      </c:pivotFmt>
      <c:pivotFmt>
        <c:idx val="28"/>
        <c:spPr>
          <a:noFill/>
          <a:ln w="25400" cap="flat" cmpd="sng" algn="ctr">
            <a:solidFill>
              <a:srgbClr val="00B0F0"/>
            </a:solidFill>
            <a:miter lim="800000"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Grafico!$B$4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Pt>
            <c:idx val="1"/>
            <c:invertIfNegative val="0"/>
            <c:bubble3D val="0"/>
            <c:spPr>
              <a:noFill/>
              <a:ln w="25400" cap="flat" cmpd="sng" algn="ctr">
                <a:solidFill>
                  <a:schemeClr val="accent6"/>
                </a:solidFill>
                <a:miter lim="800000"/>
              </a:ln>
              <a:effectLst>
                <a:outerShdw blurRad="50800" dist="50800" dir="5400000" sx="2000" sy="2000" algn="ctr" rotWithShape="0">
                  <a:srgbClr val="000000">
                    <a:alpha val="43137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741-497B-A90E-968298AECD3A}"/>
              </c:ext>
            </c:extLst>
          </c:dPt>
          <c:dPt>
            <c:idx val="2"/>
            <c:invertIfNegative val="0"/>
            <c:bubble3D val="0"/>
            <c:spPr>
              <a:noFill/>
              <a:ln w="25400" cap="flat" cmpd="sng" algn="ctr">
                <a:solidFill>
                  <a:srgbClr val="FF000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41-497B-A90E-968298AECD3A}"/>
              </c:ext>
            </c:extLst>
          </c:dPt>
          <c:dPt>
            <c:idx val="3"/>
            <c:invertIfNegative val="0"/>
            <c:bubble3D val="0"/>
            <c:spPr>
              <a:noFill/>
              <a:ln w="25400" cap="flat" cmpd="sng" algn="ctr">
                <a:solidFill>
                  <a:schemeClr val="accent4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1741-497B-A90E-968298AECD3A}"/>
              </c:ext>
            </c:extLst>
          </c:dPt>
          <c:dPt>
            <c:idx val="4"/>
            <c:invertIfNegative val="0"/>
            <c:bubble3D val="0"/>
            <c:spPr>
              <a:noFill/>
              <a:ln w="25400" cap="flat" cmpd="sng" algn="ctr">
                <a:solidFill>
                  <a:srgbClr val="00B0F0"/>
                </a:solidFill>
                <a:miter lim="8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1741-497B-A90E-968298AECD3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Grafico!$A$5:$A$9</c:f>
              <c:strCache>
                <c:ptCount val="5"/>
                <c:pt idx="0">
                  <c:v>Gestión Humana y Sostenibilidad</c:v>
                </c:pt>
                <c:pt idx="1">
                  <c:v>Administración y Finanzas</c:v>
                </c:pt>
                <c:pt idx="2">
                  <c:v>Operaciones</c:v>
                </c:pt>
                <c:pt idx="3">
                  <c:v>Agrícola</c:v>
                </c:pt>
                <c:pt idx="4">
                  <c:v>Industrial y de Mantenimiento</c:v>
                </c:pt>
              </c:strCache>
            </c:strRef>
          </c:cat>
          <c:val>
            <c:numRef>
              <c:f>Grafico!$B$5:$B$9</c:f>
              <c:numCache>
                <c:formatCode>0.000</c:formatCode>
                <c:ptCount val="5"/>
                <c:pt idx="0">
                  <c:v>4.4403470715835143</c:v>
                </c:pt>
                <c:pt idx="1">
                  <c:v>4.3079800498753116</c:v>
                </c:pt>
                <c:pt idx="2">
                  <c:v>4.2851600387972839</c:v>
                </c:pt>
                <c:pt idx="3">
                  <c:v>4.1501182033096926</c:v>
                </c:pt>
                <c:pt idx="4">
                  <c:v>3.8622754491017965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741-497B-A90E-968298AECD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963757320"/>
        <c:axId val="963757648"/>
      </c:barChart>
      <c:catAx>
        <c:axId val="963757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63757648"/>
        <c:crosses val="autoZero"/>
        <c:auto val="1"/>
        <c:lblAlgn val="ctr"/>
        <c:lblOffset val="100"/>
        <c:noMultiLvlLbl val="0"/>
      </c:catAx>
      <c:valAx>
        <c:axId val="963757648"/>
        <c:scaling>
          <c:orientation val="minMax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63757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214356779981862E-2"/>
          <c:y val="4.7109970250239263E-3"/>
          <c:w val="0.95970699564925044"/>
          <c:h val="0.253752816735400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por Servicios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DataResumen!$B$36</c:f>
              <c:strCache>
                <c:ptCount val="1"/>
                <c:pt idx="0">
                  <c:v>2022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DataResumen!$A$37:$A$47</c:f>
              <c:strCache>
                <c:ptCount val="11"/>
                <c:pt idx="0">
                  <c:v>Control de Ingreso y salida de unidades de producto terminado (Alcohol/azúcar) y sub productos (bagazo/compost)</c:v>
                </c:pt>
                <c:pt idx="1">
                  <c:v>Ingreso y salida de personal y unidades mayores y menores</c:v>
                </c:pt>
                <c:pt idx="2">
                  <c:v>Capacitaciones básicas, intermedias, avanzadas y  especializadas en respuesta a emergencias</c:v>
                </c:pt>
                <c:pt idx="3">
                  <c:v>Certificación en Edificaciones de Defensa Civil de nuestras 9 instalaciones</c:v>
                </c:pt>
                <c:pt idx="4">
                  <c:v>Prevención de accidentes y promoción del comportamiento seguro (safety) detectando e informando actos, condiciones, incidentes</c:v>
                </c:pt>
                <c:pt idx="5">
                  <c:v>Investigación de Ilícitos, denuncias ante PNP e investigaciones Fiscales.</c:v>
                </c:pt>
                <c:pt idx="6">
                  <c:v>Servicios de gestión y mantenimiento de equipos críticos </c:v>
                </c:pt>
                <c:pt idx="7">
                  <c:v>Soporte en investigaciones de accidentes e incidentes de trabajo - TASC</c:v>
                </c:pt>
                <c:pt idx="8">
                  <c:v>Soporte de imágenes en seguridad electrónica</c:v>
                </c:pt>
                <c:pt idx="9">
                  <c:v>Capacitaciones, inducciones y asesoría en SST</c:v>
                </c:pt>
                <c:pt idx="10">
                  <c:v>Gestión de contratistas en SST</c:v>
                </c:pt>
              </c:strCache>
            </c:strRef>
          </c:cat>
          <c:val>
            <c:numRef>
              <c:f>DataResumen!$B$37:$B$47</c:f>
              <c:numCache>
                <c:formatCode>_-* #,##0.000_-;\-* #,##0.000_-;_-* "-"??_-;_-@_-</c:formatCode>
                <c:ptCount val="11"/>
                <c:pt idx="0">
                  <c:v>4.1205837173579107</c:v>
                </c:pt>
                <c:pt idx="1">
                  <c:v>3.9333333333333336</c:v>
                </c:pt>
                <c:pt idx="2">
                  <c:v>4.0769230769230766</c:v>
                </c:pt>
                <c:pt idx="3">
                  <c:v>4.0824999999999996</c:v>
                </c:pt>
                <c:pt idx="4">
                  <c:v>3.9017996870109548</c:v>
                </c:pt>
                <c:pt idx="5">
                  <c:v>3.83</c:v>
                </c:pt>
                <c:pt idx="6">
                  <c:v>3.9379310344827587</c:v>
                </c:pt>
                <c:pt idx="8">
                  <c:v>3.7540983606557377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41-499C-B345-B60698D5D1C6}"/>
            </c:ext>
          </c:extLst>
        </c:ser>
        <c:ser>
          <c:idx val="1"/>
          <c:order val="1"/>
          <c:tx>
            <c:strRef>
              <c:f>DataResumen!$C$36</c:f>
              <c:strCache>
                <c:ptCount val="1"/>
                <c:pt idx="0">
                  <c:v>2023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DataResumen!$A$37:$A$47</c:f>
              <c:strCache>
                <c:ptCount val="11"/>
                <c:pt idx="0">
                  <c:v>Control de Ingreso y salida de unidades de producto terminado (Alcohol/azúcar) y sub productos (bagazo/compost)</c:v>
                </c:pt>
                <c:pt idx="1">
                  <c:v>Ingreso y salida de personal y unidades mayores y menores</c:v>
                </c:pt>
                <c:pt idx="2">
                  <c:v>Capacitaciones básicas, intermedias, avanzadas y  especializadas en respuesta a emergencias</c:v>
                </c:pt>
                <c:pt idx="3">
                  <c:v>Certificación en Edificaciones de Defensa Civil de nuestras 9 instalaciones</c:v>
                </c:pt>
                <c:pt idx="4">
                  <c:v>Prevención de accidentes y promoción del comportamiento seguro (safety) detectando e informando actos, condiciones, incidentes</c:v>
                </c:pt>
                <c:pt idx="5">
                  <c:v>Investigación de Ilícitos, denuncias ante PNP e investigaciones Fiscales.</c:v>
                </c:pt>
                <c:pt idx="6">
                  <c:v>Servicios de gestión y mantenimiento de equipos críticos </c:v>
                </c:pt>
                <c:pt idx="7">
                  <c:v>Soporte en investigaciones de accidentes e incidentes de trabajo - TASC</c:v>
                </c:pt>
                <c:pt idx="8">
                  <c:v>Soporte de imágenes en seguridad electrónica</c:v>
                </c:pt>
                <c:pt idx="9">
                  <c:v>Capacitaciones, inducciones y asesoría en SST</c:v>
                </c:pt>
                <c:pt idx="10">
                  <c:v>Gestión de contratistas en SST</c:v>
                </c:pt>
              </c:strCache>
            </c:strRef>
          </c:cat>
          <c:val>
            <c:numRef>
              <c:f>DataResumen!$C$37:$C$47</c:f>
              <c:numCache>
                <c:formatCode>0.000</c:formatCode>
                <c:ptCount val="11"/>
                <c:pt idx="0">
                  <c:v>4.0563909774436091</c:v>
                </c:pt>
                <c:pt idx="1">
                  <c:v>4.070832279281559</c:v>
                </c:pt>
                <c:pt idx="2">
                  <c:v>4.1345029239766085</c:v>
                </c:pt>
                <c:pt idx="3">
                  <c:v>4.0674269707883157</c:v>
                </c:pt>
                <c:pt idx="4">
                  <c:v>4.045528017241379</c:v>
                </c:pt>
                <c:pt idx="5">
                  <c:v>4.0379677182685256</c:v>
                </c:pt>
                <c:pt idx="6">
                  <c:v>3.9106263194933146</c:v>
                </c:pt>
                <c:pt idx="8">
                  <c:v>3.9581736909323118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41-499C-B345-B60698D5D1C6}"/>
            </c:ext>
          </c:extLst>
        </c:ser>
        <c:ser>
          <c:idx val="2"/>
          <c:order val="2"/>
          <c:tx>
            <c:strRef>
              <c:f>DataResumen!$D$36</c:f>
              <c:strCache>
                <c:ptCount val="1"/>
                <c:pt idx="0">
                  <c:v>2024-01</c:v>
                </c:pt>
              </c:strCache>
            </c:strRef>
          </c:tx>
          <c:spPr>
            <a:solidFill>
              <a:schemeClr val="accent6">
                <a:lumMod val="75000"/>
                <a:alpha val="93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DataResumen!$A$37:$A$47</c:f>
              <c:strCache>
                <c:ptCount val="11"/>
                <c:pt idx="0">
                  <c:v>Control de Ingreso y salida de unidades de producto terminado (Alcohol/azúcar) y sub productos (bagazo/compost)</c:v>
                </c:pt>
                <c:pt idx="1">
                  <c:v>Ingreso y salida de personal y unidades mayores y menores</c:v>
                </c:pt>
                <c:pt idx="2">
                  <c:v>Capacitaciones básicas, intermedias, avanzadas y  especializadas en respuesta a emergencias</c:v>
                </c:pt>
                <c:pt idx="3">
                  <c:v>Certificación en Edificaciones de Defensa Civil de nuestras 9 instalaciones</c:v>
                </c:pt>
                <c:pt idx="4">
                  <c:v>Prevención de accidentes y promoción del comportamiento seguro (safety) detectando e informando actos, condiciones, incidentes</c:v>
                </c:pt>
                <c:pt idx="5">
                  <c:v>Investigación de Ilícitos, denuncias ante PNP e investigaciones Fiscales.</c:v>
                </c:pt>
                <c:pt idx="6">
                  <c:v>Servicios de gestión y mantenimiento de equipos críticos </c:v>
                </c:pt>
                <c:pt idx="7">
                  <c:v>Soporte en investigaciones de accidentes e incidentes de trabajo - TASC</c:v>
                </c:pt>
                <c:pt idx="8">
                  <c:v>Soporte de imágenes en seguridad electrónica</c:v>
                </c:pt>
                <c:pt idx="9">
                  <c:v>Capacitaciones, inducciones y asesoría en SST</c:v>
                </c:pt>
                <c:pt idx="10">
                  <c:v>Gestión de contratistas en SST</c:v>
                </c:pt>
              </c:strCache>
            </c:strRef>
          </c:cat>
          <c:val>
            <c:numRef>
              <c:f>DataResumen!$D$37:$D$47</c:f>
              <c:numCache>
                <c:formatCode>0.000</c:formatCode>
                <c:ptCount val="11"/>
                <c:pt idx="0" formatCode="General">
                  <c:v>4.1189999999999998</c:v>
                </c:pt>
                <c:pt idx="1">
                  <c:v>4.2</c:v>
                </c:pt>
                <c:pt idx="4" formatCode="General">
                  <c:v>3.4470000000000001</c:v>
                </c:pt>
                <c:pt idx="5" formatCode="General">
                  <c:v>3.9220000000000002</c:v>
                </c:pt>
                <c:pt idx="7" formatCode="General">
                  <c:v>3.3140000000000001</c:v>
                </c:pt>
                <c:pt idx="8">
                  <c:v>4.2</c:v>
                </c:pt>
                <c:pt idx="9" formatCode="General">
                  <c:v>3.3140000000000001</c:v>
                </c:pt>
                <c:pt idx="10" formatCode="General">
                  <c:v>3.706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41-499C-B345-B60698D5D1C6}"/>
            </c:ext>
          </c:extLst>
        </c:ser>
        <c:ser>
          <c:idx val="3"/>
          <c:order val="3"/>
          <c:tx>
            <c:strRef>
              <c:f>DataResumen!$E$36</c:f>
              <c:strCache>
                <c:ptCount val="1"/>
                <c:pt idx="0">
                  <c:v>2024-02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 wrap="square" lIns="38100" tIns="19050" rIns="38100" bIns="19050" anchor="ctr">
                <a:spAutoFit/>
              </a:bodyPr>
              <a:lstStyle/>
              <a:p>
                <a:pPr>
                  <a:defRPr b="1">
                    <a:solidFill>
                      <a:schemeClr val="bg1"/>
                    </a:solidFill>
                  </a:defRPr>
                </a:pPr>
                <a:endParaRPr lang="es-PE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DataResumen!$A$37:$A$47</c:f>
              <c:strCache>
                <c:ptCount val="11"/>
                <c:pt idx="0">
                  <c:v>Control de Ingreso y salida de unidades de producto terminado (Alcohol/azúcar) y sub productos (bagazo/compost)</c:v>
                </c:pt>
                <c:pt idx="1">
                  <c:v>Ingreso y salida de personal y unidades mayores y menores</c:v>
                </c:pt>
                <c:pt idx="2">
                  <c:v>Capacitaciones básicas, intermedias, avanzadas y  especializadas en respuesta a emergencias</c:v>
                </c:pt>
                <c:pt idx="3">
                  <c:v>Certificación en Edificaciones de Defensa Civil de nuestras 9 instalaciones</c:v>
                </c:pt>
                <c:pt idx="4">
                  <c:v>Prevención de accidentes y promoción del comportamiento seguro (safety) detectando e informando actos, condiciones, incidentes</c:v>
                </c:pt>
                <c:pt idx="5">
                  <c:v>Investigación de Ilícitos, denuncias ante PNP e investigaciones Fiscales.</c:v>
                </c:pt>
                <c:pt idx="6">
                  <c:v>Servicios de gestión y mantenimiento de equipos críticos </c:v>
                </c:pt>
                <c:pt idx="7">
                  <c:v>Soporte en investigaciones de accidentes e incidentes de trabajo - TASC</c:v>
                </c:pt>
                <c:pt idx="8">
                  <c:v>Soporte de imágenes en seguridad electrónica</c:v>
                </c:pt>
                <c:pt idx="9">
                  <c:v>Capacitaciones, inducciones y asesoría en SST</c:v>
                </c:pt>
                <c:pt idx="10">
                  <c:v>Gestión de contratistas en SST</c:v>
                </c:pt>
              </c:strCache>
            </c:strRef>
          </c:cat>
          <c:val>
            <c:numRef>
              <c:f>DataResumen!$E$37:$E$47</c:f>
              <c:numCache>
                <c:formatCode>General</c:formatCode>
                <c:ptCount val="11"/>
                <c:pt idx="0">
                  <c:v>4.3209999999999997</c:v>
                </c:pt>
                <c:pt idx="1">
                  <c:v>4.2160000000000002</c:v>
                </c:pt>
                <c:pt idx="2">
                  <c:v>4.1879999999999997</c:v>
                </c:pt>
                <c:pt idx="3">
                  <c:v>4.1760000000000002</c:v>
                </c:pt>
                <c:pt idx="4">
                  <c:v>4.17</c:v>
                </c:pt>
                <c:pt idx="5">
                  <c:v>4.0490000000000004</c:v>
                </c:pt>
                <c:pt idx="6">
                  <c:v>4.0439999999999996</c:v>
                </c:pt>
                <c:pt idx="7">
                  <c:v>4.0220000000000002</c:v>
                </c:pt>
                <c:pt idx="8" formatCode="0.000">
                  <c:v>4</c:v>
                </c:pt>
                <c:pt idx="9" formatCode="0.000">
                  <c:v>4</c:v>
                </c:pt>
                <c:pt idx="10">
                  <c:v>3.8969999999999998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41-499C-B345-B60698D5D1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7"/>
        <c:overlap val="-47"/>
        <c:axId val="278431680"/>
        <c:axId val="278427840"/>
      </c:barChart>
      <c:catAx>
        <c:axId val="278431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PE"/>
          </a:p>
        </c:txPr>
        <c:crossAx val="278427840"/>
        <c:crosses val="autoZero"/>
        <c:auto val="1"/>
        <c:lblAlgn val="ctr"/>
        <c:lblOffset val="100"/>
        <c:noMultiLvlLbl val="0"/>
      </c:catAx>
      <c:valAx>
        <c:axId val="278427840"/>
        <c:scaling>
          <c:orientation val="minMax"/>
        </c:scaling>
        <c:delete val="0"/>
        <c:axPos val="l"/>
        <c:numFmt formatCode="_-* #,##0.000_-;\-* #,##0.000_-;_-* &quot;-&quot;??_-;_-@_-" sourceLinked="1"/>
        <c:majorTickMark val="out"/>
        <c:minorTickMark val="none"/>
        <c:tickLblPos val="nextTo"/>
        <c:crossAx val="278431680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rgbClr val="459F43"/>
      </a:solidFill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pPr>
            <a:r>
              <a:rPr lang="es-PE" sz="1400">
                <a:latin typeface="+mn-lt"/>
              </a:rPr>
              <a:t>Satisfacción Histórica a nivel Multiarea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ysClr val="windowText" lastClr="000000"/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usado4!$A$50:$A$54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2024-01</c:v>
                </c:pt>
                <c:pt idx="4">
                  <c:v>2024-02</c:v>
                </c:pt>
              </c:strCache>
            </c:strRef>
          </c:cat>
          <c:val>
            <c:numRef>
              <c:f>usado4!$B$50:$B$54</c:f>
              <c:numCache>
                <c:formatCode>0.000</c:formatCode>
                <c:ptCount val="5"/>
                <c:pt idx="0">
                  <c:v>3.508</c:v>
                </c:pt>
                <c:pt idx="1">
                  <c:v>3.496</c:v>
                </c:pt>
                <c:pt idx="2">
                  <c:v>4.0149999999999997</c:v>
                </c:pt>
                <c:pt idx="3">
                  <c:v>4.1832152732847678</c:v>
                </c:pt>
                <c:pt idx="4" formatCode="General">
                  <c:v>4.2350000000000003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2F9-49A9-89BA-B73DBC21E9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83113136"/>
        <c:axId val="1012194080"/>
      </c:barChart>
      <c:catAx>
        <c:axId val="831131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012194080"/>
        <c:crosses val="autoZero"/>
        <c:auto val="1"/>
        <c:lblAlgn val="ctr"/>
        <c:lblOffset val="100"/>
        <c:noMultiLvlLbl val="0"/>
      </c:catAx>
      <c:valAx>
        <c:axId val="101219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83113136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s-P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ysClr val="windowText" lastClr="000000"/>
                </a:solidFill>
                <a:latin typeface="+mj-lt"/>
                <a:ea typeface="+mj-ea"/>
                <a:cs typeface="+mj-cs"/>
              </a:defRPr>
            </a:pPr>
            <a:r>
              <a:rPr lang="es-PE" sz="1400">
                <a:latin typeface="+mn-lt"/>
              </a:rPr>
              <a:t>Satisfacción Histórica a nivel Multiarea (Acumulado)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ysClr val="windowText" lastClr="000000"/>
              </a:solidFill>
              <a:latin typeface="+mj-lt"/>
              <a:ea typeface="+mj-ea"/>
              <a:cs typeface="+mj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cat>
            <c:strRef>
              <c:f>usado4!$H$50:$H$53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strCache>
            </c:strRef>
          </c:cat>
          <c:val>
            <c:numRef>
              <c:f>usado4!$I$50:$I$53</c:f>
              <c:numCache>
                <c:formatCode>0.000</c:formatCode>
                <c:ptCount val="4"/>
                <c:pt idx="0">
                  <c:v>3.508</c:v>
                </c:pt>
                <c:pt idx="1">
                  <c:v>3.496</c:v>
                </c:pt>
                <c:pt idx="2">
                  <c:v>4.0149999999999997</c:v>
                </c:pt>
                <c:pt idx="3">
                  <c:v>4.2091076366423801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45-4469-A60E-3F28B90A0B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98144624"/>
        <c:axId val="1012206080"/>
      </c:barChart>
      <c:catAx>
        <c:axId val="98144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none" spc="0" normalizeH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012206080"/>
        <c:crosses val="autoZero"/>
        <c:auto val="1"/>
        <c:lblAlgn val="ctr"/>
        <c:lblOffset val="100"/>
        <c:noMultiLvlLbl val="0"/>
      </c:catAx>
      <c:valAx>
        <c:axId val="101220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9814462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</a:defRPr>
      </a:pPr>
      <a:endParaRPr lang="es-P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s-PE" b="1">
                <a:solidFill>
                  <a:sysClr val="windowText" lastClr="000000"/>
                </a:solidFill>
              </a:rPr>
              <a:t>TOP 10 Servicios Multiárea 2024-02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USADO5!$A$2:$B$11</c:f>
              <c:multiLvlStrCache>
                <c:ptCount val="10"/>
                <c:lvl>
                  <c:pt idx="0">
                    <c:v>Soporte informático y de sistemas</c:v>
                  </c:pt>
                  <c:pt idx="1">
                    <c:v>Solicitud de anticipos y depósito de reembolsos</c:v>
                  </c:pt>
                  <c:pt idx="2">
                    <c:v>Desarrollo de Software</c:v>
                  </c:pt>
                  <c:pt idx="3">
                    <c:v>Administración de Recursos Informáticos</c:v>
                  </c:pt>
                  <c:pt idx="4">
                    <c:v>Entregas a rendir y reembolsos</c:v>
                  </c:pt>
                  <c:pt idx="5">
                    <c:v>Gestión para aprobación de líneas de crédito a clientes</c:v>
                  </c:pt>
                  <c:pt idx="6">
                    <c:v>Administración de Comunicaciones</c:v>
                  </c:pt>
                  <c:pt idx="7">
                    <c:v>Contabilidad Tributaria</c:v>
                  </c:pt>
                  <c:pt idx="8">
                    <c:v>Consultas y orientaciones</c:v>
                  </c:pt>
                  <c:pt idx="9">
                    <c:v>Amabilidad y disponibilidad del personal de laboratorio ante algún requerimiento</c:v>
                  </c:pt>
                </c:lvl>
                <c:lvl>
                  <c:pt idx="0">
                    <c:v>Sistemas y TI</c:v>
                  </c:pt>
                  <c:pt idx="1">
                    <c:v>Finanzas y tesorería</c:v>
                  </c:pt>
                  <c:pt idx="2">
                    <c:v>Sistemas y TI</c:v>
                  </c:pt>
                  <c:pt idx="3">
                    <c:v>Sistemas y TI</c:v>
                  </c:pt>
                  <c:pt idx="4">
                    <c:v>Contabilidad</c:v>
                  </c:pt>
                  <c:pt idx="5">
                    <c:v>Finanzas y tesorería</c:v>
                  </c:pt>
                  <c:pt idx="6">
                    <c:v>Sistemas y TI</c:v>
                  </c:pt>
                  <c:pt idx="7">
                    <c:v>Contabilidad</c:v>
                  </c:pt>
                  <c:pt idx="8">
                    <c:v>Control de gestión</c:v>
                  </c:pt>
                  <c:pt idx="9">
                    <c:v>Calidad</c:v>
                  </c:pt>
                </c:lvl>
              </c:multiLvlStrCache>
            </c:multiLvlStrRef>
          </c:cat>
          <c:val>
            <c:numRef>
              <c:f>USADO5!$C$2:$C$11</c:f>
              <c:numCache>
                <c:formatCode>0.000</c:formatCode>
                <c:ptCount val="10"/>
                <c:pt idx="0" formatCode="General">
                  <c:v>4.5629999999999997</c:v>
                </c:pt>
                <c:pt idx="1">
                  <c:v>4.5590000000000002</c:v>
                </c:pt>
                <c:pt idx="2" formatCode="General">
                  <c:v>4.532</c:v>
                </c:pt>
                <c:pt idx="3" formatCode="General">
                  <c:v>4.5119999999999996</c:v>
                </c:pt>
                <c:pt idx="4" formatCode="General">
                  <c:v>4.508</c:v>
                </c:pt>
                <c:pt idx="5">
                  <c:v>4.5</c:v>
                </c:pt>
                <c:pt idx="6" formatCode="General">
                  <c:v>4.4710000000000001</c:v>
                </c:pt>
                <c:pt idx="7" formatCode="General">
                  <c:v>4.4690000000000003</c:v>
                </c:pt>
                <c:pt idx="8" formatCode="General">
                  <c:v>4.4640000000000004</c:v>
                </c:pt>
                <c:pt idx="9" formatCode="General">
                  <c:v>4.4379999999999997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8B-497F-857A-21EA66010B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50862832"/>
        <c:axId val="2058469712"/>
      </c:barChart>
      <c:catAx>
        <c:axId val="1250862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2058469712"/>
        <c:crosses val="autoZero"/>
        <c:auto val="1"/>
        <c:lblAlgn val="ctr"/>
        <c:lblOffset val="100"/>
        <c:noMultiLvlLbl val="0"/>
      </c:catAx>
      <c:valAx>
        <c:axId val="2058469712"/>
        <c:scaling>
          <c:orientation val="minMax"/>
          <c:max val="6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250862832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Universo de 73 colaboradores</a:t>
            </a:r>
          </a:p>
        </c:rich>
      </c:tx>
      <c:overlay val="0"/>
    </c:title>
    <c:autoTitleDeleted val="0"/>
    <c:plotArea>
      <c:layout/>
      <c:pieChart>
        <c:varyColors val="1"/>
        <c:ser>
          <c:idx val="0"/>
          <c:order val="0"/>
          <c:dLbls>
            <c:dLbl>
              <c:idx val="0"/>
              <c:layout>
                <c:manualLayout>
                  <c:x val="-0.13939840979317167"/>
                  <c:y val="-0.15884163545338278"/>
                </c:manualLayout>
              </c:layout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 b="0" i="0" u="none" strike="noStrike" kern="1200" baseline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EF2755A-137D-470B-BD88-1A5E58D0EE71}" type="CATEGORYNAME">
                      <a:rPr lang="en-US" sz="1000" b="0" i="0" u="none" strike="noStrike" kern="1200" baseline="0">
                        <a:solidFill>
                          <a:sysClr val="windowText" lastClr="000000"/>
                        </a:solidFill>
                      </a:rPr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kern="1200" baseline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[NOMBRE DE CATEGORÍA]</a:t>
                    </a:fld>
                    <a:endParaRPr lang="es-PE"/>
                  </a:p>
                </c:rich>
              </c:tx>
              <c:spPr>
                <a:solidFill>
                  <a:sysClr val="window" lastClr="FFFFFF"/>
                </a:solidFill>
                <a:ln>
                  <a:noFill/>
                </a:ln>
                <a:effectLst/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08AF-4A94-967F-4096DDD41A1F}"/>
                </c:ext>
              </c:extLst>
            </c:dLbl>
            <c:dLbl>
              <c:idx val="1"/>
              <c:layout>
                <c:manualLayout>
                  <c:x val="0.16892775424713105"/>
                  <c:y val="0.27216809268432474"/>
                </c:manualLayout>
              </c:layout>
              <c:tx>
                <c:rich>
                  <a:bodyPr wrap="square" lIns="38100" tIns="19050" rIns="38100" bIns="19050" anchor="ctr">
                    <a:spAutoFit/>
                  </a:bodyPr>
                  <a:lstStyle/>
                  <a:p>
                    <a:pPr>
                      <a:defRPr/>
                    </a:pPr>
                    <a:fld id="{8DD4D88C-8C33-4168-822F-BDCF7403572F}" type="CATEGORYNAME">
                      <a:rPr lang="es-ES" sz="1000" b="0" i="0" u="none" strike="noStrike" kern="1200" baseline="0">
                        <a:solidFill>
                          <a:sysClr val="windowText" lastClr="000000"/>
                        </a:solidFill>
                      </a:rPr>
                      <a:pPr>
                        <a:defRPr/>
                      </a:pPr>
                      <a:t>[NOMBRE DE CATEGORÍA]</a:t>
                    </a:fld>
                    <a:endParaRPr lang="es-PE"/>
                  </a:p>
                </c:rich>
              </c:tx>
              <c:spPr>
                <a:solidFill>
                  <a:sysClr val="window" lastClr="FFFFFF"/>
                </a:solidFill>
                <a:ln>
                  <a:noFill/>
                </a:ln>
                <a:effectLst>
                  <a:softEdge rad="0"/>
                </a:effectLst>
              </c:sp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8AF-4A94-967F-4096DDD41A1F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DataResumen!$A$3:$A$4</c:f>
              <c:strCache>
                <c:ptCount val="2"/>
                <c:pt idx="0">
                  <c:v>Completaron 54 personas (73.97%)</c:v>
                </c:pt>
                <c:pt idx="1">
                  <c:v>No completaron 19 personas (26.03%)</c:v>
                </c:pt>
              </c:strCache>
            </c:strRef>
          </c:cat>
          <c:val>
            <c:numRef>
              <c:f>DataResumen!$B$3:$B$4</c:f>
              <c:numCache>
                <c:formatCode>General</c:formatCode>
                <c:ptCount val="2"/>
                <c:pt idx="0">
                  <c:v>54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AF-4A94-967F-4096DDD41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0"/>
      </c:pieChart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1">
          <a:lumMod val="85000"/>
        </a:schemeClr>
      </a:solidFill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Histórica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rgbClr val="9DD866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HistoricoAreas!$B$1:$F$1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2024-01</c:v>
                </c:pt>
                <c:pt idx="4">
                  <c:v>2024-02</c:v>
                </c:pt>
              </c:strCache>
            </c:strRef>
          </c:cat>
          <c:val>
            <c:numRef>
              <c:f>HistoricoAreas!$B$10:$F$10</c:f>
              <c:numCache>
                <c:formatCode>_-* #,##0.000_-;\-* #,##0.000_-;_-* "-"??_-;_-@_-</c:formatCode>
                <c:ptCount val="5"/>
                <c:pt idx="0">
                  <c:v>3.95</c:v>
                </c:pt>
                <c:pt idx="1">
                  <c:v>3.94</c:v>
                </c:pt>
                <c:pt idx="2">
                  <c:v>4.0357264843108247</c:v>
                </c:pt>
                <c:pt idx="3">
                  <c:v>4.1500000000000004</c:v>
                </c:pt>
                <c:pt idx="4" formatCode="General">
                  <c:v>4.1459999999999999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4E-4972-BB22-6DA43056EC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156688"/>
        <c:axId val="312139888"/>
      </c:barChart>
      <c:catAx>
        <c:axId val="312156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2139888"/>
        <c:crosses val="autoZero"/>
        <c:auto val="1"/>
        <c:lblAlgn val="ctr"/>
        <c:lblOffset val="100"/>
        <c:noMultiLvlLbl val="0"/>
      </c:catAx>
      <c:valAx>
        <c:axId val="312139888"/>
        <c:scaling>
          <c:orientation val="minMax"/>
        </c:scaling>
        <c:delete val="0"/>
        <c:axPos val="l"/>
        <c:numFmt formatCode="_-* #,##0.000_-;\-* #,##0.000_-;_-* &quot;-&quot;??_-;_-@_-" sourceLinked="1"/>
        <c:majorTickMark val="out"/>
        <c:minorTickMark val="none"/>
        <c:tickLblPos val="nextTo"/>
        <c:crossAx val="312156688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chemeClr val="bg1">
          <a:lumMod val="85000"/>
        </a:schemeClr>
      </a:solidFill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sz="1400" b="1" i="0" u="none" strike="noStrike" kern="1200" cap="none" spc="0" normalizeH="0" baseline="0">
                <a:solidFill>
                  <a:schemeClr val="tx1"/>
                </a:solidFill>
              </a:rPr>
              <a:t>Satisfacción Histórica Seguridad (Acumulado)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Graficos!$C$72:$F$72</c:f>
              <c:strCach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2538535049160721E-2"/>
                  <c:y val="7.26496389359729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48E-46EE-B064-D570884DFCFB}"/>
                </c:ext>
              </c:extLst>
            </c:dLbl>
            <c:dLbl>
              <c:idx val="1"/>
              <c:layout>
                <c:manualLayout>
                  <c:x val="-5.8027837764490095E-2"/>
                  <c:y val="-8.18119610146802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48E-46EE-B064-D570884DFCFB}"/>
                </c:ext>
              </c:extLst>
            </c:dLbl>
            <c:dLbl>
              <c:idx val="2"/>
              <c:layout>
                <c:manualLayout>
                  <c:x val="-4.4236243065503306E-2"/>
                  <c:y val="8.19335241068269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48E-46EE-B064-D570884DFCFB}"/>
                </c:ext>
              </c:extLst>
            </c:dLbl>
            <c:dLbl>
              <c:idx val="3"/>
              <c:layout>
                <c:manualLayout>
                  <c:x val="-3.8746940350173932E-2"/>
                  <c:y val="9.55146826211311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48E-46EE-B064-D570884DFC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Graficos!$C$72:$F$72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Graficos!$C$73:$F$73</c:f>
              <c:numCache>
                <c:formatCode>_-* #,##0.000_-;\-* #,##0.000_-;_-* "-"??_-;_-@_-</c:formatCode>
                <c:ptCount val="4"/>
                <c:pt idx="0">
                  <c:v>3.95</c:v>
                </c:pt>
                <c:pt idx="1">
                  <c:v>3.94</c:v>
                </c:pt>
                <c:pt idx="2">
                  <c:v>4.0357264843108247</c:v>
                </c:pt>
                <c:pt idx="3">
                  <c:v>4.1479999999999997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8E-46EE-B064-D570884DF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6874864"/>
        <c:axId val="1461838543"/>
      </c:lineChart>
      <c:catAx>
        <c:axId val="19687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85000"/>
                <a:lumOff val="1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461838543"/>
        <c:crosses val="autoZero"/>
        <c:auto val="1"/>
        <c:lblAlgn val="ctr"/>
        <c:lblOffset val="100"/>
        <c:noMultiLvlLbl val="0"/>
      </c:catAx>
      <c:valAx>
        <c:axId val="1461838543"/>
        <c:scaling>
          <c:orientation val="minMax"/>
        </c:scaling>
        <c:delete val="0"/>
        <c:axPos val="l"/>
        <c:numFmt formatCode="_-* #,##0.000_-;\-* #,##0.000_-;_-* &quot;-&quot;??_-;_-@_-" sourceLinked="1"/>
        <c:majorTickMark val="none"/>
        <c:minorTickMark val="none"/>
        <c:tickLblPos val="nextTo"/>
        <c:spPr>
          <a:noFill/>
          <a:ln>
            <a:solidFill>
              <a:schemeClr val="bg2">
                <a:lumMod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96874864"/>
        <c:crosses val="autoZero"/>
        <c:crossBetween val="between"/>
      </c:valAx>
      <c:spPr>
        <a:pattFill prst="pct5">
          <a:fgClr>
            <a:schemeClr val="tx1">
              <a:lumMod val="65000"/>
              <a:lumOff val="35000"/>
            </a:schemeClr>
          </a:fgClr>
          <a:bgClr>
            <a:schemeClr val="bg1"/>
          </a:bgClr>
        </a:pattFill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Por Servicios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DataResumen!$B$15</c:f>
              <c:strCache>
                <c:ptCount val="1"/>
                <c:pt idx="0">
                  <c:v>Promedio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DataResumen!$A$16:$A$26</c:f>
              <c:strCache>
                <c:ptCount val="11"/>
                <c:pt idx="0">
                  <c:v>Control de Ingreso y salida de unidades de producto terminado (Alcohol/azúcar) y sub productos (bagazo/compost)</c:v>
                </c:pt>
                <c:pt idx="1">
                  <c:v>Ingreso y salida de personal y unidades mayores y menores</c:v>
                </c:pt>
                <c:pt idx="2">
                  <c:v>Capacitaciones básicas, intermedias, avanzadas y  especializadas en respuesta a emergencias</c:v>
                </c:pt>
                <c:pt idx="3">
                  <c:v>Certificación en Edificaciones de Defensa Civil de nuestras 9 instalaciones</c:v>
                </c:pt>
                <c:pt idx="4">
                  <c:v>Prevención de accidentes y promoción del comportamiento seguro (safety) detectando e informando actos, condiciones, incidentes</c:v>
                </c:pt>
                <c:pt idx="5">
                  <c:v>Investigación de Ilícitos, denuncias ante PNP e investigaciones Fiscales.</c:v>
                </c:pt>
                <c:pt idx="6">
                  <c:v>Servicios de gestión y mantenimiento de equipos críticos </c:v>
                </c:pt>
                <c:pt idx="7">
                  <c:v>Soporte en investigaciones de accidentes e incidentes de trabajo - TASC</c:v>
                </c:pt>
                <c:pt idx="8">
                  <c:v>Soporte de imágenes en seguridad electrónica</c:v>
                </c:pt>
                <c:pt idx="9">
                  <c:v>Capacitaciones, inducciones y asesoría en SST</c:v>
                </c:pt>
                <c:pt idx="10">
                  <c:v>Gestión de contratistas en SST</c:v>
                </c:pt>
              </c:strCache>
            </c:strRef>
          </c:cat>
          <c:val>
            <c:numRef>
              <c:f>DataResumen!$B$16:$B$26</c:f>
              <c:numCache>
                <c:formatCode>General</c:formatCode>
                <c:ptCount val="11"/>
                <c:pt idx="0">
                  <c:v>4.3209999999999997</c:v>
                </c:pt>
                <c:pt idx="1">
                  <c:v>4.2160000000000002</c:v>
                </c:pt>
                <c:pt idx="2">
                  <c:v>4.1879999999999997</c:v>
                </c:pt>
                <c:pt idx="3">
                  <c:v>4.1760000000000002</c:v>
                </c:pt>
                <c:pt idx="4">
                  <c:v>4.17</c:v>
                </c:pt>
                <c:pt idx="5">
                  <c:v>4.0490000000000004</c:v>
                </c:pt>
                <c:pt idx="6">
                  <c:v>4.0439999999999996</c:v>
                </c:pt>
                <c:pt idx="7">
                  <c:v>4.0220000000000002</c:v>
                </c:pt>
                <c:pt idx="8" formatCode="0.000">
                  <c:v>4</c:v>
                </c:pt>
                <c:pt idx="9" formatCode="0.000">
                  <c:v>4</c:v>
                </c:pt>
                <c:pt idx="10">
                  <c:v>3.8969999999999998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B0-46F1-A86B-908C51F34C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142288"/>
        <c:axId val="312150928"/>
      </c:barChart>
      <c:catAx>
        <c:axId val="312142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s-PE"/>
          </a:p>
        </c:txPr>
        <c:crossAx val="312150928"/>
        <c:crosses val="autoZero"/>
        <c:auto val="1"/>
        <c:lblAlgn val="ctr"/>
        <c:lblOffset val="100"/>
        <c:noMultiLvlLbl val="0"/>
      </c:catAx>
      <c:valAx>
        <c:axId val="3121509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12142288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ysClr val="windowText" lastClr="000000">
          <a:lumMod val="65000"/>
          <a:lumOff val="35000"/>
        </a:sysClr>
      </a:solidFill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PE"/>
              <a:t>Satisfacción Por Gerencia sin autoevaluación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DataResumen!$M$15</c:f>
              <c:strCache>
                <c:ptCount val="1"/>
                <c:pt idx="0">
                  <c:v>Promedios</c:v>
                </c:pt>
              </c:strCache>
            </c:strRef>
          </c:tx>
          <c:spPr>
            <a:solidFill>
              <a:srgbClr val="0B84A5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DataResumen!$L$16:$L$20</c:f>
              <c:strCache>
                <c:ptCount val="5"/>
                <c:pt idx="0">
                  <c:v>Gestión Humana y Sostenibilidad</c:v>
                </c:pt>
                <c:pt idx="1">
                  <c:v>Operaciones</c:v>
                </c:pt>
                <c:pt idx="2">
                  <c:v>Administración y Finanzas</c:v>
                </c:pt>
                <c:pt idx="3">
                  <c:v>Industrial y de Mantenimiento</c:v>
                </c:pt>
                <c:pt idx="4">
                  <c:v>Agrícola</c:v>
                </c:pt>
              </c:strCache>
            </c:strRef>
          </c:cat>
          <c:val>
            <c:numRef>
              <c:f>DataResumen!$M$16:$M$20</c:f>
              <c:numCache>
                <c:formatCode>General</c:formatCode>
                <c:ptCount val="5"/>
                <c:pt idx="0">
                  <c:v>4.9169999999999998</c:v>
                </c:pt>
                <c:pt idx="1">
                  <c:v>4.1529999999999996</c:v>
                </c:pt>
                <c:pt idx="2">
                  <c:v>4.0830000000000002</c:v>
                </c:pt>
                <c:pt idx="3">
                  <c:v>4.0039999999999996</c:v>
                </c:pt>
                <c:pt idx="4">
                  <c:v>3.9550000000000001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96-448E-BC59-60D01FE97E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12164848"/>
        <c:axId val="312161488"/>
      </c:barChart>
      <c:catAx>
        <c:axId val="312164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12161488"/>
        <c:crosses val="autoZero"/>
        <c:auto val="1"/>
        <c:lblAlgn val="ctr"/>
        <c:lblOffset val="100"/>
        <c:noMultiLvlLbl val="0"/>
      </c:catAx>
      <c:valAx>
        <c:axId val="3121614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312164848"/>
        <c:crosses val="autoZero"/>
        <c:crossBetween val="between"/>
      </c:valAx>
      <c:spPr>
        <a:pattFill prst="pct5">
          <a:fgClr>
            <a:srgbClr val="000000"/>
          </a:fgClr>
          <a:bgClr>
            <a:srgbClr val="FFFFFF"/>
          </a:bgClr>
        </a:pattFill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ln>
      <a:solidFill>
        <a:sysClr val="windowText" lastClr="000000">
          <a:lumMod val="65000"/>
          <a:lumOff val="35000"/>
        </a:sysClr>
      </a:solidFill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9063D4-98FC-4F6F-A843-5F81225F574C}" type="doc">
      <dgm:prSet loTypeId="urn:microsoft.com/office/officeart/2008/layout/AlternatingHexagons" loCatId="list" qsTypeId="urn:microsoft.com/office/officeart/2005/8/quickstyle/simple2" qsCatId="simple" csTypeId="urn:microsoft.com/office/officeart/2005/8/colors/accent6_1" csCatId="accent6" phldr="1"/>
      <dgm:spPr/>
      <dgm:t>
        <a:bodyPr/>
        <a:lstStyle/>
        <a:p>
          <a:endParaRPr lang="es-ES"/>
        </a:p>
      </dgm:t>
    </dgm:pt>
    <dgm:pt modelId="{3CAF8DC0-6FC4-4E3C-9D11-70CDE7282196}">
      <dgm:prSet custT="1"/>
      <dgm:spPr/>
      <dgm:t>
        <a:bodyPr/>
        <a:lstStyle/>
        <a:p>
          <a:r>
            <a:rPr lang="es-ES" sz="1000" dirty="0"/>
            <a:t>Compras</a:t>
          </a:r>
        </a:p>
      </dgm:t>
    </dgm:pt>
    <dgm:pt modelId="{05E0B104-745B-4D24-8DC2-64C4FA7824AB}" type="parTrans" cxnId="{8991CF84-4AB3-4F34-8520-701279CEA672}">
      <dgm:prSet/>
      <dgm:spPr/>
      <dgm:t>
        <a:bodyPr/>
        <a:lstStyle/>
        <a:p>
          <a:endParaRPr lang="es-ES" sz="1000"/>
        </a:p>
      </dgm:t>
    </dgm:pt>
    <dgm:pt modelId="{C30A479A-4976-4D2F-A868-34169D854486}" type="sibTrans" cxnId="{8991CF84-4AB3-4F34-8520-701279CEA672}">
      <dgm:prSet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s-PE" sz="1000" dirty="0"/>
            <a:t>Contabilidad</a:t>
          </a:r>
        </a:p>
      </dgm:t>
    </dgm:pt>
    <dgm:pt modelId="{CDCC55D1-C886-4E94-82CB-D02AF92908FE}">
      <dgm:prSet custT="1"/>
      <dgm:spPr/>
      <dgm:t>
        <a:bodyPr/>
        <a:lstStyle/>
        <a:p>
          <a:r>
            <a:rPr lang="es-ES" sz="1000" dirty="0"/>
            <a:t>Finanzas y Tesorería</a:t>
          </a:r>
        </a:p>
      </dgm:t>
    </dgm:pt>
    <dgm:pt modelId="{0EF341E2-AFC7-4D54-AD4C-1E40EC2467A9}" type="sibTrans" cxnId="{EB529FB1-9602-465E-A47D-F600178B92EA}">
      <dgm:prSet custT="1"/>
      <dgm:spPr/>
      <dgm:t>
        <a:bodyPr/>
        <a:lstStyle/>
        <a:p>
          <a:r>
            <a:rPr lang="es-ES" sz="1000" dirty="0"/>
            <a:t>Seguridad</a:t>
          </a:r>
        </a:p>
        <a:p>
          <a:r>
            <a:rPr lang="es-ES" sz="1000" b="1" dirty="0"/>
            <a:t>4.146</a:t>
          </a:r>
        </a:p>
      </dgm:t>
    </dgm:pt>
    <dgm:pt modelId="{697A733C-9D56-43FA-92B4-4F0A430860F5}" type="parTrans" cxnId="{EB529FB1-9602-465E-A47D-F600178B92EA}">
      <dgm:prSet/>
      <dgm:spPr/>
      <dgm:t>
        <a:bodyPr/>
        <a:lstStyle/>
        <a:p>
          <a:endParaRPr lang="es-ES" sz="1000"/>
        </a:p>
      </dgm:t>
    </dgm:pt>
    <dgm:pt modelId="{06A2A542-955A-4251-8C1A-C1F644692574}">
      <dgm:prSet custT="1"/>
      <dgm:spPr/>
      <dgm:t>
        <a:bodyPr/>
        <a:lstStyle/>
        <a:p>
          <a:r>
            <a:rPr lang="es-ES" sz="1000" dirty="0"/>
            <a:t>SIG</a:t>
          </a:r>
        </a:p>
      </dgm:t>
    </dgm:pt>
    <dgm:pt modelId="{42E698DA-C6F2-40F3-A9CF-E7C68EFE7C21}" type="parTrans" cxnId="{3B575D24-2296-44D7-BF44-08475D12C637}">
      <dgm:prSet/>
      <dgm:spPr/>
      <dgm:t>
        <a:bodyPr/>
        <a:lstStyle/>
        <a:p>
          <a:endParaRPr lang="es-ES" sz="1000"/>
        </a:p>
      </dgm:t>
    </dgm:pt>
    <dgm:pt modelId="{7816B983-6774-458B-B185-5E1AC867DF45}" type="sibTrans" cxnId="{3B575D24-2296-44D7-BF44-08475D12C637}">
      <dgm:prSet custT="1"/>
      <dgm:spPr/>
      <dgm:t>
        <a:bodyPr/>
        <a:lstStyle/>
        <a:p>
          <a:r>
            <a:rPr lang="es-ES" sz="1000" dirty="0"/>
            <a:t>Administración</a:t>
          </a:r>
          <a:endParaRPr lang="es-ES" sz="950" dirty="0"/>
        </a:p>
      </dgm:t>
    </dgm:pt>
    <dgm:pt modelId="{A60DF1FF-2F6F-4C75-8AC6-94F949DCDDAF}">
      <dgm:prSet custT="1"/>
      <dgm:spPr/>
      <dgm:t>
        <a:bodyPr/>
        <a:lstStyle/>
        <a:p>
          <a:r>
            <a:rPr lang="es-ES" sz="1000" dirty="0"/>
            <a:t>Calidad</a:t>
          </a:r>
        </a:p>
      </dgm:t>
    </dgm:pt>
    <dgm:pt modelId="{41631A33-36E7-405B-B84E-41677666CF38}" type="parTrans" cxnId="{415CF2DF-A78D-40B2-9BA7-D32F8DD65C8D}">
      <dgm:prSet/>
      <dgm:spPr/>
      <dgm:t>
        <a:bodyPr/>
        <a:lstStyle/>
        <a:p>
          <a:endParaRPr lang="es-ES" sz="1000"/>
        </a:p>
      </dgm:t>
    </dgm:pt>
    <dgm:pt modelId="{C17ACD6C-88BB-40F4-83AC-8692F0E03B39}" type="sibTrans" cxnId="{415CF2DF-A78D-40B2-9BA7-D32F8DD65C8D}">
      <dgm:prSet custT="1"/>
      <dgm:spPr/>
      <dgm:t>
        <a:bodyPr/>
        <a:lstStyle/>
        <a:p>
          <a:r>
            <a:rPr lang="es-ES" sz="1000" b="0" dirty="0"/>
            <a:t>TI y Sistemas</a:t>
          </a:r>
        </a:p>
      </dgm:t>
    </dgm:pt>
    <dgm:pt modelId="{42BA8352-2998-4FC1-8EF6-3A31CFAF295A}">
      <dgm:prSet custT="1"/>
      <dgm:spPr/>
      <dgm:t>
        <a:bodyPr/>
        <a:lstStyle/>
        <a:p>
          <a:r>
            <a:rPr lang="es-ES" sz="1000" dirty="0"/>
            <a:t>Riesgos</a:t>
          </a:r>
        </a:p>
      </dgm:t>
    </dgm:pt>
    <dgm:pt modelId="{7AB15306-C705-4A87-BC7F-22F0435FEBDF}" type="sibTrans" cxnId="{DFB4C124-71E6-43AA-B6CD-74D0D921D92F}">
      <dgm:prSet custT="1"/>
      <dgm:spPr/>
      <dgm:t>
        <a:bodyPr/>
        <a:lstStyle/>
        <a:p>
          <a:r>
            <a:rPr lang="es-PE" sz="1000" dirty="0"/>
            <a:t>Control de Gestión</a:t>
          </a:r>
        </a:p>
      </dgm:t>
    </dgm:pt>
    <dgm:pt modelId="{67D74AEC-27EC-46DF-A004-B66718760653}" type="parTrans" cxnId="{DFB4C124-71E6-43AA-B6CD-74D0D921D92F}">
      <dgm:prSet/>
      <dgm:spPr/>
      <dgm:t>
        <a:bodyPr/>
        <a:lstStyle/>
        <a:p>
          <a:endParaRPr lang="es-PE"/>
        </a:p>
      </dgm:t>
    </dgm:pt>
    <dgm:pt modelId="{3C855ABB-45FE-4FDD-9080-6DA4CD0D50C3}" type="pres">
      <dgm:prSet presAssocID="{FD9063D4-98FC-4F6F-A843-5F81225F574C}" presName="Name0" presStyleCnt="0">
        <dgm:presLayoutVars>
          <dgm:chMax/>
          <dgm:chPref/>
          <dgm:dir/>
          <dgm:animLvl val="lvl"/>
        </dgm:presLayoutVars>
      </dgm:prSet>
      <dgm:spPr/>
    </dgm:pt>
    <dgm:pt modelId="{5659FB11-527B-492C-9698-028BA7FB7106}" type="pres">
      <dgm:prSet presAssocID="{CDCC55D1-C886-4E94-82CB-D02AF92908FE}" presName="composite" presStyleCnt="0"/>
      <dgm:spPr/>
    </dgm:pt>
    <dgm:pt modelId="{18DA7D6D-786B-4769-9BCC-EE82C58821FB}" type="pres">
      <dgm:prSet presAssocID="{CDCC55D1-C886-4E94-82CB-D02AF92908FE}" presName="Parent1" presStyleLbl="node1" presStyleIdx="0" presStyleCnt="10" custLinFactX="-100000" custLinFactY="69033" custLinFactNeighborX="-116327" custLinFactNeighborY="100000">
        <dgm:presLayoutVars>
          <dgm:chMax val="1"/>
          <dgm:chPref val="1"/>
          <dgm:bulletEnabled val="1"/>
        </dgm:presLayoutVars>
      </dgm:prSet>
      <dgm:spPr/>
    </dgm:pt>
    <dgm:pt modelId="{F863A573-2138-41C3-9B3F-B5C60A4DB85F}" type="pres">
      <dgm:prSet presAssocID="{CDCC55D1-C886-4E94-82CB-D02AF92908FE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7DEAF181-9770-45F9-9562-56515F833F97}" type="pres">
      <dgm:prSet presAssocID="{CDCC55D1-C886-4E94-82CB-D02AF92908FE}" presName="BalanceSpacing" presStyleCnt="0"/>
      <dgm:spPr/>
    </dgm:pt>
    <dgm:pt modelId="{CEABE551-3433-43A2-AEAD-21599714F4E6}" type="pres">
      <dgm:prSet presAssocID="{CDCC55D1-C886-4E94-82CB-D02AF92908FE}" presName="BalanceSpacing1" presStyleCnt="0"/>
      <dgm:spPr/>
    </dgm:pt>
    <dgm:pt modelId="{2B6BD562-E1E6-4086-9B27-5E53551E33FE}" type="pres">
      <dgm:prSet presAssocID="{0EF341E2-AFC7-4D54-AD4C-1E40EC2467A9}" presName="Accent1Text" presStyleLbl="node1" presStyleIdx="1" presStyleCnt="10"/>
      <dgm:spPr/>
    </dgm:pt>
    <dgm:pt modelId="{A0979E38-8712-47D8-A920-62F6BC08B9EF}" type="pres">
      <dgm:prSet presAssocID="{0EF341E2-AFC7-4D54-AD4C-1E40EC2467A9}" presName="spaceBetweenRectangles" presStyleCnt="0"/>
      <dgm:spPr/>
    </dgm:pt>
    <dgm:pt modelId="{B3AA71C0-C30E-44B6-8268-CF1209D26D22}" type="pres">
      <dgm:prSet presAssocID="{06A2A542-955A-4251-8C1A-C1F644692574}" presName="composite" presStyleCnt="0"/>
      <dgm:spPr/>
    </dgm:pt>
    <dgm:pt modelId="{4D61A611-8212-4398-9C2B-395093578419}" type="pres">
      <dgm:prSet presAssocID="{06A2A542-955A-4251-8C1A-C1F644692574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</dgm:pt>
    <dgm:pt modelId="{15683477-22B1-4AA5-836F-E939033C91C9}" type="pres">
      <dgm:prSet presAssocID="{06A2A542-955A-4251-8C1A-C1F644692574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C07DDFD1-876B-4444-92F8-87E40670DE6D}" type="pres">
      <dgm:prSet presAssocID="{06A2A542-955A-4251-8C1A-C1F644692574}" presName="BalanceSpacing" presStyleCnt="0"/>
      <dgm:spPr/>
    </dgm:pt>
    <dgm:pt modelId="{7EAE8E0B-DB59-4E32-92BA-3A5CA1D89A73}" type="pres">
      <dgm:prSet presAssocID="{06A2A542-955A-4251-8C1A-C1F644692574}" presName="BalanceSpacing1" presStyleCnt="0"/>
      <dgm:spPr/>
    </dgm:pt>
    <dgm:pt modelId="{9DDFB0A9-0AC8-44B4-B70B-DA585DDD20AF}" type="pres">
      <dgm:prSet presAssocID="{7816B983-6774-458B-B185-5E1AC867DF45}" presName="Accent1Text" presStyleLbl="node1" presStyleIdx="3" presStyleCnt="10" custScaleX="104554" custLinFactX="-100000" custLinFactY="69249" custLinFactNeighborX="-117556" custLinFactNeighborY="100000"/>
      <dgm:spPr/>
    </dgm:pt>
    <dgm:pt modelId="{17F76A5A-1DD6-4B23-BA63-A54BF72438FF}" type="pres">
      <dgm:prSet presAssocID="{7816B983-6774-458B-B185-5E1AC867DF45}" presName="spaceBetweenRectangles" presStyleCnt="0"/>
      <dgm:spPr/>
    </dgm:pt>
    <dgm:pt modelId="{7C1FEB8F-7AC4-4DF8-99A5-C42CF8CFD031}" type="pres">
      <dgm:prSet presAssocID="{3CAF8DC0-6FC4-4E3C-9D11-70CDE7282196}" presName="composite" presStyleCnt="0"/>
      <dgm:spPr/>
    </dgm:pt>
    <dgm:pt modelId="{38BDE2C7-CFEF-483E-A7DC-85049995000F}" type="pres">
      <dgm:prSet presAssocID="{3CAF8DC0-6FC4-4E3C-9D11-70CDE7282196}" presName="Parent1" presStyleLbl="node1" presStyleIdx="4" presStyleCnt="10" custLinFactX="-9556" custLinFactY="68510" custLinFactNeighborX="-100000" custLinFactNeighborY="100000">
        <dgm:presLayoutVars>
          <dgm:chMax val="1"/>
          <dgm:chPref val="1"/>
          <dgm:bulletEnabled val="1"/>
        </dgm:presLayoutVars>
      </dgm:prSet>
      <dgm:spPr/>
    </dgm:pt>
    <dgm:pt modelId="{08887379-3BC1-432F-B112-F33DD29C1555}" type="pres">
      <dgm:prSet presAssocID="{3CAF8DC0-6FC4-4E3C-9D11-70CDE7282196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6F4D325C-A948-4766-8EA4-237885B99DF6}" type="pres">
      <dgm:prSet presAssocID="{3CAF8DC0-6FC4-4E3C-9D11-70CDE7282196}" presName="BalanceSpacing" presStyleCnt="0"/>
      <dgm:spPr/>
    </dgm:pt>
    <dgm:pt modelId="{AD7DA1BC-7F63-4C4B-AFFF-EA2F9D670AE9}" type="pres">
      <dgm:prSet presAssocID="{3CAF8DC0-6FC4-4E3C-9D11-70CDE7282196}" presName="BalanceSpacing1" presStyleCnt="0"/>
      <dgm:spPr/>
    </dgm:pt>
    <dgm:pt modelId="{5D6E152B-FE07-4BF0-993A-A9EAAA950B18}" type="pres">
      <dgm:prSet presAssocID="{C30A479A-4976-4D2F-A868-34169D854486}" presName="Accent1Text" presStyleLbl="node1" presStyleIdx="5" presStyleCnt="10" custLinFactNeighborX="53461" custLinFactNeighborY="83671"/>
      <dgm:spPr/>
    </dgm:pt>
    <dgm:pt modelId="{82AF71D4-62CB-41D4-ABD9-4BB7779204D5}" type="pres">
      <dgm:prSet presAssocID="{C30A479A-4976-4D2F-A868-34169D854486}" presName="spaceBetweenRectangles" presStyleCnt="0"/>
      <dgm:spPr/>
    </dgm:pt>
    <dgm:pt modelId="{B5089D8B-E255-45CA-8F7A-1A91C8D0B371}" type="pres">
      <dgm:prSet presAssocID="{A60DF1FF-2F6F-4C75-8AC6-94F949DCDDAF}" presName="composite" presStyleCnt="0"/>
      <dgm:spPr/>
    </dgm:pt>
    <dgm:pt modelId="{020250EB-FC22-4611-B014-E3CC1B43A738}" type="pres">
      <dgm:prSet presAssocID="{A60DF1FF-2F6F-4C75-8AC6-94F949DCDDAF}" presName="Parent1" presStyleLbl="node1" presStyleIdx="6" presStyleCnt="10" custLinFactNeighborX="54411" custLinFactNeighborY="-86310">
        <dgm:presLayoutVars>
          <dgm:chMax val="1"/>
          <dgm:chPref val="1"/>
          <dgm:bulletEnabled val="1"/>
        </dgm:presLayoutVars>
      </dgm:prSet>
      <dgm:spPr/>
    </dgm:pt>
    <dgm:pt modelId="{8400141B-0494-4E1D-B83D-03E15FF44F1F}" type="pres">
      <dgm:prSet presAssocID="{A60DF1FF-2F6F-4C75-8AC6-94F949DCDDAF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F1694F8E-DEA0-44DD-9771-CA260BE290A4}" type="pres">
      <dgm:prSet presAssocID="{A60DF1FF-2F6F-4C75-8AC6-94F949DCDDAF}" presName="BalanceSpacing" presStyleCnt="0"/>
      <dgm:spPr/>
    </dgm:pt>
    <dgm:pt modelId="{AE24CE62-158A-48C6-9569-B5571A6157AB}" type="pres">
      <dgm:prSet presAssocID="{A60DF1FF-2F6F-4C75-8AC6-94F949DCDDAF}" presName="BalanceSpacing1" presStyleCnt="0"/>
      <dgm:spPr/>
    </dgm:pt>
    <dgm:pt modelId="{6D1524F7-B8DA-4538-9019-C625691817A6}" type="pres">
      <dgm:prSet presAssocID="{C17ACD6C-88BB-40F4-83AC-8692F0E03B39}" presName="Accent1Text" presStyleLbl="node1" presStyleIdx="7" presStyleCnt="10" custLinFactX="-100000" custLinFactY="-70142" custLinFactNeighborX="-115596" custLinFactNeighborY="-100000"/>
      <dgm:spPr/>
    </dgm:pt>
    <dgm:pt modelId="{77A0D230-6A4C-4D29-AE3B-27910E1385D2}" type="pres">
      <dgm:prSet presAssocID="{C17ACD6C-88BB-40F4-83AC-8692F0E03B39}" presName="spaceBetweenRectangles" presStyleCnt="0"/>
      <dgm:spPr/>
    </dgm:pt>
    <dgm:pt modelId="{CF37642E-A2C5-4D92-BB53-126E295ADB84}" type="pres">
      <dgm:prSet presAssocID="{42BA8352-2998-4FC1-8EF6-3A31CFAF295A}" presName="composite" presStyleCnt="0"/>
      <dgm:spPr/>
    </dgm:pt>
    <dgm:pt modelId="{C5A8C3AD-4603-4683-9194-BEA701A3982F}" type="pres">
      <dgm:prSet presAssocID="{42BA8352-2998-4FC1-8EF6-3A31CFAF295A}" presName="Parent1" presStyleLbl="node1" presStyleIdx="8" presStyleCnt="10" custLinFactNeighborX="-1670" custLinFactNeighborY="204">
        <dgm:presLayoutVars>
          <dgm:chMax val="1"/>
          <dgm:chPref val="1"/>
          <dgm:bulletEnabled val="1"/>
        </dgm:presLayoutVars>
      </dgm:prSet>
      <dgm:spPr/>
    </dgm:pt>
    <dgm:pt modelId="{3E341103-2F7E-4649-8275-CCF92DA5B07D}" type="pres">
      <dgm:prSet presAssocID="{42BA8352-2998-4FC1-8EF6-3A31CFAF295A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161DC8B9-6CA3-4B8F-A171-C984972804A1}" type="pres">
      <dgm:prSet presAssocID="{42BA8352-2998-4FC1-8EF6-3A31CFAF295A}" presName="BalanceSpacing" presStyleCnt="0"/>
      <dgm:spPr/>
    </dgm:pt>
    <dgm:pt modelId="{8139FB6B-16E3-4E78-880D-D609C29FB935}" type="pres">
      <dgm:prSet presAssocID="{42BA8352-2998-4FC1-8EF6-3A31CFAF295A}" presName="BalanceSpacing1" presStyleCnt="0"/>
      <dgm:spPr/>
    </dgm:pt>
    <dgm:pt modelId="{950B6E71-064C-4C7F-8C8F-FCC033755249}" type="pres">
      <dgm:prSet presAssocID="{7AB15306-C705-4A87-BC7F-22F0435FEBDF}" presName="Accent1Text" presStyleLbl="node1" presStyleIdx="9" presStyleCnt="10" custLinFactX="-9320" custLinFactNeighborX="-100000" custLinFactNeighborY="-523"/>
      <dgm:spPr/>
    </dgm:pt>
  </dgm:ptLst>
  <dgm:cxnLst>
    <dgm:cxn modelId="{41452219-B0EB-4CD5-9D3D-904563419A90}" type="presOf" srcId="{7816B983-6774-458B-B185-5E1AC867DF45}" destId="{9DDFB0A9-0AC8-44B4-B70B-DA585DDD20AF}" srcOrd="0" destOrd="0" presId="urn:microsoft.com/office/officeart/2008/layout/AlternatingHexagons"/>
    <dgm:cxn modelId="{3B575D24-2296-44D7-BF44-08475D12C637}" srcId="{FD9063D4-98FC-4F6F-A843-5F81225F574C}" destId="{06A2A542-955A-4251-8C1A-C1F644692574}" srcOrd="1" destOrd="0" parTransId="{42E698DA-C6F2-40F3-A9CF-E7C68EFE7C21}" sibTransId="{7816B983-6774-458B-B185-5E1AC867DF45}"/>
    <dgm:cxn modelId="{DFB4C124-71E6-43AA-B6CD-74D0D921D92F}" srcId="{FD9063D4-98FC-4F6F-A843-5F81225F574C}" destId="{42BA8352-2998-4FC1-8EF6-3A31CFAF295A}" srcOrd="4" destOrd="0" parTransId="{67D74AEC-27EC-46DF-A004-B66718760653}" sibTransId="{7AB15306-C705-4A87-BC7F-22F0435FEBDF}"/>
    <dgm:cxn modelId="{C1610732-AF37-469A-9F77-66C7D8CCDEEA}" type="presOf" srcId="{0EF341E2-AFC7-4D54-AD4C-1E40EC2467A9}" destId="{2B6BD562-E1E6-4086-9B27-5E53551E33FE}" srcOrd="0" destOrd="0" presId="urn:microsoft.com/office/officeart/2008/layout/AlternatingHexagons"/>
    <dgm:cxn modelId="{6F0BB85F-CC33-4E38-B6C4-5A64AE796BAA}" type="presOf" srcId="{CDCC55D1-C886-4E94-82CB-D02AF92908FE}" destId="{18DA7D6D-786B-4769-9BCC-EE82C58821FB}" srcOrd="0" destOrd="0" presId="urn:microsoft.com/office/officeart/2008/layout/AlternatingHexagons"/>
    <dgm:cxn modelId="{985CA341-BAFC-4A6F-B3A8-61F8BF8AA1C0}" type="presOf" srcId="{7AB15306-C705-4A87-BC7F-22F0435FEBDF}" destId="{950B6E71-064C-4C7F-8C8F-FCC033755249}" srcOrd="0" destOrd="0" presId="urn:microsoft.com/office/officeart/2008/layout/AlternatingHexagons"/>
    <dgm:cxn modelId="{0B2EB641-D053-4FF7-918D-924C7456417F}" type="presOf" srcId="{42BA8352-2998-4FC1-8EF6-3A31CFAF295A}" destId="{C5A8C3AD-4603-4683-9194-BEA701A3982F}" srcOrd="0" destOrd="0" presId="urn:microsoft.com/office/officeart/2008/layout/AlternatingHexagons"/>
    <dgm:cxn modelId="{A3C06643-5FF0-4572-A90A-120C3D2C72B4}" type="presOf" srcId="{06A2A542-955A-4251-8C1A-C1F644692574}" destId="{4D61A611-8212-4398-9C2B-395093578419}" srcOrd="0" destOrd="0" presId="urn:microsoft.com/office/officeart/2008/layout/AlternatingHexagons"/>
    <dgm:cxn modelId="{C5088E47-FB75-4B6E-8D17-591095BE1564}" type="presOf" srcId="{C30A479A-4976-4D2F-A868-34169D854486}" destId="{5D6E152B-FE07-4BF0-993A-A9EAAA950B18}" srcOrd="0" destOrd="0" presId="urn:microsoft.com/office/officeart/2008/layout/AlternatingHexagons"/>
    <dgm:cxn modelId="{A326534A-E83B-48C4-A828-E8117E51941D}" type="presOf" srcId="{FD9063D4-98FC-4F6F-A843-5F81225F574C}" destId="{3C855ABB-45FE-4FDD-9080-6DA4CD0D50C3}" srcOrd="0" destOrd="0" presId="urn:microsoft.com/office/officeart/2008/layout/AlternatingHexagons"/>
    <dgm:cxn modelId="{C29E5376-56F0-4B33-BE68-219EE9A2A259}" type="presOf" srcId="{3CAF8DC0-6FC4-4E3C-9D11-70CDE7282196}" destId="{38BDE2C7-CFEF-483E-A7DC-85049995000F}" srcOrd="0" destOrd="0" presId="urn:microsoft.com/office/officeart/2008/layout/AlternatingHexagons"/>
    <dgm:cxn modelId="{8991CF84-4AB3-4F34-8520-701279CEA672}" srcId="{FD9063D4-98FC-4F6F-A843-5F81225F574C}" destId="{3CAF8DC0-6FC4-4E3C-9D11-70CDE7282196}" srcOrd="2" destOrd="0" parTransId="{05E0B104-745B-4D24-8DC2-64C4FA7824AB}" sibTransId="{C30A479A-4976-4D2F-A868-34169D854486}"/>
    <dgm:cxn modelId="{F3D27E85-C8E8-4665-A860-AAD4E7B95340}" type="presOf" srcId="{C17ACD6C-88BB-40F4-83AC-8692F0E03B39}" destId="{6D1524F7-B8DA-4538-9019-C625691817A6}" srcOrd="0" destOrd="0" presId="urn:microsoft.com/office/officeart/2008/layout/AlternatingHexagons"/>
    <dgm:cxn modelId="{EB529FB1-9602-465E-A47D-F600178B92EA}" srcId="{FD9063D4-98FC-4F6F-A843-5F81225F574C}" destId="{CDCC55D1-C886-4E94-82CB-D02AF92908FE}" srcOrd="0" destOrd="0" parTransId="{697A733C-9D56-43FA-92B4-4F0A430860F5}" sibTransId="{0EF341E2-AFC7-4D54-AD4C-1E40EC2467A9}"/>
    <dgm:cxn modelId="{7CFA48D1-656C-4E29-B8DB-C6B6C0708728}" type="presOf" srcId="{A60DF1FF-2F6F-4C75-8AC6-94F949DCDDAF}" destId="{020250EB-FC22-4611-B014-E3CC1B43A738}" srcOrd="0" destOrd="0" presId="urn:microsoft.com/office/officeart/2008/layout/AlternatingHexagons"/>
    <dgm:cxn modelId="{415CF2DF-A78D-40B2-9BA7-D32F8DD65C8D}" srcId="{FD9063D4-98FC-4F6F-A843-5F81225F574C}" destId="{A60DF1FF-2F6F-4C75-8AC6-94F949DCDDAF}" srcOrd="3" destOrd="0" parTransId="{41631A33-36E7-405B-B84E-41677666CF38}" sibTransId="{C17ACD6C-88BB-40F4-83AC-8692F0E03B39}"/>
    <dgm:cxn modelId="{C11A4F9F-8059-49A5-8D85-094B6FEED7FE}" type="presParOf" srcId="{3C855ABB-45FE-4FDD-9080-6DA4CD0D50C3}" destId="{5659FB11-527B-492C-9698-028BA7FB7106}" srcOrd="0" destOrd="0" presId="urn:microsoft.com/office/officeart/2008/layout/AlternatingHexagons"/>
    <dgm:cxn modelId="{083D4F76-7F21-41A1-8721-2E31484B2E51}" type="presParOf" srcId="{5659FB11-527B-492C-9698-028BA7FB7106}" destId="{18DA7D6D-786B-4769-9BCC-EE82C58821FB}" srcOrd="0" destOrd="0" presId="urn:microsoft.com/office/officeart/2008/layout/AlternatingHexagons"/>
    <dgm:cxn modelId="{56F46FF8-3149-4AC8-9F13-DD0BBEC2AB53}" type="presParOf" srcId="{5659FB11-527B-492C-9698-028BA7FB7106}" destId="{F863A573-2138-41C3-9B3F-B5C60A4DB85F}" srcOrd="1" destOrd="0" presId="urn:microsoft.com/office/officeart/2008/layout/AlternatingHexagons"/>
    <dgm:cxn modelId="{6A884951-2625-4E3F-9501-5AFF96947268}" type="presParOf" srcId="{5659FB11-527B-492C-9698-028BA7FB7106}" destId="{7DEAF181-9770-45F9-9562-56515F833F97}" srcOrd="2" destOrd="0" presId="urn:microsoft.com/office/officeart/2008/layout/AlternatingHexagons"/>
    <dgm:cxn modelId="{D133E0BF-F660-4CE7-9FAF-70FAB04AC5D7}" type="presParOf" srcId="{5659FB11-527B-492C-9698-028BA7FB7106}" destId="{CEABE551-3433-43A2-AEAD-21599714F4E6}" srcOrd="3" destOrd="0" presId="urn:microsoft.com/office/officeart/2008/layout/AlternatingHexagons"/>
    <dgm:cxn modelId="{7661F523-C205-4465-B12C-44214B46FD75}" type="presParOf" srcId="{5659FB11-527B-492C-9698-028BA7FB7106}" destId="{2B6BD562-E1E6-4086-9B27-5E53551E33FE}" srcOrd="4" destOrd="0" presId="urn:microsoft.com/office/officeart/2008/layout/AlternatingHexagons"/>
    <dgm:cxn modelId="{E1E25964-6C3E-4414-A190-A04D4B6CDB61}" type="presParOf" srcId="{3C855ABB-45FE-4FDD-9080-6DA4CD0D50C3}" destId="{A0979E38-8712-47D8-A920-62F6BC08B9EF}" srcOrd="1" destOrd="0" presId="urn:microsoft.com/office/officeart/2008/layout/AlternatingHexagons"/>
    <dgm:cxn modelId="{81CABA66-AC44-4F7E-825F-CB3875F63D71}" type="presParOf" srcId="{3C855ABB-45FE-4FDD-9080-6DA4CD0D50C3}" destId="{B3AA71C0-C30E-44B6-8268-CF1209D26D22}" srcOrd="2" destOrd="0" presId="urn:microsoft.com/office/officeart/2008/layout/AlternatingHexagons"/>
    <dgm:cxn modelId="{0BAF2A91-D883-494C-8565-69283CF817D6}" type="presParOf" srcId="{B3AA71C0-C30E-44B6-8268-CF1209D26D22}" destId="{4D61A611-8212-4398-9C2B-395093578419}" srcOrd="0" destOrd="0" presId="urn:microsoft.com/office/officeart/2008/layout/AlternatingHexagons"/>
    <dgm:cxn modelId="{DBB807CD-D632-4F5D-93D8-86A5FE7A4454}" type="presParOf" srcId="{B3AA71C0-C30E-44B6-8268-CF1209D26D22}" destId="{15683477-22B1-4AA5-836F-E939033C91C9}" srcOrd="1" destOrd="0" presId="urn:microsoft.com/office/officeart/2008/layout/AlternatingHexagons"/>
    <dgm:cxn modelId="{54752A63-D434-4D9C-85AB-7AA00E6E0899}" type="presParOf" srcId="{B3AA71C0-C30E-44B6-8268-CF1209D26D22}" destId="{C07DDFD1-876B-4444-92F8-87E40670DE6D}" srcOrd="2" destOrd="0" presId="urn:microsoft.com/office/officeart/2008/layout/AlternatingHexagons"/>
    <dgm:cxn modelId="{3AA49B09-125A-4E85-88DD-85FFB04269F6}" type="presParOf" srcId="{B3AA71C0-C30E-44B6-8268-CF1209D26D22}" destId="{7EAE8E0B-DB59-4E32-92BA-3A5CA1D89A73}" srcOrd="3" destOrd="0" presId="urn:microsoft.com/office/officeart/2008/layout/AlternatingHexagons"/>
    <dgm:cxn modelId="{A5995C6D-1A0C-4DA3-B607-7811F726DA80}" type="presParOf" srcId="{B3AA71C0-C30E-44B6-8268-CF1209D26D22}" destId="{9DDFB0A9-0AC8-44B4-B70B-DA585DDD20AF}" srcOrd="4" destOrd="0" presId="urn:microsoft.com/office/officeart/2008/layout/AlternatingHexagons"/>
    <dgm:cxn modelId="{BDD9B4AF-05B1-4F0D-8849-F85F06B5EF74}" type="presParOf" srcId="{3C855ABB-45FE-4FDD-9080-6DA4CD0D50C3}" destId="{17F76A5A-1DD6-4B23-BA63-A54BF72438FF}" srcOrd="3" destOrd="0" presId="urn:microsoft.com/office/officeart/2008/layout/AlternatingHexagons"/>
    <dgm:cxn modelId="{6213BB52-C68E-4179-8B46-115A82BCF916}" type="presParOf" srcId="{3C855ABB-45FE-4FDD-9080-6DA4CD0D50C3}" destId="{7C1FEB8F-7AC4-4DF8-99A5-C42CF8CFD031}" srcOrd="4" destOrd="0" presId="urn:microsoft.com/office/officeart/2008/layout/AlternatingHexagons"/>
    <dgm:cxn modelId="{AA1AAEAD-9DB1-4093-9EC9-FA23A671BD4D}" type="presParOf" srcId="{7C1FEB8F-7AC4-4DF8-99A5-C42CF8CFD031}" destId="{38BDE2C7-CFEF-483E-A7DC-85049995000F}" srcOrd="0" destOrd="0" presId="urn:microsoft.com/office/officeart/2008/layout/AlternatingHexagons"/>
    <dgm:cxn modelId="{9FD2EEAC-6726-4C4B-A486-D6667086A61E}" type="presParOf" srcId="{7C1FEB8F-7AC4-4DF8-99A5-C42CF8CFD031}" destId="{08887379-3BC1-432F-B112-F33DD29C1555}" srcOrd="1" destOrd="0" presId="urn:microsoft.com/office/officeart/2008/layout/AlternatingHexagons"/>
    <dgm:cxn modelId="{1B47F596-573F-4C2D-95E9-E3ACAA1CE278}" type="presParOf" srcId="{7C1FEB8F-7AC4-4DF8-99A5-C42CF8CFD031}" destId="{6F4D325C-A948-4766-8EA4-237885B99DF6}" srcOrd="2" destOrd="0" presId="urn:microsoft.com/office/officeart/2008/layout/AlternatingHexagons"/>
    <dgm:cxn modelId="{75C585A4-F877-4210-97B7-8B52F14C9214}" type="presParOf" srcId="{7C1FEB8F-7AC4-4DF8-99A5-C42CF8CFD031}" destId="{AD7DA1BC-7F63-4C4B-AFFF-EA2F9D670AE9}" srcOrd="3" destOrd="0" presId="urn:microsoft.com/office/officeart/2008/layout/AlternatingHexagons"/>
    <dgm:cxn modelId="{CD912404-275F-4807-B7E6-D0CC28777FC5}" type="presParOf" srcId="{7C1FEB8F-7AC4-4DF8-99A5-C42CF8CFD031}" destId="{5D6E152B-FE07-4BF0-993A-A9EAAA950B18}" srcOrd="4" destOrd="0" presId="urn:microsoft.com/office/officeart/2008/layout/AlternatingHexagons"/>
    <dgm:cxn modelId="{71AA2126-8681-4596-BF7E-42EF7195AFAE}" type="presParOf" srcId="{3C855ABB-45FE-4FDD-9080-6DA4CD0D50C3}" destId="{82AF71D4-62CB-41D4-ABD9-4BB7779204D5}" srcOrd="5" destOrd="0" presId="urn:microsoft.com/office/officeart/2008/layout/AlternatingHexagons"/>
    <dgm:cxn modelId="{2B69B324-4A1A-46F3-A94D-D15484DBF2DD}" type="presParOf" srcId="{3C855ABB-45FE-4FDD-9080-6DA4CD0D50C3}" destId="{B5089D8B-E255-45CA-8F7A-1A91C8D0B371}" srcOrd="6" destOrd="0" presId="urn:microsoft.com/office/officeart/2008/layout/AlternatingHexagons"/>
    <dgm:cxn modelId="{AC1299D4-80D2-4F15-B122-B001352EEC9A}" type="presParOf" srcId="{B5089D8B-E255-45CA-8F7A-1A91C8D0B371}" destId="{020250EB-FC22-4611-B014-E3CC1B43A738}" srcOrd="0" destOrd="0" presId="urn:microsoft.com/office/officeart/2008/layout/AlternatingHexagons"/>
    <dgm:cxn modelId="{8F633008-C404-41E5-A154-A12FE9B2E3C8}" type="presParOf" srcId="{B5089D8B-E255-45CA-8F7A-1A91C8D0B371}" destId="{8400141B-0494-4E1D-B83D-03E15FF44F1F}" srcOrd="1" destOrd="0" presId="urn:microsoft.com/office/officeart/2008/layout/AlternatingHexagons"/>
    <dgm:cxn modelId="{FAB04AC4-921B-4DFC-90F4-CECF0CB0F604}" type="presParOf" srcId="{B5089D8B-E255-45CA-8F7A-1A91C8D0B371}" destId="{F1694F8E-DEA0-44DD-9771-CA260BE290A4}" srcOrd="2" destOrd="0" presId="urn:microsoft.com/office/officeart/2008/layout/AlternatingHexagons"/>
    <dgm:cxn modelId="{D1647D25-3CC2-4EEB-8C91-583EDACE43CE}" type="presParOf" srcId="{B5089D8B-E255-45CA-8F7A-1A91C8D0B371}" destId="{AE24CE62-158A-48C6-9569-B5571A6157AB}" srcOrd="3" destOrd="0" presId="urn:microsoft.com/office/officeart/2008/layout/AlternatingHexagons"/>
    <dgm:cxn modelId="{69DB7C5D-A418-41C9-B98C-48C59F936FE8}" type="presParOf" srcId="{B5089D8B-E255-45CA-8F7A-1A91C8D0B371}" destId="{6D1524F7-B8DA-4538-9019-C625691817A6}" srcOrd="4" destOrd="0" presId="urn:microsoft.com/office/officeart/2008/layout/AlternatingHexagons"/>
    <dgm:cxn modelId="{84998DC7-A96D-4D13-8A59-2985D1328075}" type="presParOf" srcId="{3C855ABB-45FE-4FDD-9080-6DA4CD0D50C3}" destId="{77A0D230-6A4C-4D29-AE3B-27910E1385D2}" srcOrd="7" destOrd="0" presId="urn:microsoft.com/office/officeart/2008/layout/AlternatingHexagons"/>
    <dgm:cxn modelId="{56734B32-3530-4FB0-878E-5162DDCDCB24}" type="presParOf" srcId="{3C855ABB-45FE-4FDD-9080-6DA4CD0D50C3}" destId="{CF37642E-A2C5-4D92-BB53-126E295ADB84}" srcOrd="8" destOrd="0" presId="urn:microsoft.com/office/officeart/2008/layout/AlternatingHexagons"/>
    <dgm:cxn modelId="{01FF61F0-1CE2-4AA2-8819-6EC39E5F3F65}" type="presParOf" srcId="{CF37642E-A2C5-4D92-BB53-126E295ADB84}" destId="{C5A8C3AD-4603-4683-9194-BEA701A3982F}" srcOrd="0" destOrd="0" presId="urn:microsoft.com/office/officeart/2008/layout/AlternatingHexagons"/>
    <dgm:cxn modelId="{8BFA3CC0-3BC8-49E2-9E66-C93487DA73CC}" type="presParOf" srcId="{CF37642E-A2C5-4D92-BB53-126E295ADB84}" destId="{3E341103-2F7E-4649-8275-CCF92DA5B07D}" srcOrd="1" destOrd="0" presId="urn:microsoft.com/office/officeart/2008/layout/AlternatingHexagons"/>
    <dgm:cxn modelId="{ECBD48A8-0876-48F5-BF21-85A6F4E4EA48}" type="presParOf" srcId="{CF37642E-A2C5-4D92-BB53-126E295ADB84}" destId="{161DC8B9-6CA3-4B8F-A171-C984972804A1}" srcOrd="2" destOrd="0" presId="urn:microsoft.com/office/officeart/2008/layout/AlternatingHexagons"/>
    <dgm:cxn modelId="{C4390B09-2CCF-4472-8977-42DBEFBD36D9}" type="presParOf" srcId="{CF37642E-A2C5-4D92-BB53-126E295ADB84}" destId="{8139FB6B-16E3-4E78-880D-D609C29FB935}" srcOrd="3" destOrd="0" presId="urn:microsoft.com/office/officeart/2008/layout/AlternatingHexagons"/>
    <dgm:cxn modelId="{3FB2E38E-A265-4CB2-959C-5E13A6164503}" type="presParOf" srcId="{CF37642E-A2C5-4D92-BB53-126E295ADB84}" destId="{950B6E71-064C-4C7F-8C8F-FCC03375524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DA7D6D-786B-4769-9BCC-EE82C58821FB}">
      <dsp:nvSpPr>
        <dsp:cNvPr id="0" name=""/>
        <dsp:cNvSpPr/>
      </dsp:nvSpPr>
      <dsp:spPr>
        <a:xfrm rot="5400000">
          <a:off x="788890" y="2233753"/>
          <a:ext cx="1271080" cy="110583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Finanzas y Tesorería</a:t>
          </a:r>
        </a:p>
      </dsp:txBody>
      <dsp:txXfrm rot="-5400000">
        <a:off x="1043837" y="2349210"/>
        <a:ext cx="761185" cy="874926"/>
      </dsp:txXfrm>
    </dsp:sp>
    <dsp:sp modelId="{F863A573-2138-41C3-9B3F-B5C60A4DB85F}">
      <dsp:nvSpPr>
        <dsp:cNvPr id="0" name=""/>
        <dsp:cNvSpPr/>
      </dsp:nvSpPr>
      <dsp:spPr>
        <a:xfrm>
          <a:off x="4403136" y="256804"/>
          <a:ext cx="1418525" cy="76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BD562-E1E6-4086-9B27-5E53551E33FE}">
      <dsp:nvSpPr>
        <dsp:cNvPr id="0" name=""/>
        <dsp:cNvSpPr/>
      </dsp:nvSpPr>
      <dsp:spPr>
        <a:xfrm rot="5400000">
          <a:off x="1986813" y="85208"/>
          <a:ext cx="1271080" cy="110583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Seguridad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1" kern="1200" dirty="0"/>
            <a:t>4.146</a:t>
          </a:r>
        </a:p>
      </dsp:txBody>
      <dsp:txXfrm rot="-5400000">
        <a:off x="2241760" y="200665"/>
        <a:ext cx="761185" cy="874926"/>
      </dsp:txXfrm>
    </dsp:sp>
    <dsp:sp modelId="{4D61A611-8212-4398-9C2B-395093578419}">
      <dsp:nvSpPr>
        <dsp:cNvPr id="0" name=""/>
        <dsp:cNvSpPr/>
      </dsp:nvSpPr>
      <dsp:spPr>
        <a:xfrm rot="5400000">
          <a:off x="2581678" y="1164101"/>
          <a:ext cx="1271080" cy="110583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SIG</a:t>
          </a:r>
        </a:p>
      </dsp:txBody>
      <dsp:txXfrm rot="-5400000">
        <a:off x="2836625" y="1279558"/>
        <a:ext cx="761185" cy="874926"/>
      </dsp:txXfrm>
    </dsp:sp>
    <dsp:sp modelId="{15683477-22B1-4AA5-836F-E939033C91C9}">
      <dsp:nvSpPr>
        <dsp:cNvPr id="0" name=""/>
        <dsp:cNvSpPr/>
      </dsp:nvSpPr>
      <dsp:spPr>
        <a:xfrm>
          <a:off x="1245773" y="1335697"/>
          <a:ext cx="1372766" cy="76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DFB0A9-0AC8-44B4-B70B-DA585DDD20AF}">
      <dsp:nvSpPr>
        <dsp:cNvPr id="0" name=""/>
        <dsp:cNvSpPr/>
      </dsp:nvSpPr>
      <dsp:spPr>
        <a:xfrm rot="5400000">
          <a:off x="1370164" y="3290211"/>
          <a:ext cx="1271080" cy="115619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Administración</a:t>
          </a:r>
          <a:endParaRPr lang="es-ES" sz="950" kern="1200" dirty="0"/>
        </a:p>
      </dsp:txBody>
      <dsp:txXfrm rot="-5400000">
        <a:off x="1611596" y="3435044"/>
        <a:ext cx="788215" cy="866534"/>
      </dsp:txXfrm>
    </dsp:sp>
    <dsp:sp modelId="{38BDE2C7-CFEF-483E-A7DC-85049995000F}">
      <dsp:nvSpPr>
        <dsp:cNvPr id="0" name=""/>
        <dsp:cNvSpPr/>
      </dsp:nvSpPr>
      <dsp:spPr>
        <a:xfrm rot="5400000">
          <a:off x="1969606" y="4384891"/>
          <a:ext cx="1271080" cy="110583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Compras</a:t>
          </a:r>
        </a:p>
      </dsp:txBody>
      <dsp:txXfrm rot="-5400000">
        <a:off x="2224553" y="4500348"/>
        <a:ext cx="761185" cy="874926"/>
      </dsp:txXfrm>
    </dsp:sp>
    <dsp:sp modelId="{08887379-3BC1-432F-B112-F33DD29C1555}">
      <dsp:nvSpPr>
        <dsp:cNvPr id="0" name=""/>
        <dsp:cNvSpPr/>
      </dsp:nvSpPr>
      <dsp:spPr>
        <a:xfrm>
          <a:off x="4403136" y="2414589"/>
          <a:ext cx="1418525" cy="76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6E152B-FE07-4BF0-993A-A9EAAA950B18}">
      <dsp:nvSpPr>
        <dsp:cNvPr id="0" name=""/>
        <dsp:cNvSpPr/>
      </dsp:nvSpPr>
      <dsp:spPr>
        <a:xfrm rot="5400000">
          <a:off x="2578006" y="3306519"/>
          <a:ext cx="1271080" cy="110583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Contabilidad</a:t>
          </a:r>
        </a:p>
      </dsp:txBody>
      <dsp:txXfrm rot="-5400000">
        <a:off x="2832953" y="3421976"/>
        <a:ext cx="761185" cy="874926"/>
      </dsp:txXfrm>
    </dsp:sp>
    <dsp:sp modelId="{020250EB-FC22-4611-B014-E3CC1B43A738}">
      <dsp:nvSpPr>
        <dsp:cNvPr id="0" name=""/>
        <dsp:cNvSpPr/>
      </dsp:nvSpPr>
      <dsp:spPr>
        <a:xfrm rot="5400000">
          <a:off x="3183376" y="2224817"/>
          <a:ext cx="1271080" cy="110583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Calidad</a:t>
          </a:r>
        </a:p>
      </dsp:txBody>
      <dsp:txXfrm rot="-5400000">
        <a:off x="3438323" y="2340274"/>
        <a:ext cx="761185" cy="874926"/>
      </dsp:txXfrm>
    </dsp:sp>
    <dsp:sp modelId="{8400141B-0494-4E1D-B83D-03E15FF44F1F}">
      <dsp:nvSpPr>
        <dsp:cNvPr id="0" name=""/>
        <dsp:cNvSpPr/>
      </dsp:nvSpPr>
      <dsp:spPr>
        <a:xfrm>
          <a:off x="1245773" y="3493482"/>
          <a:ext cx="1372766" cy="76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524F7-B8DA-4538-9019-C625691817A6}">
      <dsp:nvSpPr>
        <dsp:cNvPr id="0" name=""/>
        <dsp:cNvSpPr/>
      </dsp:nvSpPr>
      <dsp:spPr>
        <a:xfrm rot="5400000">
          <a:off x="1391839" y="1159245"/>
          <a:ext cx="1271080" cy="110583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b="0" kern="1200" dirty="0"/>
            <a:t>TI y Sistemas</a:t>
          </a:r>
        </a:p>
      </dsp:txBody>
      <dsp:txXfrm rot="-5400000">
        <a:off x="1646786" y="1274702"/>
        <a:ext cx="761185" cy="874926"/>
      </dsp:txXfrm>
    </dsp:sp>
    <dsp:sp modelId="{C5A8C3AD-4603-4683-9194-BEA701A3982F}">
      <dsp:nvSpPr>
        <dsp:cNvPr id="0" name=""/>
        <dsp:cNvSpPr/>
      </dsp:nvSpPr>
      <dsp:spPr>
        <a:xfrm rot="5400000">
          <a:off x="3162652" y="4403368"/>
          <a:ext cx="1271080" cy="110583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000" kern="1200" dirty="0"/>
            <a:t>Riesgos</a:t>
          </a:r>
        </a:p>
      </dsp:txBody>
      <dsp:txXfrm rot="-5400000">
        <a:off x="3417599" y="4518825"/>
        <a:ext cx="761185" cy="874926"/>
      </dsp:txXfrm>
    </dsp:sp>
    <dsp:sp modelId="{3E341103-2F7E-4649-8275-CCF92DA5B07D}">
      <dsp:nvSpPr>
        <dsp:cNvPr id="0" name=""/>
        <dsp:cNvSpPr/>
      </dsp:nvSpPr>
      <dsp:spPr>
        <a:xfrm>
          <a:off x="4403136" y="4572375"/>
          <a:ext cx="1418525" cy="762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B6E71-064C-4C7F-8C8F-FCC033755249}">
      <dsp:nvSpPr>
        <dsp:cNvPr id="0" name=""/>
        <dsp:cNvSpPr/>
      </dsp:nvSpPr>
      <dsp:spPr>
        <a:xfrm rot="5400000">
          <a:off x="777909" y="4394131"/>
          <a:ext cx="1271080" cy="110583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000" kern="1200" dirty="0"/>
            <a:t>Control de Gestión</a:t>
          </a:r>
        </a:p>
      </dsp:txBody>
      <dsp:txXfrm rot="-5400000">
        <a:off x="1032856" y="4509588"/>
        <a:ext cx="761185" cy="874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B0547-FCB6-A249-8ECF-15FA698D7B3A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ADE2EC9-87F0-BC43-82D4-950CAEFCB2C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4993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373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6405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75FB-65AC-AC41-84B9-6C116412F2AC}" type="datetimeFigureOut">
              <a:rPr lang="es-ES_tradnl" smtClean="0"/>
              <a:t>03/01/2025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6F2AA-4381-1D4B-B554-52F8CA63EE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158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0.xml"/><Relationship Id="rId5" Type="http://schemas.openxmlformats.org/officeDocument/2006/relationships/slide" Target="slide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de inicio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5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Seguridad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Comentarios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70686" y="1061519"/>
            <a:ext cx="105828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Dar mayor soporte en tema de seguridad SST y concientización a todo el personal de la gerencia industrial y mantenimiento.</a:t>
            </a:r>
          </a:p>
          <a:p>
            <a:pPr algn="just"/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Gestionar cámaras de seguridad, talleres de mantenimiento, ingreso garita por balanza MP, y programadas, a terceros.</a:t>
            </a:r>
          </a:p>
          <a:p>
            <a:pPr algn="just"/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Ha mejorado el ingreso del personal durante las paradas programadas, pero aún falta reducir los tiempos de ingreso, con un apoyo de recursos.</a:t>
            </a:r>
          </a:p>
          <a:p>
            <a:pPr algn="just"/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Trabajar mas en planes de respuesta ante emergencias de incendio en la compañía.</a:t>
            </a:r>
          </a:p>
          <a:p>
            <a:pPr algn="just"/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Es un área que tiene elementos muy buenos y que se debe potenciar, escuchando las necesidades que hay para dar un mejor servicio.</a:t>
            </a:r>
          </a:p>
          <a:p>
            <a:pPr algn="just"/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Se requiere mayor seguridad en aspectos de SST en planta, debido a que hay rejillas sueltas en niveles superiores de fermentación, tratamiento de jugo y extracción que pueden generar caídas a desnivel.</a:t>
            </a:r>
          </a:p>
          <a:p>
            <a:pPr algn="just"/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Involucrase más en la seguridad industrial en Fábrica. Que las ROM sean más preventivas que correctivas.</a:t>
            </a:r>
          </a:p>
          <a:p>
            <a:pPr algn="just"/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Buenos.</a:t>
            </a:r>
          </a:p>
          <a:p>
            <a:pPr algn="just"/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El área de Seguridad siempre está dispuesta a ayudar y cada vez que se ha necesitado que acompañe un operativo de cisternas o camiones de azúcar, lo han hecho de una manera muy profesional.</a:t>
            </a:r>
          </a:p>
          <a:p>
            <a:pPr algn="just"/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Cuando hay eventos de robos o algún otro evento y solicitamos visualización de cámaras las respuestas por parte del área de seguridad son muy lentas y además siempre responden que no lo hay, por lo que se debe ver la manera de colocar un mayor control de imágenes y que estén disponibles cuando se soliciten.</a:t>
            </a:r>
          </a:p>
          <a:p>
            <a:pPr algn="just"/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Este incendio en fundo y se observaron muchas oportunidades de mejora.</a:t>
            </a:r>
          </a:p>
          <a:p>
            <a:pPr algn="just"/>
            <a:r>
              <a:rPr lang="es-ES" sz="13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* Deberían hacer simulacros de primeros auxilios de manera trimestral como mínimo y entrenando a la brigada de cada área por los menos una vez al año.</a:t>
            </a:r>
          </a:p>
        </p:txBody>
      </p:sp>
      <p:sp>
        <p:nvSpPr>
          <p:cNvPr id="13" name="Botón de acción: Inicio 12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6776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-1531138" y="7991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final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6591" y="2016754"/>
            <a:ext cx="3350795" cy="288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8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título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Antetítulo y fecha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872067" y="1744134"/>
            <a:ext cx="10727266" cy="20175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r>
              <a:rPr lang="es-MX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Encuestas de Satisfacción Seguridad 2024-02</a:t>
            </a:r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6097930" y="3823232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Enero 2025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/>
          <p:cNvCxnSpPr>
            <a:cxnSpLocks/>
          </p:cNvCxnSpPr>
          <p:nvPr/>
        </p:nvCxnSpPr>
        <p:spPr>
          <a:xfrm flipV="1">
            <a:off x="965200" y="3761723"/>
            <a:ext cx="8452486" cy="16982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76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917753" y="154468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4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Agenda</a:t>
            </a:r>
          </a:p>
        </p:txBody>
      </p:sp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/>
          <p:cNvSpPr txBox="1"/>
          <p:nvPr/>
        </p:nvSpPr>
        <p:spPr>
          <a:xfrm>
            <a:off x="-1531139" y="710253"/>
            <a:ext cx="114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</a:t>
            </a:r>
          </a:p>
          <a:p>
            <a:pPr algn="ctr"/>
            <a:r>
              <a:rPr lang="es-PE" sz="12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 agenda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17753" y="1262639"/>
            <a:ext cx="9178138" cy="4864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Punto 1: </a:t>
            </a:r>
            <a:r>
              <a:rPr lang="es-PE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  <a:hlinkClick r:id="rId3" action="ppaction://hlinksldjump"/>
              </a:rPr>
              <a:t>Satisfacción a nivel </a:t>
            </a:r>
            <a:r>
              <a:rPr lang="es-PE" sz="18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  <a:hlinkClick r:id="rId3" action="ppaction://hlinksldjump"/>
              </a:rPr>
              <a:t>Multiarea</a:t>
            </a:r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r>
              <a:rPr lang="es-ES_tradnl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Punto 2: </a:t>
            </a:r>
            <a:r>
              <a:rPr lang="es-PE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  <a:hlinkClick r:id="rId4" action="ppaction://hlinksldjump"/>
              </a:rPr>
              <a:t>Satisfacción </a:t>
            </a:r>
            <a:r>
              <a:rPr lang="es-MX" sz="1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  <a:hlinkClick r:id="rId4" action="ppaction://hlinksldjump"/>
              </a:rPr>
              <a:t>Seguridad</a:t>
            </a:r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MX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PE" sz="1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  <a:p>
            <a:endParaRPr lang="es-ES_tradnl" sz="1800" dirty="0">
              <a:solidFill>
                <a:schemeClr val="tx1">
                  <a:lumMod val="75000"/>
                  <a:lumOff val="25000"/>
                </a:schemeClr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cxnSp>
        <p:nvCxnSpPr>
          <p:cNvPr id="12" name="Conector recto 11"/>
          <p:cNvCxnSpPr/>
          <p:nvPr/>
        </p:nvCxnSpPr>
        <p:spPr>
          <a:xfrm>
            <a:off x="917753" y="1135005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-1940620" y="1949433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 “Agenda”: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(40)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</p:spTree>
    <p:extLst>
      <p:ext uri="{BB962C8B-B14F-4D97-AF65-F5344CB8AC3E}">
        <p14:creationId xmlns:p14="http://schemas.microsoft.com/office/powerpoint/2010/main" val="150483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ondear rectángulo de esquina diagonal 10">
            <a:extLst>
              <a:ext uri="{FF2B5EF4-FFF2-40B4-BE49-F238E27FC236}">
                <a16:creationId xmlns:a16="http://schemas.microsoft.com/office/drawing/2014/main" id="{68E45BB1-0D41-CF45-B1EE-0F63AC9AB321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1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</a:t>
            </a:r>
            <a:r>
              <a:rPr lang="es-PE" sz="3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Multiarea</a:t>
            </a:r>
            <a:endParaRPr lang="es-PE" sz="3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cxnSp>
        <p:nvCxnSpPr>
          <p:cNvPr id="22" name="Conector recto 21"/>
          <p:cNvCxnSpPr/>
          <p:nvPr/>
        </p:nvCxnSpPr>
        <p:spPr>
          <a:xfrm>
            <a:off x="5841016" y="3637393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7995163" y="3733023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sp>
        <p:nvSpPr>
          <p:cNvPr id="12" name="Botón de acción: Inicio 11">
            <a:hlinkClick r:id="rId4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</a:t>
            </a:r>
            <a:r>
              <a:rPr lang="es-MX" sz="2500" b="1" dirty="0" err="1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Multiarea</a:t>
            </a:r>
            <a:endParaRPr lang="es-MX" sz="25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2024- 02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graphicFrame>
        <p:nvGraphicFramePr>
          <p:cNvPr id="36" name="Diagrama 35"/>
          <p:cNvGraphicFramePr/>
          <p:nvPr>
            <p:extLst>
              <p:ext uri="{D42A27DB-BD31-4B8C-83A1-F6EECF244321}">
                <p14:modId xmlns:p14="http://schemas.microsoft.com/office/powerpoint/2010/main" val="1445774343"/>
              </p:ext>
            </p:extLst>
          </p:nvPr>
        </p:nvGraphicFramePr>
        <p:xfrm>
          <a:off x="5975927" y="820449"/>
          <a:ext cx="7067435" cy="5591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6" name="Botón de acción: Inicio 65">
            <a:hlinkClick r:id="rId8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03F96D7-6F0D-57BA-F70E-839766CE1805}"/>
              </a:ext>
            </a:extLst>
          </p:cNvPr>
          <p:cNvGrpSpPr/>
          <p:nvPr/>
        </p:nvGrpSpPr>
        <p:grpSpPr>
          <a:xfrm>
            <a:off x="8043413" y="2980823"/>
            <a:ext cx="1105839" cy="1271080"/>
            <a:chOff x="2069433" y="2588"/>
            <a:chExt cx="1105839" cy="1271080"/>
          </a:xfrm>
        </p:grpSpPr>
        <p:sp>
          <p:nvSpPr>
            <p:cNvPr id="5" name="Hexágono 4">
              <a:extLst>
                <a:ext uri="{FF2B5EF4-FFF2-40B4-BE49-F238E27FC236}">
                  <a16:creationId xmlns:a16="http://schemas.microsoft.com/office/drawing/2014/main" id="{8F9C4E84-948C-CF0C-729A-210AF9A40A1F}"/>
                </a:ext>
              </a:extLst>
            </p:cNvPr>
            <p:cNvSpPr/>
            <p:nvPr/>
          </p:nvSpPr>
          <p:spPr>
            <a:xfrm rot="5400000">
              <a:off x="1986813" y="85208"/>
              <a:ext cx="1271080" cy="1105839"/>
            </a:xfrm>
            <a:prstGeom prst="hexagon">
              <a:avLst>
                <a:gd name="adj" fmla="val 25000"/>
                <a:gd name="vf" fmla="val 115470"/>
              </a:avLst>
            </a:prstGeom>
          </p:spPr>
          <p:style>
            <a:lnRef idx="3">
              <a:schemeClr val="accent6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PE"/>
            </a:p>
          </p:txBody>
        </p:sp>
        <p:sp>
          <p:nvSpPr>
            <p:cNvPr id="6" name="Hexágono 4">
              <a:extLst>
                <a:ext uri="{FF2B5EF4-FFF2-40B4-BE49-F238E27FC236}">
                  <a16:creationId xmlns:a16="http://schemas.microsoft.com/office/drawing/2014/main" id="{F11CF5B4-19B5-9A85-7D08-25E1A633FE15}"/>
                </a:ext>
              </a:extLst>
            </p:cNvPr>
            <p:cNvSpPr txBox="1"/>
            <p:nvPr/>
          </p:nvSpPr>
          <p:spPr>
            <a:xfrm>
              <a:off x="2241760" y="200665"/>
              <a:ext cx="761185" cy="8749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000" kern="1200" dirty="0"/>
                <a:t>Legal</a:t>
              </a:r>
            </a:p>
          </p:txBody>
        </p: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ED48A66E-D366-4E04-7529-DCF292902B39}"/>
              </a:ext>
            </a:extLst>
          </p:cNvPr>
          <p:cNvSpPr txBox="1">
            <a:spLocks/>
          </p:cNvSpPr>
          <p:nvPr/>
        </p:nvSpPr>
        <p:spPr>
          <a:xfrm>
            <a:off x="873442" y="4159736"/>
            <a:ext cx="4156364" cy="405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1500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Tamaño de muestra: </a:t>
            </a:r>
            <a:r>
              <a:rPr lang="es-MX" sz="1500" b="1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254 colaboradores</a:t>
            </a:r>
          </a:p>
          <a:p>
            <a:pPr algn="ctr"/>
            <a:r>
              <a:rPr lang="es-ES_tradnl" sz="1500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Respuestas: </a:t>
            </a:r>
            <a:r>
              <a:rPr lang="es-ES_tradnl" sz="1500" b="1" dirty="0">
                <a:solidFill>
                  <a:srgbClr val="0E6251"/>
                </a:solidFill>
                <a:latin typeface="+mn-lt"/>
                <a:ea typeface="Verdana" charset="0"/>
                <a:cs typeface="Arial" panose="020B0604020202020204" pitchFamily="34" charset="0"/>
              </a:rPr>
              <a:t>172 colaboradores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E8A37EE-47ED-E209-088A-3D351D652F43}"/>
              </a:ext>
            </a:extLst>
          </p:cNvPr>
          <p:cNvSpPr/>
          <p:nvPr/>
        </p:nvSpPr>
        <p:spPr>
          <a:xfrm>
            <a:off x="1449487" y="958234"/>
            <a:ext cx="3011533" cy="3013200"/>
          </a:xfrm>
          <a:prstGeom prst="ellipse">
            <a:avLst/>
          </a:prstGeom>
          <a:solidFill>
            <a:srgbClr val="459F43"/>
          </a:solidFill>
          <a:ln>
            <a:solidFill>
              <a:srgbClr val="459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>
                <a:solidFill>
                  <a:schemeClr val="bg1"/>
                </a:solidFill>
              </a:rPr>
              <a:t>MULTIAREA</a:t>
            </a:r>
            <a:r>
              <a:rPr lang="es-PE" sz="4000" dirty="0">
                <a:solidFill>
                  <a:schemeClr val="bg1"/>
                </a:solidFill>
              </a:rPr>
              <a:t> 4.235</a:t>
            </a:r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EB9C29D3-E3BC-D961-C71D-B7588ECB83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173442"/>
              </p:ext>
            </p:extLst>
          </p:nvPr>
        </p:nvGraphicFramePr>
        <p:xfrm>
          <a:off x="505219" y="4600888"/>
          <a:ext cx="5605241" cy="1972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53858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222375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a nivel </a:t>
            </a:r>
            <a:r>
              <a:rPr lang="es-MX" sz="2500" b="1" dirty="0" err="1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Multiarea</a:t>
            </a:r>
            <a:endParaRPr lang="es-MX" sz="25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370686" y="677553"/>
            <a:ext cx="10500514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70686" y="797037"/>
            <a:ext cx="3503053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5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2024- 02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66" name="Botón de acción: Inicio 65">
            <a:hlinkClick r:id="rId3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9EB75F1D-1F2A-2FA9-ECEB-F8F0AC9EF799}"/>
              </a:ext>
            </a:extLst>
          </p:cNvPr>
          <p:cNvSpPr/>
          <p:nvPr/>
        </p:nvSpPr>
        <p:spPr>
          <a:xfrm>
            <a:off x="1314954" y="1122946"/>
            <a:ext cx="3011533" cy="3013200"/>
          </a:xfrm>
          <a:prstGeom prst="ellipse">
            <a:avLst/>
          </a:prstGeom>
          <a:solidFill>
            <a:srgbClr val="459F43"/>
          </a:solidFill>
          <a:ln>
            <a:solidFill>
              <a:srgbClr val="459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3200" dirty="0">
                <a:solidFill>
                  <a:schemeClr val="bg1"/>
                </a:solidFill>
              </a:rPr>
              <a:t>MULTIAREA</a:t>
            </a:r>
            <a:r>
              <a:rPr lang="es-PE" sz="4000" dirty="0">
                <a:solidFill>
                  <a:schemeClr val="bg1"/>
                </a:solidFill>
              </a:rPr>
              <a:t> 4.235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EEBA0B54-7F7C-5D04-0C79-83CC2E5C6C0B}"/>
              </a:ext>
            </a:extLst>
          </p:cNvPr>
          <p:cNvGraphicFramePr>
            <a:graphicFrameLocks/>
          </p:cNvGraphicFramePr>
          <p:nvPr/>
        </p:nvGraphicFramePr>
        <p:xfrm>
          <a:off x="916118" y="4581538"/>
          <a:ext cx="4322927" cy="1967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B168BF0E-FA01-D714-04BB-A4D6BBD17681}"/>
              </a:ext>
            </a:extLst>
          </p:cNvPr>
          <p:cNvGraphicFramePr>
            <a:graphicFrameLocks/>
          </p:cNvGraphicFramePr>
          <p:nvPr/>
        </p:nvGraphicFramePr>
        <p:xfrm>
          <a:off x="6081386" y="4581538"/>
          <a:ext cx="4789814" cy="19671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GraphicFramePr>
            <a:graphicFrameLocks/>
          </p:cNvGraphicFramePr>
          <p:nvPr/>
        </p:nvGraphicFramePr>
        <p:xfrm>
          <a:off x="4578470" y="1256993"/>
          <a:ext cx="6945630" cy="2745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59363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dondear rectángulo de esquina diagonal 10">
            <a:extLst>
              <a:ext uri="{FF2B5EF4-FFF2-40B4-BE49-F238E27FC236}">
                <a16:creationId xmlns:a16="http://schemas.microsoft.com/office/drawing/2014/main" id="{68E45BB1-0D41-CF45-B1EE-0F63AC9AB321}"/>
              </a:ext>
            </a:extLst>
          </p:cNvPr>
          <p:cNvSpPr/>
          <p:nvPr/>
        </p:nvSpPr>
        <p:spPr>
          <a:xfrm>
            <a:off x="319489" y="308472"/>
            <a:ext cx="5166911" cy="6235547"/>
          </a:xfrm>
          <a:prstGeom prst="round2DiagRect">
            <a:avLst>
              <a:gd name="adj1" fmla="val 8071"/>
              <a:gd name="adj2" fmla="val 0"/>
            </a:avLst>
          </a:pr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068116" y="-113174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/>
          <p:cNvSpPr txBox="1"/>
          <p:nvPr/>
        </p:nvSpPr>
        <p:spPr>
          <a:xfrm>
            <a:off x="-1923885" y="308472"/>
            <a:ext cx="151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para título secundario. Colocar los puntos especificados en la Agenda</a:t>
            </a:r>
          </a:p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Opción 6</a:t>
            </a:r>
          </a:p>
        </p:txBody>
      </p:sp>
      <p:sp>
        <p:nvSpPr>
          <p:cNvPr id="20" name="Título 1"/>
          <p:cNvSpPr txBox="1">
            <a:spLocks/>
          </p:cNvSpPr>
          <p:nvPr/>
        </p:nvSpPr>
        <p:spPr>
          <a:xfrm>
            <a:off x="5803525" y="2396332"/>
            <a:ext cx="5846127" cy="1303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</a:t>
            </a:r>
            <a:r>
              <a:rPr lang="es-MX" sz="30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Seguridad</a:t>
            </a:r>
            <a:endParaRPr lang="es-ES_tradnl" sz="3000" b="1" dirty="0">
              <a:solidFill>
                <a:srgbClr val="009F43"/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  <p:cxnSp>
        <p:nvCxnSpPr>
          <p:cNvPr id="22" name="Conector recto 21"/>
          <p:cNvCxnSpPr/>
          <p:nvPr/>
        </p:nvCxnSpPr>
        <p:spPr>
          <a:xfrm>
            <a:off x="5841016" y="3637393"/>
            <a:ext cx="5473903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/>
          <p:cNvSpPr txBox="1"/>
          <p:nvPr/>
        </p:nvSpPr>
        <p:spPr>
          <a:xfrm>
            <a:off x="-2068116" y="2064462"/>
            <a:ext cx="18002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(30)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</p:txBody>
      </p:sp>
      <p:sp>
        <p:nvSpPr>
          <p:cNvPr id="10" name="Botón de acción: Inicio 9">
            <a:hlinkClick r:id="rId4" action="ppaction://hlinksldjump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7995163" y="3733023"/>
            <a:ext cx="3319756" cy="455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t-IT" sz="15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2024-02</a:t>
            </a:r>
            <a:endParaRPr lang="es-ES_tradnl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Verdana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Resultado de imagen para post it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269086" y="90594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Seguridad</a:t>
            </a:r>
          </a:p>
        </p:txBody>
      </p:sp>
      <p:cxnSp>
        <p:nvCxnSpPr>
          <p:cNvPr id="11" name="Conector recto 10"/>
          <p:cNvCxnSpPr>
            <a:cxnSpLocks/>
          </p:cNvCxnSpPr>
          <p:nvPr/>
        </p:nvCxnSpPr>
        <p:spPr>
          <a:xfrm>
            <a:off x="370686" y="428171"/>
            <a:ext cx="11392689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/>
          <p:cNvSpPr txBox="1">
            <a:spLocks/>
          </p:cNvSpPr>
          <p:nvPr/>
        </p:nvSpPr>
        <p:spPr>
          <a:xfrm>
            <a:off x="324089" y="479482"/>
            <a:ext cx="4880764" cy="2644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Ubicación dentro de universo </a:t>
            </a:r>
            <a:r>
              <a:rPr lang="es-ES_tradnl"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de </a:t>
            </a:r>
            <a:r>
              <a:rPr lang="es-ES_tradnl" sz="1400" b="1" u="sng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63 </a:t>
            </a:r>
            <a:r>
              <a:rPr lang="es-ES_tradnl" sz="1400" b="1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servicios</a:t>
            </a:r>
            <a:r>
              <a:rPr lang="es-ES_tradnl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 Multiarea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1" name="Botón de acción: Inicio 20">
            <a:hlinkClick r:id="" action="ppaction://noaction" highlightClick="1"/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5D171B2-52F1-0806-C6EC-6CFC7FF91EC2}"/>
              </a:ext>
            </a:extLst>
          </p:cNvPr>
          <p:cNvGraphicFramePr>
            <a:graphicFrameLocks noGrp="1"/>
          </p:cNvGraphicFramePr>
          <p:nvPr/>
        </p:nvGraphicFramePr>
        <p:xfrm>
          <a:off x="321276" y="765749"/>
          <a:ext cx="6171564" cy="35810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0129">
                  <a:extLst>
                    <a:ext uri="{9D8B030D-6E8A-4147-A177-3AD203B41FA5}">
                      <a16:colId xmlns:a16="http://schemas.microsoft.com/office/drawing/2014/main" val="2394772586"/>
                    </a:ext>
                  </a:extLst>
                </a:gridCol>
                <a:gridCol w="4394984">
                  <a:extLst>
                    <a:ext uri="{9D8B030D-6E8A-4147-A177-3AD203B41FA5}">
                      <a16:colId xmlns:a16="http://schemas.microsoft.com/office/drawing/2014/main" val="2944050009"/>
                    </a:ext>
                  </a:extLst>
                </a:gridCol>
                <a:gridCol w="667363">
                  <a:extLst>
                    <a:ext uri="{9D8B030D-6E8A-4147-A177-3AD203B41FA5}">
                      <a16:colId xmlns:a16="http://schemas.microsoft.com/office/drawing/2014/main" val="2175742647"/>
                    </a:ext>
                  </a:extLst>
                </a:gridCol>
                <a:gridCol w="609088">
                  <a:extLst>
                    <a:ext uri="{9D8B030D-6E8A-4147-A177-3AD203B41FA5}">
                      <a16:colId xmlns:a16="http://schemas.microsoft.com/office/drawing/2014/main" val="1341136720"/>
                    </a:ext>
                  </a:extLst>
                </a:gridCol>
              </a:tblGrid>
              <a:tr h="129764"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1" u="none" strike="noStrike" dirty="0">
                          <a:effectLst/>
                        </a:rPr>
                        <a:t>PUESTO</a:t>
                      </a:r>
                      <a:endParaRPr lang="es-PE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2" marR="5592" marT="559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1" u="none" strike="noStrike" dirty="0">
                          <a:effectLst/>
                        </a:rPr>
                        <a:t>SERVICIO</a:t>
                      </a:r>
                      <a:endParaRPr lang="es-PE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2" marR="5592" marT="559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1" u="none" strike="noStrike" dirty="0">
                          <a:effectLst/>
                        </a:rPr>
                        <a:t>RESULTADO</a:t>
                      </a:r>
                      <a:endParaRPr lang="es-PE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2" marR="5592" marT="559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900" b="1" u="none" strike="noStrike" dirty="0">
                          <a:effectLst/>
                        </a:rPr>
                        <a:t>AREA</a:t>
                      </a:r>
                      <a:endParaRPr lang="es-PE" sz="9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92" marR="5592" marT="5592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592784"/>
                  </a:ext>
                </a:extLst>
              </a:tr>
              <a:tr h="25444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 de Ingreso y salida de unidades de producto terminado (Alcohol/azúcar) y sub productos (bagazo/compost)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Seguridad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19898343"/>
                  </a:ext>
                </a:extLst>
              </a:tr>
              <a:tr h="25444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Ingreso y salida de personal y unidades mayores y menores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Seguridad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35326235"/>
                  </a:ext>
                </a:extLst>
              </a:tr>
              <a:tr h="25444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Capacitaciones básicas, intermedias, avanzadas y  especializadas en respuesta a emergencias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Seguridad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7411845"/>
                  </a:ext>
                </a:extLst>
              </a:tr>
              <a:tr h="25444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Certificación en Edificaciones de Defensa Civil de nuestras 9 instalaciones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Seguridad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8951171"/>
                  </a:ext>
                </a:extLst>
              </a:tr>
              <a:tr h="25444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Prevención de accidentes y promoción del comportamiento seguro (safety) detectando e informando actos, condiciones, incidentes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Seguridad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83243167"/>
                  </a:ext>
                </a:extLst>
              </a:tr>
              <a:tr h="379127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Investigación de Ilícitos, denuncias ante PNP e investigaciones Fiscales.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Seguridad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50882448"/>
                  </a:ext>
                </a:extLst>
              </a:tr>
              <a:tr h="25444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Servicios de gestión y mantenimiento de equipos críticos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Seguridad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05545181"/>
                  </a:ext>
                </a:extLst>
              </a:tr>
              <a:tr h="25444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en investigaciones de accidentes e incidentes de trabajo - TASC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Seguridad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8431543"/>
                  </a:ext>
                </a:extLst>
              </a:tr>
              <a:tr h="379127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Soporte de imágenes en seguridad electrónica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Seguridad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3199582"/>
                  </a:ext>
                </a:extLst>
              </a:tr>
              <a:tr h="254445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Capacitaciones, inducciones y asesoría en SST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Seguridad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58410091"/>
                  </a:ext>
                </a:extLst>
              </a:tr>
              <a:tr h="379127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Gestión de contratistas en SST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Seguridad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52574108"/>
                  </a:ext>
                </a:extLst>
              </a:tr>
            </a:tbl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35F53F12-F4DE-41ED-BC28-0650EDDC430F}"/>
              </a:ext>
            </a:extLst>
          </p:cNvPr>
          <p:cNvGraphicFramePr>
            <a:graphicFrameLocks/>
          </p:cNvGraphicFramePr>
          <p:nvPr/>
        </p:nvGraphicFramePr>
        <p:xfrm>
          <a:off x="1469058" y="4617830"/>
          <a:ext cx="4132672" cy="2149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812CF4C-0526-770F-891B-9ACD9F99DED3}"/>
              </a:ext>
            </a:extLst>
          </p:cNvPr>
          <p:cNvGraphicFramePr>
            <a:graphicFrameLocks/>
          </p:cNvGraphicFramePr>
          <p:nvPr/>
        </p:nvGraphicFramePr>
        <p:xfrm>
          <a:off x="7032811" y="654381"/>
          <a:ext cx="4730563" cy="2944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EFDFCFBC-9D07-417F-89EF-9DFD31403AFF}"/>
              </a:ext>
            </a:extLst>
          </p:cNvPr>
          <p:cNvGraphicFramePr>
            <a:graphicFrameLocks/>
          </p:cNvGraphicFramePr>
          <p:nvPr/>
        </p:nvGraphicFramePr>
        <p:xfrm>
          <a:off x="7032811" y="3795933"/>
          <a:ext cx="4730562" cy="2633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50621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5E106-D509-7E9B-B510-7ADD2D5C6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95A1470A-506F-DCC4-3A98-CAFB1D075F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610432"/>
              </p:ext>
            </p:extLst>
          </p:nvPr>
        </p:nvGraphicFramePr>
        <p:xfrm>
          <a:off x="173314" y="861535"/>
          <a:ext cx="6428948" cy="2759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1D4372C1-9AD7-21E9-67D0-CF0BAF361E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886938"/>
              </p:ext>
            </p:extLst>
          </p:nvPr>
        </p:nvGraphicFramePr>
        <p:xfrm>
          <a:off x="6677349" y="861536"/>
          <a:ext cx="5209851" cy="2759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2" descr="Resultado de imagen para post it">
            <a:extLst>
              <a:ext uri="{FF2B5EF4-FFF2-40B4-BE49-F238E27FC236}">
                <a16:creationId xmlns:a16="http://schemas.microsoft.com/office/drawing/2014/main" id="{05D71084-3855-08F1-1603-E789B23B3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858324" y="0"/>
            <a:ext cx="1800224" cy="186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B5EF504-7F8E-0F24-9767-D2563D281E3B}"/>
              </a:ext>
            </a:extLst>
          </p:cNvPr>
          <p:cNvSpPr txBox="1">
            <a:spLocks/>
          </p:cNvSpPr>
          <p:nvPr/>
        </p:nvSpPr>
        <p:spPr>
          <a:xfrm>
            <a:off x="269086" y="90594"/>
            <a:ext cx="10602114" cy="4006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500" b="1" dirty="0">
                <a:solidFill>
                  <a:srgbClr val="009F43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rPr>
              <a:t>Satisfacción Seguridad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5457A9C-8E62-5006-1CAE-997BDB995C7D}"/>
              </a:ext>
            </a:extLst>
          </p:cNvPr>
          <p:cNvCxnSpPr>
            <a:cxnSpLocks/>
          </p:cNvCxnSpPr>
          <p:nvPr/>
        </p:nvCxnSpPr>
        <p:spPr>
          <a:xfrm>
            <a:off x="370686" y="428171"/>
            <a:ext cx="11392689" cy="0"/>
          </a:xfrm>
          <a:prstGeom prst="line">
            <a:avLst/>
          </a:prstGeom>
          <a:ln>
            <a:solidFill>
              <a:srgbClr val="009F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7176A01-42F4-DEDA-6353-21B1BDF8D4D6}"/>
              </a:ext>
            </a:extLst>
          </p:cNvPr>
          <p:cNvSpPr txBox="1"/>
          <p:nvPr/>
        </p:nvSpPr>
        <p:spPr>
          <a:xfrm>
            <a:off x="-1940620" y="1949433"/>
            <a:ext cx="1800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Título: 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(25)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Subtítulo: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(15)</a:t>
            </a:r>
          </a:p>
          <a:p>
            <a:pPr algn="just"/>
            <a:endParaRPr lang="es-PE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Texto:</a:t>
            </a:r>
          </a:p>
          <a:p>
            <a:pPr algn="just"/>
            <a:r>
              <a:rPr lang="es-P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Tipo de letra: Arial (18)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463DDBD-FDAB-0C65-D839-DE2559BF9332}"/>
              </a:ext>
            </a:extLst>
          </p:cNvPr>
          <p:cNvSpPr txBox="1"/>
          <p:nvPr/>
        </p:nvSpPr>
        <p:spPr>
          <a:xfrm>
            <a:off x="-1584757" y="602425"/>
            <a:ext cx="1202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Lámina general. Para el desarrollo de temas.</a:t>
            </a:r>
          </a:p>
        </p:txBody>
      </p:sp>
      <p:sp>
        <p:nvSpPr>
          <p:cNvPr id="21" name="Botón de acción: Inicio 2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BE9D530-9385-481B-CA88-0EBE2E27953C}"/>
              </a:ext>
            </a:extLst>
          </p:cNvPr>
          <p:cNvSpPr/>
          <p:nvPr/>
        </p:nvSpPr>
        <p:spPr>
          <a:xfrm>
            <a:off x="11887200" y="0"/>
            <a:ext cx="301840" cy="387927"/>
          </a:xfrm>
          <a:prstGeom prst="actionButtonHom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DE180EC-4CB8-4B86-9BA4-EE8826E6FEAB}"/>
              </a:ext>
            </a:extLst>
          </p:cNvPr>
          <p:cNvSpPr txBox="1"/>
          <p:nvPr/>
        </p:nvSpPr>
        <p:spPr>
          <a:xfrm>
            <a:off x="5767909" y="932177"/>
            <a:ext cx="598241" cy="307777"/>
          </a:xfrm>
          <a:prstGeom prst="rect">
            <a:avLst/>
          </a:prstGeom>
          <a:solidFill>
            <a:srgbClr val="0B84A5"/>
          </a:solidFill>
        </p:spPr>
        <p:txBody>
          <a:bodyPr wrap="none" rtlCol="0">
            <a:spAutoFit/>
          </a:bodyPr>
          <a:lstStyle/>
          <a:p>
            <a:r>
              <a:rPr lang="es-PE" sz="1400" b="1" dirty="0">
                <a:solidFill>
                  <a:schemeClr val="bg1"/>
                </a:solidFill>
              </a:rPr>
              <a:t>4.146</a:t>
            </a: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78E6B453-FC59-4077-8294-F5EB9B32A4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199147"/>
              </p:ext>
            </p:extLst>
          </p:nvPr>
        </p:nvGraphicFramePr>
        <p:xfrm>
          <a:off x="1458289" y="3706238"/>
          <a:ext cx="9504784" cy="2977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2851203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26179</TotalTime>
  <Words>919</Words>
  <Application>Microsoft Office PowerPoint</Application>
  <PresentationFormat>Panorámica</PresentationFormat>
  <Paragraphs>203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 2018</dc:title>
  <dc:creator>Usuario de Microsoft Office</dc:creator>
  <cp:lastModifiedBy>Cristhian Martin Valladolid Chero</cp:lastModifiedBy>
  <cp:revision>441</cp:revision>
  <dcterms:created xsi:type="dcterms:W3CDTF">2018-06-08T15:13:06Z</dcterms:created>
  <dcterms:modified xsi:type="dcterms:W3CDTF">2025-01-03T20:14:18Z</dcterms:modified>
</cp:coreProperties>
</file>