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270" r:id="rId2"/>
    <p:sldId id="584" r:id="rId3"/>
    <p:sldId id="593" r:id="rId4"/>
    <p:sldId id="256" r:id="rId5"/>
    <p:sldId id="741" r:id="rId6"/>
    <p:sldId id="744" r:id="rId7"/>
    <p:sldId id="668" r:id="rId8"/>
    <p:sldId id="745" r:id="rId9"/>
    <p:sldId id="729" r:id="rId10"/>
    <p:sldId id="717" r:id="rId11"/>
    <p:sldId id="739" r:id="rId12"/>
    <p:sldId id="602" r:id="rId13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C9C9C9"/>
    <a:srgbClr val="F29414"/>
    <a:srgbClr val="DF1D26"/>
    <a:srgbClr val="009B45"/>
    <a:srgbClr val="F2AB62"/>
    <a:srgbClr val="0E6251"/>
    <a:srgbClr val="009F43"/>
    <a:srgbClr val="66B763"/>
    <a:srgbClr val="006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istemasTI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istemasTI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SistemasTI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istemasTI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istemasTI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istemasTI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81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6-4E14-B531-00ECEFB4657C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6-4E14-B531-00ECEFB4657C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26-4E14-B531-00ECEFB4657C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3626-4E14-B531-00ECEFB46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26-4E14-B531-00ECEFB465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Soporte informático y de sistemas</c:v>
                </c:pt>
                <c:pt idx="1">
                  <c:v>Desarrollo de Software</c:v>
                </c:pt>
                <c:pt idx="2">
                  <c:v>Administración de Recursos Informáticos</c:v>
                </c:pt>
                <c:pt idx="3">
                  <c:v>Administración de Comunicaciones</c:v>
                </c:pt>
                <c:pt idx="4">
                  <c:v>Infraestructura</c:v>
                </c:pt>
              </c:strCache>
            </c:strRef>
          </c:cat>
          <c:val>
            <c:numRef>
              <c:f>DataResumen!$B$37:$B$41</c:f>
              <c:numCache>
                <c:formatCode>_-* #,##0.000_-;\-* #,##0.000_-;_-* "-"??_-;_-@_-</c:formatCode>
                <c:ptCount val="5"/>
                <c:pt idx="0">
                  <c:v>3.7218693284936482</c:v>
                </c:pt>
                <c:pt idx="1">
                  <c:v>4.2670668953687825</c:v>
                </c:pt>
                <c:pt idx="2">
                  <c:v>3.9935141509433962</c:v>
                </c:pt>
                <c:pt idx="3">
                  <c:v>3.9239926739926738</c:v>
                </c:pt>
                <c:pt idx="4">
                  <c:v>3.7519181585677748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B-4D99-BDA1-67592759D5E8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Soporte informático y de sistemas</c:v>
                </c:pt>
                <c:pt idx="1">
                  <c:v>Desarrollo de Software</c:v>
                </c:pt>
                <c:pt idx="2">
                  <c:v>Administración de Recursos Informáticos</c:v>
                </c:pt>
                <c:pt idx="3">
                  <c:v>Administración de Comunicaciones</c:v>
                </c:pt>
                <c:pt idx="4">
                  <c:v>Infraestructura</c:v>
                </c:pt>
              </c:strCache>
            </c:strRef>
          </c:cat>
          <c:val>
            <c:numRef>
              <c:f>DataResumen!$C$37:$C$41</c:f>
              <c:numCache>
                <c:formatCode>0.000</c:formatCode>
                <c:ptCount val="5"/>
                <c:pt idx="0">
                  <c:v>4.246031746031746</c:v>
                </c:pt>
                <c:pt idx="1">
                  <c:v>4.1010101010101003</c:v>
                </c:pt>
                <c:pt idx="2">
                  <c:v>4.2103174603174605</c:v>
                </c:pt>
                <c:pt idx="3">
                  <c:v>4.1768632753084329</c:v>
                </c:pt>
                <c:pt idx="4">
                  <c:v>4.0061094819159333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EB-4D99-BDA1-67592759D5E8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Soporte informático y de sistemas</c:v>
                </c:pt>
                <c:pt idx="1">
                  <c:v>Desarrollo de Software</c:v>
                </c:pt>
                <c:pt idx="2">
                  <c:v>Administración de Recursos Informáticos</c:v>
                </c:pt>
                <c:pt idx="3">
                  <c:v>Administración de Comunicaciones</c:v>
                </c:pt>
                <c:pt idx="4">
                  <c:v>Infraestructura</c:v>
                </c:pt>
              </c:strCache>
            </c:strRef>
          </c:cat>
          <c:val>
            <c:numRef>
              <c:f>DataResumen!$D$37:$D$41</c:f>
              <c:numCache>
                <c:formatCode>General</c:formatCode>
                <c:ptCount val="5"/>
                <c:pt idx="0">
                  <c:v>4.5369999999999999</c:v>
                </c:pt>
                <c:pt idx="1">
                  <c:v>4.4809999999999999</c:v>
                </c:pt>
                <c:pt idx="2">
                  <c:v>4.4820000000000002</c:v>
                </c:pt>
                <c:pt idx="3">
                  <c:v>4.4720000000000004</c:v>
                </c:pt>
                <c:pt idx="4">
                  <c:v>4.327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EB-4D99-BDA1-67592759D5E8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Soporte informático y de sistemas</c:v>
                </c:pt>
                <c:pt idx="1">
                  <c:v>Desarrollo de Software</c:v>
                </c:pt>
                <c:pt idx="2">
                  <c:v>Administración de Recursos Informáticos</c:v>
                </c:pt>
                <c:pt idx="3">
                  <c:v>Administración de Comunicaciones</c:v>
                </c:pt>
                <c:pt idx="4">
                  <c:v>Infraestructura</c:v>
                </c:pt>
              </c:strCache>
            </c:strRef>
          </c:cat>
          <c:val>
            <c:numRef>
              <c:f>DataResumen!$E$37:$E$41</c:f>
              <c:numCache>
                <c:formatCode>General</c:formatCode>
                <c:ptCount val="5"/>
                <c:pt idx="0">
                  <c:v>4.5629999999999997</c:v>
                </c:pt>
                <c:pt idx="1">
                  <c:v>4.532</c:v>
                </c:pt>
                <c:pt idx="2">
                  <c:v>4.5119999999999996</c:v>
                </c:pt>
                <c:pt idx="3">
                  <c:v>4.4710000000000001</c:v>
                </c:pt>
                <c:pt idx="4">
                  <c:v>4.2880000000000003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EB-4D99-BDA1-67592759D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  <c:extLst/>
            </c:strRef>
          </c:cat>
          <c:val>
            <c:numRef>
              <c:f>HistoricoAreas!$B$2:$F$2</c:f>
              <c:numCache>
                <c:formatCode>_-* #,##0.000_-;\-* #,##0.000_-;_-* "-"??_-;_-@_-</c:formatCode>
                <c:ptCount val="5"/>
                <c:pt idx="0">
                  <c:v>4.08</c:v>
                </c:pt>
                <c:pt idx="1">
                  <c:v>4.2089999999999996</c:v>
                </c:pt>
                <c:pt idx="2">
                  <c:v>4.1479269326947801</c:v>
                </c:pt>
                <c:pt idx="3">
                  <c:v>4.459961334961335</c:v>
                </c:pt>
                <c:pt idx="4" formatCode="General">
                  <c:v>4.4729999999999999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659-41B8-B319-B4FA0C608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45072"/>
        <c:axId val="119044112"/>
      </c:barChart>
      <c:catAx>
        <c:axId val="119045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044112"/>
        <c:crosses val="autoZero"/>
        <c:auto val="1"/>
        <c:lblAlgn val="ctr"/>
        <c:lblOffset val="100"/>
        <c:noMultiLvlLbl val="0"/>
      </c:catAx>
      <c:valAx>
        <c:axId val="119044112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119045072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>
                <a:solidFill>
                  <a:schemeClr val="tx1"/>
                </a:solidFill>
              </a:rPr>
              <a:t>Satisfacción Histórica Sistemas y TI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Graficos!$C$72:$F$72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765800315052781E-2"/>
                  <c:y val="7.264957876115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B3-4B87-A8BA-0DB896F4F5E2}"/>
                </c:ext>
              </c:extLst>
            </c:dLbl>
            <c:dLbl>
              <c:idx val="1"/>
              <c:layout>
                <c:manualLayout>
                  <c:x val="-6.9119167104239973E-2"/>
                  <c:y val="-7.2649578761153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B3-4B87-A8BA-0DB896F4F5E2}"/>
                </c:ext>
              </c:extLst>
            </c:dLbl>
            <c:dLbl>
              <c:idx val="2"/>
              <c:layout>
                <c:manualLayout>
                  <c:x val="-4.4236266946713683E-2"/>
                  <c:y val="5.9027782743436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B3-4B87-A8BA-0DB896F4F5E2}"/>
                </c:ext>
              </c:extLst>
            </c:dLbl>
            <c:dLbl>
              <c:idx val="3"/>
              <c:layout>
                <c:manualLayout>
                  <c:x val="-2.4882900157526595E-2"/>
                  <c:y val="7.71901774337251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B3-4B87-A8BA-0DB896F4F5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Graficos!$C$72:$F$72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Graficos!$C$73:$F$73</c:f>
              <c:numCache>
                <c:formatCode>_-* #,##0.000_-;\-* #,##0.000_-;_-* "-"??_-;_-@_-</c:formatCode>
                <c:ptCount val="4"/>
                <c:pt idx="0">
                  <c:v>4.08</c:v>
                </c:pt>
                <c:pt idx="1">
                  <c:v>4.2089999999999996</c:v>
                </c:pt>
                <c:pt idx="2">
                  <c:v>4.1479269326947801</c:v>
                </c:pt>
                <c:pt idx="3">
                  <c:v>4.466480667480667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B3-4B87-A8BA-0DB896F4F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128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1.3606530563267593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ADF-41A5-9213-F2EE82A20A52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F-41A5-9213-F2EE82A20A5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125 personas (97.66%)</c:v>
                </c:pt>
                <c:pt idx="1">
                  <c:v>No completaron 3 personas (2.34%)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125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DF-41A5-9213-F2EE82A20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Por Servicios sin autoevaluación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1019056577301435E-2"/>
          <c:y val="0.15903497527925289"/>
          <c:w val="0.8923862974179968"/>
          <c:h val="0.59695696758835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DataResumen!$A$16:$A$20</c:f>
              <c:strCache>
                <c:ptCount val="5"/>
                <c:pt idx="0">
                  <c:v>Soporte informático y de sistemas</c:v>
                </c:pt>
                <c:pt idx="1">
                  <c:v>Desarrollo de Software</c:v>
                </c:pt>
                <c:pt idx="2">
                  <c:v>Administración de Recursos Informáticos</c:v>
                </c:pt>
                <c:pt idx="3">
                  <c:v>Administración de Comunicaciones</c:v>
                </c:pt>
                <c:pt idx="4">
                  <c:v>Infraestructura</c:v>
                </c:pt>
              </c:strCache>
            </c:strRef>
          </c:cat>
          <c:val>
            <c:numRef>
              <c:f>DataResumen!$B$16:$B$20</c:f>
              <c:numCache>
                <c:formatCode>General</c:formatCode>
                <c:ptCount val="5"/>
                <c:pt idx="0">
                  <c:v>4.5629999999999997</c:v>
                </c:pt>
                <c:pt idx="1">
                  <c:v>4.532</c:v>
                </c:pt>
                <c:pt idx="2">
                  <c:v>4.5119999999999996</c:v>
                </c:pt>
                <c:pt idx="3">
                  <c:v>4.4710000000000001</c:v>
                </c:pt>
                <c:pt idx="4">
                  <c:v>4.2880000000000003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5-491E-A01B-2D07C2622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425152"/>
        <c:axId val="221041488"/>
      </c:barChart>
      <c:catAx>
        <c:axId val="2344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1041488"/>
        <c:crosses val="autoZero"/>
        <c:auto val="1"/>
        <c:lblAlgn val="ctr"/>
        <c:lblOffset val="100"/>
        <c:noMultiLvlLbl val="0"/>
      </c:catAx>
      <c:valAx>
        <c:axId val="221041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4425152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Administración y Finanzas</c:v>
                </c:pt>
                <c:pt idx="1">
                  <c:v>Operaciones</c:v>
                </c:pt>
                <c:pt idx="2">
                  <c:v>Gestión Humana y Sostenibilidad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4.7030000000000003</c:v>
                </c:pt>
                <c:pt idx="1">
                  <c:v>4.5720000000000001</c:v>
                </c:pt>
                <c:pt idx="2">
                  <c:v>4.4720000000000004</c:v>
                </c:pt>
                <c:pt idx="3" formatCode="0.000">
                  <c:v>4.3099999999999996</c:v>
                </c:pt>
                <c:pt idx="4">
                  <c:v>4.1879999999999997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E-48A6-8DCA-9E866B09F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038128"/>
        <c:axId val="221039088"/>
      </c:barChart>
      <c:catAx>
        <c:axId val="22103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1039088"/>
        <c:crosses val="autoZero"/>
        <c:auto val="1"/>
        <c:lblAlgn val="ctr"/>
        <c:lblOffset val="100"/>
        <c:noMultiLvlLbl val="0"/>
      </c:catAx>
      <c:valAx>
        <c:axId val="221039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2103812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TI y Sistemas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4.473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Char char="•"/>
          </a:pPr>
          <a:r>
            <a:rPr lang="es-PE" sz="1000" kern="1200" dirty="0"/>
            <a:t>Finanzas y Tesorería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TI y Sistemas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4.473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None/>
          </a:pPr>
          <a:r>
            <a:rPr lang="es-PE" sz="1000" kern="1200" dirty="0"/>
            <a:t>Finanzas y Tesorería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TI y Sistemas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trabajo equipo, especial a Junior, siempre brinda su apoyo rápidamente, atento ante cualquier consulta.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*Se agradece y felicita la disponibilidad del equipo para resolver cualquier incidente que se presente a cualquier horario. Muchas gracias equipo!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 (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Franshes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, Josue y Wilder)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buen trabajo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Bueno, 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Lo único adverso es la inestabilidad de la red que muchas veces nos afecta.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SERVICIO, BUENA ATENCIÓN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Sigan así equipo de TI y sistemas, siempre excelente disponibilidad.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Evaluar cambio de red de telefonía, Movistar se corta continuamente y presenta fallas en la señal.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Agradecimiento y reconocimiento al equipo de Jene, Wilder y Josue por su soporte incondicional cuando se les requiere. 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Felicitaciones a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Franshes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y su equipo!!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equipo de trabajo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Observo como oportunidad de mejora, en tener equipos Stand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by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, para cualquier emergencia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Siempre que se tiene un problema la respuesta es inmediata para dar solución.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apoyo por parte de Junior Hidalgo y Fransheska Gómez. Sigan así chicos!- Mejorar la conectividad de internet en fundo Lobo. "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equipo. 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mantener mas equipos de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backup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Felicitaciones al equipo de TI y sistemas, por su esfuerzo y buen trabajo que se viene realizando.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Ha mejorado mucho la velocidad de respuesta y atención. Gracias por el apoyo!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Capacitación sobre uso y cuidados.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El servicio y el equipo de sistemas siempre está presente con el soporte.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servicio.</a:t>
            </a: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TI y Sistemas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kern="12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Todo conforme.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solucionan rápidamente los problemas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servicio siempre con respuesta inmediata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Ninguna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El soporte del área de TI es bueno y oportuno siempre.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Es un servicio eficaz, quizá un punto a mejorar serían responder a las consultas rápidas y breves que los usuarios hacen vía WhatsApp o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Teams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La red está muy mala. Mucho se cuelgan las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PCs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y cuando llamas a TI te derivan a mesa de ayuda. El servicio no es eficaz.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Informar a quien dirigirnos para soporte correspondiente sobre todo noches o feriados ante algún imprevisto, cronograma del personal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No recibí servicio, por vacaciones 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La conectividad en fundo ML e inclusive en oficina de Piura no es buena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Dar seguimiento a las solicitudes.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JENE GERENTE DE TI</a:t>
            </a: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</a:t>
            </a:r>
          </a:p>
          <a:p>
            <a:pPr algn="just"/>
            <a:endParaRPr lang="es-E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99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5737" y="1744134"/>
            <a:ext cx="10727266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TI y Sistemas 2024 - 02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978464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Diciembre 2024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85800" y="3761723"/>
            <a:ext cx="9635069" cy="16982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TI y Sistemas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36706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2FB4B714-220E-6C9F-7872-ABF30F1C9EDC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B143C2-6CC6-62F0-E16E-1879CB20377D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D64F232-840D-B94B-7BEB-04CCA295A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26218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629244"/>
              </p:ext>
            </p:extLst>
          </p:nvPr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248880"/>
              </p:ext>
            </p:extLst>
          </p:nvPr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458607"/>
              </p:ext>
            </p:extLst>
          </p:nvPr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TI y Sistemas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B9778172-001E-4CC0-8B35-7560A2C2B133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D4041-475C-7BB2-C738-CA1267E8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0D5574D7-6FA8-47B2-4CB3-70E18FE7D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EC9D4FF-0C78-FCF6-DC24-83F336C3687F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TI y Sistemas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7018C03-7103-E947-2396-CE9B7D907D8C}"/>
              </a:ext>
            </a:extLst>
          </p:cNvPr>
          <p:cNvCxnSpPr>
            <a:cxnSpLocks/>
          </p:cNvCxnSpPr>
          <p:nvPr/>
        </p:nvCxnSpPr>
        <p:spPr>
          <a:xfrm>
            <a:off x="370686" y="677553"/>
            <a:ext cx="11368732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4B1A9D2A-DD38-23E7-3BEA-0BBFB99207FA}"/>
              </a:ext>
            </a:extLst>
          </p:cNvPr>
          <p:cNvSpPr txBox="1">
            <a:spLocks/>
          </p:cNvSpPr>
          <p:nvPr/>
        </p:nvSpPr>
        <p:spPr>
          <a:xfrm>
            <a:off x="370686" y="797037"/>
            <a:ext cx="4958696" cy="20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C835E2-9B35-48B8-AF7F-776570185C61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C7C55C5-6910-C088-2338-32B5AAF80C78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B2382A7-EBB1-5735-738D-01308E3A2ECA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822AE0-C8DB-1EDC-13FE-463222AB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3959"/>
              </p:ext>
            </p:extLst>
          </p:nvPr>
        </p:nvGraphicFramePr>
        <p:xfrm>
          <a:off x="370685" y="1124690"/>
          <a:ext cx="5586770" cy="1192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675">
                  <a:extLst>
                    <a:ext uri="{9D8B030D-6E8A-4147-A177-3AD203B41FA5}">
                      <a16:colId xmlns:a16="http://schemas.microsoft.com/office/drawing/2014/main" val="318286723"/>
                    </a:ext>
                  </a:extLst>
                </a:gridCol>
                <a:gridCol w="2726612">
                  <a:extLst>
                    <a:ext uri="{9D8B030D-6E8A-4147-A177-3AD203B41FA5}">
                      <a16:colId xmlns:a16="http://schemas.microsoft.com/office/drawing/2014/main" val="1388741919"/>
                    </a:ext>
                  </a:extLst>
                </a:gridCol>
                <a:gridCol w="934838">
                  <a:extLst>
                    <a:ext uri="{9D8B030D-6E8A-4147-A177-3AD203B41FA5}">
                      <a16:colId xmlns:a16="http://schemas.microsoft.com/office/drawing/2014/main" val="150439032"/>
                    </a:ext>
                  </a:extLst>
                </a:gridCol>
                <a:gridCol w="1090645">
                  <a:extLst>
                    <a:ext uri="{9D8B030D-6E8A-4147-A177-3AD203B41FA5}">
                      <a16:colId xmlns:a16="http://schemas.microsoft.com/office/drawing/2014/main" val="2807178460"/>
                    </a:ext>
                  </a:extLst>
                </a:gridCol>
              </a:tblGrid>
              <a:tr h="1983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18404"/>
                  </a:ext>
                </a:extLst>
              </a:tr>
              <a:tr h="1917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informático y de sistemas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Sistemas y TI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2034783"/>
                  </a:ext>
                </a:extLst>
              </a:tr>
              <a:tr h="2273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 de Software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Sistemas y TI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02935"/>
                  </a:ext>
                </a:extLst>
              </a:tr>
              <a:tr h="1917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Administración de Recursos Informáticos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Sistemas y TI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490521"/>
                  </a:ext>
                </a:extLst>
              </a:tr>
              <a:tr h="1917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Administración de Comunicaciones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Sistemas y TI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6122031"/>
                  </a:ext>
                </a:extLst>
              </a:tr>
              <a:tr h="1917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Infraestructura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Sistemas y TI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7376289"/>
                  </a:ext>
                </a:extLst>
              </a:tr>
            </a:tbl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51DA39E-810B-01C2-51CE-1B427D002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473802"/>
              </p:ext>
            </p:extLst>
          </p:nvPr>
        </p:nvGraphicFramePr>
        <p:xfrm>
          <a:off x="6862620" y="1006449"/>
          <a:ext cx="4876798" cy="21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7C7E988-96B5-7513-010B-AFF679D62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744042"/>
              </p:ext>
            </p:extLst>
          </p:nvPr>
        </p:nvGraphicFramePr>
        <p:xfrm>
          <a:off x="6862620" y="3636989"/>
          <a:ext cx="4876798" cy="236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0D9CEF4E-4C27-C6AF-660C-D665B814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653520"/>
              </p:ext>
            </p:extLst>
          </p:nvPr>
        </p:nvGraphicFramePr>
        <p:xfrm>
          <a:off x="452581" y="2819056"/>
          <a:ext cx="5504873" cy="284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308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67C4A27-677D-C301-19C4-7DD5EDE9C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141048"/>
              </p:ext>
            </p:extLst>
          </p:nvPr>
        </p:nvGraphicFramePr>
        <p:xfrm>
          <a:off x="5994005" y="1005048"/>
          <a:ext cx="5990471" cy="266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TI y Sistemas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11368732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9CF105-B652-949F-4178-9F7F2BB144F3}"/>
              </a:ext>
            </a:extLst>
          </p:cNvPr>
          <p:cNvSpPr txBox="1"/>
          <p:nvPr/>
        </p:nvSpPr>
        <p:spPr>
          <a:xfrm>
            <a:off x="11271147" y="1062962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4.473</a:t>
            </a: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8B1F65C6-EA5E-A54E-3E33-1CAA5B366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648"/>
              </p:ext>
            </p:extLst>
          </p:nvPr>
        </p:nvGraphicFramePr>
        <p:xfrm>
          <a:off x="133170" y="1005047"/>
          <a:ext cx="5691553" cy="2666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41938064-C132-4EC6-BF2A-E3CAFE586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506108"/>
              </p:ext>
            </p:extLst>
          </p:nvPr>
        </p:nvGraphicFramePr>
        <p:xfrm>
          <a:off x="2628087" y="3998561"/>
          <a:ext cx="6731836" cy="266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33264</TotalTime>
  <Words>983</Words>
  <Application>Microsoft Office PowerPoint</Application>
  <PresentationFormat>Panorámica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465</cp:revision>
  <dcterms:created xsi:type="dcterms:W3CDTF">2018-06-08T15:13:06Z</dcterms:created>
  <dcterms:modified xsi:type="dcterms:W3CDTF">2025-01-04T04:55:43Z</dcterms:modified>
</cp:coreProperties>
</file>