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4"/>
  </p:sldMasterIdLst>
  <p:notesMasterIdLst>
    <p:notesMasterId r:id="rId10"/>
  </p:notesMasterIdLst>
  <p:sldIdLst>
    <p:sldId id="270" r:id="rId5"/>
    <p:sldId id="584" r:id="rId6"/>
    <p:sldId id="256" r:id="rId7"/>
    <p:sldId id="630" r:id="rId8"/>
    <p:sldId id="602" r:id="rId9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turo Meneses Ruidias" initials="AMR" lastIdx="7" clrIdx="0">
    <p:extLst>
      <p:ext uri="{19B8F6BF-5375-455C-9EA6-DF929625EA0E}">
        <p15:presenceInfo xmlns:p15="http://schemas.microsoft.com/office/powerpoint/2012/main" userId="S-1-5-21-393103838-4033371443-3849908453-32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45"/>
    <a:srgbClr val="C9C9C9"/>
    <a:srgbClr val="009F43"/>
    <a:srgbClr val="DF1D26"/>
    <a:srgbClr val="F29414"/>
    <a:srgbClr val="F2AB62"/>
    <a:srgbClr val="66B763"/>
    <a:srgbClr val="006131"/>
    <a:srgbClr val="009C49"/>
    <a:srgbClr val="CE6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2881" autoAdjust="0"/>
  </p:normalViewPr>
  <p:slideViewPr>
    <p:cSldViewPr snapToGrid="0" snapToObjects="1">
      <p:cViewPr varScale="1">
        <p:scale>
          <a:sx n="86" d="100"/>
          <a:sy n="86" d="100"/>
        </p:scale>
        <p:origin x="970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B0547-FCB6-A249-8ECF-15FA698D7B3A}" type="datetimeFigureOut">
              <a:rPr lang="es-ES_tradnl" smtClean="0"/>
              <a:t>21/04/2025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E2EC9-87F0-BC43-82D4-950CAEFCB2C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993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E2EC9-87F0-BC43-82D4-950CAEFCB2C1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239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75FB-65AC-AC41-84B9-6C116412F2AC}" type="datetimeFigureOut">
              <a:rPr lang="es-ES_tradnl" smtClean="0"/>
              <a:t>21/04/2025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373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75FB-65AC-AC41-84B9-6C116412F2AC}" type="datetimeFigureOut">
              <a:rPr lang="es-ES_tradnl" smtClean="0"/>
              <a:t>21/04/2025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640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A75FB-65AC-AC41-84B9-6C116412F2AC}" type="datetimeFigureOut">
              <a:rPr lang="es-ES_tradnl" smtClean="0"/>
              <a:t>21/04/2025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158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-1531138" y="7991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de inicio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6591" y="2016754"/>
            <a:ext cx="3350795" cy="288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-1531139" y="7102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</a:t>
            </a:r>
          </a:p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título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-1940620" y="1949433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(40)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Antetítulo y fecha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00230" y="2471237"/>
            <a:ext cx="9685807" cy="1303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Aplicación para reporte de actividades de mantenimiento de riego y bombas</a:t>
            </a:r>
            <a:endParaRPr lang="es-ES_tradnl" sz="3600" b="1" dirty="0">
              <a:solidFill>
                <a:srgbClr val="009F43"/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344719" y="2067607"/>
            <a:ext cx="3503053" cy="428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_tradnl" sz="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sp>
        <p:nvSpPr>
          <p:cNvPr id="16" name="Subtítulo 2"/>
          <p:cNvSpPr txBox="1">
            <a:spLocks/>
          </p:cNvSpPr>
          <p:nvPr/>
        </p:nvSpPr>
        <p:spPr>
          <a:xfrm>
            <a:off x="6666281" y="3778705"/>
            <a:ext cx="3319756" cy="45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Abril 2025</a:t>
            </a:r>
          </a:p>
          <a:p>
            <a:pPr marL="0" indent="0" algn="r">
              <a:buNone/>
            </a:pPr>
            <a:endParaRPr lang="es-ES_tradnl" sz="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cxnSp>
        <p:nvCxnSpPr>
          <p:cNvPr id="17" name="Conector recto 16"/>
          <p:cNvCxnSpPr/>
          <p:nvPr/>
        </p:nvCxnSpPr>
        <p:spPr>
          <a:xfrm>
            <a:off x="376430" y="3761723"/>
            <a:ext cx="9609607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76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ondear rectángulo de esquina diagonal 10">
            <a:extLst>
              <a:ext uri="{FF2B5EF4-FFF2-40B4-BE49-F238E27FC236}">
                <a16:creationId xmlns:a16="http://schemas.microsoft.com/office/drawing/2014/main" id="{68E45BB1-0D41-CF45-B1EE-0F63AC9AB321}"/>
              </a:ext>
            </a:extLst>
          </p:cNvPr>
          <p:cNvSpPr/>
          <p:nvPr/>
        </p:nvSpPr>
        <p:spPr>
          <a:xfrm>
            <a:off x="319489" y="308472"/>
            <a:ext cx="5166911" cy="6235547"/>
          </a:xfrm>
          <a:prstGeom prst="round2DiagRect">
            <a:avLst>
              <a:gd name="adj1" fmla="val 8071"/>
              <a:gd name="adj2" fmla="val 0"/>
            </a:avLst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068116" y="-113174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-1923885" y="308472"/>
            <a:ext cx="151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para título secundario. Colocar los puntos especificados en la Agenda</a:t>
            </a:r>
          </a:p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Opción 1</a:t>
            </a:r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5803525" y="2396332"/>
            <a:ext cx="5846127" cy="1303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30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 </a:t>
            </a:r>
          </a:p>
          <a:p>
            <a:r>
              <a:rPr lang="es-ES_tradnl" sz="30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One Page</a:t>
            </a:r>
          </a:p>
        </p:txBody>
      </p:sp>
      <p:cxnSp>
        <p:nvCxnSpPr>
          <p:cNvPr id="22" name="Conector recto 21"/>
          <p:cNvCxnSpPr/>
          <p:nvPr/>
        </p:nvCxnSpPr>
        <p:spPr>
          <a:xfrm>
            <a:off x="5841016" y="3637393"/>
            <a:ext cx="5473903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-2068116" y="2064462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(30)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69086" y="222375"/>
            <a:ext cx="9276566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One Page</a:t>
            </a:r>
          </a:p>
        </p:txBody>
      </p:sp>
      <p:cxnSp>
        <p:nvCxnSpPr>
          <p:cNvPr id="11" name="Conector recto 10"/>
          <p:cNvCxnSpPr>
            <a:cxnSpLocks/>
          </p:cNvCxnSpPr>
          <p:nvPr/>
        </p:nvCxnSpPr>
        <p:spPr>
          <a:xfrm>
            <a:off x="370686" y="677553"/>
            <a:ext cx="4294447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36" name="50 Rectángulo">
            <a:extLst>
              <a:ext uri="{FF2B5EF4-FFF2-40B4-BE49-F238E27FC236}">
                <a16:creationId xmlns:a16="http://schemas.microsoft.com/office/drawing/2014/main" id="{7063095D-5170-46CC-B8FD-0E4A894FEEF7}"/>
              </a:ext>
            </a:extLst>
          </p:cNvPr>
          <p:cNvSpPr/>
          <p:nvPr/>
        </p:nvSpPr>
        <p:spPr>
          <a:xfrm>
            <a:off x="143392" y="49072"/>
            <a:ext cx="11703378" cy="612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/>
            <a:r>
              <a:rPr lang="es-ES" sz="2400" dirty="0">
                <a:solidFill>
                  <a:prstClr val="white"/>
                </a:solidFill>
              </a:rPr>
              <a:t>PROYECTO: Aplicación para reporte de actividades de mantenimiento de riego y bombas</a:t>
            </a:r>
          </a:p>
        </p:txBody>
      </p:sp>
      <p:sp>
        <p:nvSpPr>
          <p:cNvPr id="38" name="Rectangle 92">
            <a:extLst>
              <a:ext uri="{FF2B5EF4-FFF2-40B4-BE49-F238E27FC236}">
                <a16:creationId xmlns:a16="http://schemas.microsoft.com/office/drawing/2014/main" id="{6B005B0B-A3BC-4DA1-B4C9-46BB7DB3546D}"/>
              </a:ext>
            </a:extLst>
          </p:cNvPr>
          <p:cNvSpPr/>
          <p:nvPr/>
        </p:nvSpPr>
        <p:spPr>
          <a:xfrm>
            <a:off x="163351" y="702195"/>
            <a:ext cx="11703384" cy="92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PE" sz="1000" b="1" dirty="0">
                <a:solidFill>
                  <a:schemeClr val="tx1"/>
                </a:solidFill>
              </a:rPr>
              <a:t>PROPÓSITO: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Automatizar el proceso de reporte de actividades y eliminar el papeleo. Esto reducirá los retrasos en las notificaciones y facilitará la comunicación entre técnicos y supervisores, optimizando así la gestión de actividades.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PE" sz="1000" b="1" dirty="0">
                <a:solidFill>
                  <a:schemeClr val="tx1"/>
                </a:solidFill>
              </a:rPr>
              <a:t>Este proyecto se está desarrollando de manera InHouse.</a:t>
            </a:r>
          </a:p>
        </p:txBody>
      </p:sp>
      <p:graphicFrame>
        <p:nvGraphicFramePr>
          <p:cNvPr id="39" name="42 Tabla">
            <a:extLst>
              <a:ext uri="{FF2B5EF4-FFF2-40B4-BE49-F238E27FC236}">
                <a16:creationId xmlns:a16="http://schemas.microsoft.com/office/drawing/2014/main" id="{896B9445-D20E-4BEA-9247-C7C31C5D9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029227"/>
              </p:ext>
            </p:extLst>
          </p:nvPr>
        </p:nvGraphicFramePr>
        <p:xfrm>
          <a:off x="169115" y="1649706"/>
          <a:ext cx="2304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9363">
                <a:tc>
                  <a:txBody>
                    <a:bodyPr/>
                    <a:lstStyle/>
                    <a:p>
                      <a:pPr algn="ctr"/>
                      <a:endParaRPr lang="es-PE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33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PLAN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33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33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DIF.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363">
                <a:tc>
                  <a:txBody>
                    <a:bodyPr/>
                    <a:lstStyle/>
                    <a:p>
                      <a:r>
                        <a:rPr lang="es-PE" sz="1000" b="1" dirty="0">
                          <a:latin typeface="+mn-lt"/>
                        </a:rPr>
                        <a:t>Actual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50" b="1" dirty="0">
                          <a:solidFill>
                            <a:schemeClr val="tx1"/>
                          </a:solidFill>
                          <a:latin typeface="+mn-lt"/>
                        </a:rPr>
                        <a:t>88.9%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50" b="1" dirty="0">
                          <a:solidFill>
                            <a:schemeClr val="tx1"/>
                          </a:solidFill>
                          <a:latin typeface="+mn-lt"/>
                        </a:rPr>
                        <a:t>88.9%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50" b="1" dirty="0">
                          <a:solidFill>
                            <a:schemeClr val="tx1"/>
                          </a:solidFill>
                          <a:latin typeface="+mn-lt"/>
                        </a:rPr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363">
                <a:tc>
                  <a:txBody>
                    <a:bodyPr/>
                    <a:lstStyle/>
                    <a:p>
                      <a:r>
                        <a:rPr lang="es-PE" sz="1000" b="1" dirty="0">
                          <a:latin typeface="+mn-lt"/>
                        </a:rPr>
                        <a:t>Previo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50" b="1" dirty="0">
                          <a:solidFill>
                            <a:schemeClr val="tx1"/>
                          </a:solidFill>
                          <a:latin typeface="+mn-lt"/>
                        </a:rPr>
                        <a:t>73.3%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950" b="1" dirty="0">
                          <a:solidFill>
                            <a:schemeClr val="tx1"/>
                          </a:solidFill>
                          <a:latin typeface="+mn-lt"/>
                        </a:rPr>
                        <a:t>73.3%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50" b="1" dirty="0">
                          <a:solidFill>
                            <a:schemeClr val="tx1"/>
                          </a:solidFill>
                          <a:latin typeface="+mn-lt"/>
                        </a:rPr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Rectangle 2">
            <a:extLst>
              <a:ext uri="{FF2B5EF4-FFF2-40B4-BE49-F238E27FC236}">
                <a16:creationId xmlns:a16="http://schemas.microsoft.com/office/drawing/2014/main" id="{95DCBA48-9597-4B0D-9C50-91B52167BE7D}"/>
              </a:ext>
            </a:extLst>
          </p:cNvPr>
          <p:cNvSpPr/>
          <p:nvPr/>
        </p:nvSpPr>
        <p:spPr>
          <a:xfrm>
            <a:off x="169115" y="2547140"/>
            <a:ext cx="2281904" cy="220867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7">
              <a:defRPr/>
            </a:pPr>
            <a:r>
              <a:rPr lang="es-ES" sz="933" b="1" dirty="0">
                <a:solidFill>
                  <a:schemeClr val="bg1"/>
                </a:solidFill>
              </a:rPr>
              <a:t>DATOS GENERALES</a:t>
            </a:r>
          </a:p>
        </p:txBody>
      </p:sp>
      <p:graphicFrame>
        <p:nvGraphicFramePr>
          <p:cNvPr id="42" name="166 Tabla">
            <a:extLst>
              <a:ext uri="{FF2B5EF4-FFF2-40B4-BE49-F238E27FC236}">
                <a16:creationId xmlns:a16="http://schemas.microsoft.com/office/drawing/2014/main" id="{E94BA3E9-ED56-4A98-A434-9794CF336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994"/>
              </p:ext>
            </p:extLst>
          </p:nvPr>
        </p:nvGraphicFramePr>
        <p:xfrm>
          <a:off x="168977" y="2775545"/>
          <a:ext cx="2282042" cy="24699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875">
                <a:tc>
                  <a:txBody>
                    <a:bodyPr/>
                    <a:lstStyle/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Área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000" b="0" dirty="0">
                          <a:latin typeface="+mn-lt"/>
                        </a:rPr>
                        <a:t>Mantenimiento de riego y bombas</a:t>
                      </a:r>
                      <a:endParaRPr lang="es-PE" sz="1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75">
                <a:tc>
                  <a:txBody>
                    <a:bodyPr/>
                    <a:lstStyle/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Actualizado</a:t>
                      </a:r>
                      <a:r>
                        <a:rPr lang="es-PE" sz="1000" b="1" baseline="0" dirty="0">
                          <a:latin typeface="+mn-lt"/>
                        </a:rPr>
                        <a:t> al</a:t>
                      </a:r>
                      <a:endParaRPr lang="es-PE" sz="10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000" dirty="0">
                          <a:latin typeface="+mn-lt"/>
                        </a:rPr>
                        <a:t>21/04/2025</a:t>
                      </a:r>
                      <a:endParaRPr lang="es-PE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895">
                <a:tc>
                  <a:txBody>
                    <a:bodyPr/>
                    <a:lstStyle/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Key User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000" dirty="0">
                          <a:latin typeface="+mn-lt"/>
                        </a:rPr>
                        <a:t>Nils Hansen / Jean Negron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75">
                <a:tc>
                  <a:txBody>
                    <a:bodyPr/>
                    <a:lstStyle/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Resp. Sistemas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000" dirty="0">
                          <a:latin typeface="+mn-lt"/>
                        </a:rPr>
                        <a:t>Junior Hidalgo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797">
                <a:tc>
                  <a:txBody>
                    <a:bodyPr/>
                    <a:lstStyle/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CAPEX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PE" sz="1000" b="1" dirty="0">
                        <a:latin typeface="+mn-lt"/>
                      </a:endParaRPr>
                    </a:p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$0.00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875">
                <a:tc>
                  <a:txBody>
                    <a:bodyPr/>
                    <a:lstStyle/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OPEX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b="1" dirty="0">
                          <a:latin typeface="+mn-lt"/>
                        </a:rPr>
                        <a:t>$0.00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" name="Rectangle 2">
            <a:extLst>
              <a:ext uri="{FF2B5EF4-FFF2-40B4-BE49-F238E27FC236}">
                <a16:creationId xmlns:a16="http://schemas.microsoft.com/office/drawing/2014/main" id="{3248C8A9-C0A4-446A-8FAE-D6BD28A891AF}"/>
              </a:ext>
            </a:extLst>
          </p:cNvPr>
          <p:cNvSpPr/>
          <p:nvPr/>
        </p:nvSpPr>
        <p:spPr>
          <a:xfrm>
            <a:off x="2598421" y="1633131"/>
            <a:ext cx="9268708" cy="227275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 algn="ctr" defTabSz="914377">
              <a:defRPr/>
            </a:pPr>
            <a:r>
              <a:rPr lang="es-ES" sz="933" b="1" dirty="0">
                <a:solidFill>
                  <a:schemeClr val="bg1"/>
                </a:solidFill>
              </a:rPr>
              <a:t>LÍNEA DE TIEMPO</a:t>
            </a:r>
          </a:p>
        </p:txBody>
      </p:sp>
      <p:graphicFrame>
        <p:nvGraphicFramePr>
          <p:cNvPr id="44" name="Group 385">
            <a:extLst>
              <a:ext uri="{FF2B5EF4-FFF2-40B4-BE49-F238E27FC236}">
                <a16:creationId xmlns:a16="http://schemas.microsoft.com/office/drawing/2014/main" id="{86C180BF-685E-4275-8D33-EACF77300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432339"/>
              </p:ext>
            </p:extLst>
          </p:nvPr>
        </p:nvGraphicFramePr>
        <p:xfrm>
          <a:off x="2632312" y="1942641"/>
          <a:ext cx="9244464" cy="2665214"/>
        </p:xfrm>
        <a:graphic>
          <a:graphicData uri="http://schemas.openxmlformats.org/drawingml/2006/table">
            <a:tbl>
              <a:tblPr/>
              <a:tblGrid>
                <a:gridCol w="4021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961">
                  <a:extLst>
                    <a:ext uri="{9D8B030D-6E8A-4147-A177-3AD203B41FA5}">
                      <a16:colId xmlns:a16="http://schemas.microsoft.com/office/drawing/2014/main" val="2361746234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664315584"/>
                    </a:ext>
                  </a:extLst>
                </a:gridCol>
                <a:gridCol w="1061721">
                  <a:extLst>
                    <a:ext uri="{9D8B030D-6E8A-4147-A177-3AD203B41FA5}">
                      <a16:colId xmlns:a16="http://schemas.microsoft.com/office/drawing/2014/main" val="896414906"/>
                    </a:ext>
                  </a:extLst>
                </a:gridCol>
                <a:gridCol w="1012326">
                  <a:extLst>
                    <a:ext uri="{9D8B030D-6E8A-4147-A177-3AD203B41FA5}">
                      <a16:colId xmlns:a16="http://schemas.microsoft.com/office/drawing/2014/main" val="419184504"/>
                    </a:ext>
                  </a:extLst>
                </a:gridCol>
              </a:tblGrid>
              <a:tr h="329786">
                <a:tc>
                  <a:txBody>
                    <a:bodyPr/>
                    <a:lstStyle>
                      <a:defPPr>
                        <a:defRPr lang="es-ES_tradnl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PE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Fase</a:t>
                      </a: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Fas</a:t>
                      </a:r>
                    </a:p>
                  </a:txBody>
                  <a:tcPr marL="101142" marR="101142" marT="46681" marB="4668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s-ES_tradnl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Semana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1 -2</a:t>
                      </a:r>
                    </a:p>
                  </a:txBody>
                  <a:tcPr marL="0" marR="0" marT="46681" marB="4668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Semana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3 - 4 </a:t>
                      </a:r>
                    </a:p>
                  </a:txBody>
                  <a:tcPr marL="0" marR="0" marT="46681" marB="4668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Semana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5 - 6 </a:t>
                      </a:r>
                      <a:endParaRPr lang="es-PE" dirty="0"/>
                    </a:p>
                  </a:txBody>
                  <a:tcPr marL="0" marR="0" marT="46681" marB="4668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Semana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7 - 8</a:t>
                      </a:r>
                      <a:endParaRPr lang="es-PE" dirty="0"/>
                    </a:p>
                  </a:txBody>
                  <a:tcPr marL="0" marR="0" marT="46681" marB="4668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lang="es-PE" sz="1000" b="1" dirty="0"/>
                        <a:t>Semana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lang="es-PE" sz="1000" b="1" dirty="0"/>
                        <a:t>9 </a:t>
                      </a:r>
                    </a:p>
                  </a:txBody>
                  <a:tcPr marL="0" marR="0" marT="46681" marB="4668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105">
                <a:tc>
                  <a:txBody>
                    <a:bodyPr/>
                    <a:lstStyle>
                      <a:defPPr>
                        <a:defRPr lang="es-ES_tradnl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s-PE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Fase 1: </a:t>
                      </a:r>
                      <a:r>
                        <a:rPr kumimoji="0" lang="es-E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Diseño y desarrollo de la base de datos.</a:t>
                      </a:r>
                    </a:p>
                  </a:txBody>
                  <a:tcPr marL="35908" marR="35908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s-ES_tradnl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s-ES_tradnl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s-PE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Fase 2: </a:t>
                      </a:r>
                      <a:r>
                        <a:rPr kumimoji="0" lang="es-E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Desarrollo del API (Interfaz de programación de aplicaciones).</a:t>
                      </a:r>
                    </a:p>
                  </a:txBody>
                  <a:tcPr marL="35908" marR="35908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101142" marR="101142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98631"/>
                  </a:ext>
                </a:extLst>
              </a:tr>
              <a:tr h="26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s-PE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Fase 3:  </a:t>
                      </a:r>
                      <a:r>
                        <a:rPr kumimoji="0" lang="es-E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Modelado del diseño de la página web.</a:t>
                      </a:r>
                    </a:p>
                  </a:txBody>
                  <a:tcPr marL="35908" marR="35908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s-PE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Fase 4: </a:t>
                      </a:r>
                      <a:r>
                        <a:rPr kumimoji="0" lang="es-E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Desarrollo de módulos de programación.</a:t>
                      </a:r>
                    </a:p>
                  </a:txBody>
                  <a:tcPr marL="35908" marR="35908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026287"/>
                  </a:ext>
                </a:extLst>
              </a:tr>
              <a:tr h="26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s-PE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Fase 5: </a:t>
                      </a:r>
                      <a:r>
                        <a:rPr kumimoji="0" lang="es-PE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s-E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Integración y diversificación de módulos</a:t>
                      </a:r>
                      <a:r>
                        <a:rPr kumimoji="0" lang="es-PE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endParaRPr kumimoji="0" lang="es-ES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08" marR="35908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s-PE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Fase 6:  </a:t>
                      </a:r>
                      <a:r>
                        <a:rPr kumimoji="0" lang="es-E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Validación y pase a productivo.</a:t>
                      </a:r>
                    </a:p>
                  </a:txBody>
                  <a:tcPr marL="35908" marR="35908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5" name="Tabla 44">
            <a:extLst>
              <a:ext uri="{FF2B5EF4-FFF2-40B4-BE49-F238E27FC236}">
                <a16:creationId xmlns:a16="http://schemas.microsoft.com/office/drawing/2014/main" id="{0606C281-E6DD-47DF-9096-795E700FD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626291"/>
              </p:ext>
            </p:extLst>
          </p:nvPr>
        </p:nvGraphicFramePr>
        <p:xfrm>
          <a:off x="2640510" y="4665642"/>
          <a:ext cx="9244460" cy="1296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394">
                  <a:extLst>
                    <a:ext uri="{9D8B030D-6E8A-4147-A177-3AD203B41FA5}">
                      <a16:colId xmlns:a16="http://schemas.microsoft.com/office/drawing/2014/main" val="1279436308"/>
                    </a:ext>
                  </a:extLst>
                </a:gridCol>
                <a:gridCol w="7553066">
                  <a:extLst>
                    <a:ext uri="{9D8B030D-6E8A-4147-A177-3AD203B41FA5}">
                      <a16:colId xmlns:a16="http://schemas.microsoft.com/office/drawing/2014/main" val="4122569400"/>
                    </a:ext>
                  </a:extLst>
                </a:gridCol>
              </a:tblGrid>
              <a:tr h="648494">
                <a:tc>
                  <a:txBody>
                    <a:bodyPr/>
                    <a:lstStyle/>
                    <a:p>
                      <a:endParaRPr lang="es-PE" sz="1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PE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Actividades</a:t>
                      </a:r>
                      <a:r>
                        <a:rPr lang="es-PE" sz="10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realizadas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 Diseño y desarrollo de la base de datos. – Culminado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   2. Desarrollo de la API (Interfaz de programación de aplicaciones)</a:t>
                      </a:r>
                      <a:r>
                        <a:rPr kumimoji="0" lang="es-ES" sz="7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 – Culminado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   3. Modelado del diseño de la pagina web. – Culminado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   4. Desarrollo de módulos de programación. – Culminado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   5. Integración y diversificación de módulos. – Culminado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218356"/>
                  </a:ext>
                </a:extLst>
              </a:tr>
              <a:tr h="648494">
                <a:tc>
                  <a:txBody>
                    <a:bodyPr/>
                    <a:lstStyle/>
                    <a:p>
                      <a:endParaRPr lang="es-PE" sz="1000" baseline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endParaRPr kumimoji="0" lang="es-ES" sz="7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677485"/>
                  </a:ext>
                </a:extLst>
              </a:tr>
            </a:tbl>
          </a:graphicData>
        </a:graphic>
      </p:graphicFrame>
      <p:sp>
        <p:nvSpPr>
          <p:cNvPr id="46" name="TextBox 1">
            <a:extLst>
              <a:ext uri="{FF2B5EF4-FFF2-40B4-BE49-F238E27FC236}">
                <a16:creationId xmlns:a16="http://schemas.microsoft.com/office/drawing/2014/main" id="{5EF0F5D9-B854-4F85-90CF-B5EBEC5CAE2C}"/>
              </a:ext>
            </a:extLst>
          </p:cNvPr>
          <p:cNvSpPr txBox="1"/>
          <p:nvPr/>
        </p:nvSpPr>
        <p:spPr>
          <a:xfrm>
            <a:off x="8358513" y="6500618"/>
            <a:ext cx="9482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09585"/>
            <a:r>
              <a:rPr lang="en-US" sz="1200" dirty="0">
                <a:cs typeface="Calibri"/>
              </a:rPr>
              <a:t>Planificado</a:t>
            </a:r>
          </a:p>
        </p:txBody>
      </p:sp>
      <p:sp>
        <p:nvSpPr>
          <p:cNvPr id="48" name="TextBox 37">
            <a:extLst>
              <a:ext uri="{FF2B5EF4-FFF2-40B4-BE49-F238E27FC236}">
                <a16:creationId xmlns:a16="http://schemas.microsoft.com/office/drawing/2014/main" id="{9775686E-95DF-4301-BE4C-60DD7952B72D}"/>
              </a:ext>
            </a:extLst>
          </p:cNvPr>
          <p:cNvSpPr txBox="1"/>
          <p:nvPr/>
        </p:nvSpPr>
        <p:spPr>
          <a:xfrm>
            <a:off x="10317134" y="6500618"/>
            <a:ext cx="9482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09585"/>
            <a:r>
              <a:rPr lang="en-US" sz="1200" dirty="0">
                <a:cs typeface="Calibri"/>
              </a:rPr>
              <a:t>Atrasado</a:t>
            </a:r>
          </a:p>
        </p:txBody>
      </p:sp>
      <p:sp>
        <p:nvSpPr>
          <p:cNvPr id="49" name="TextBox 39">
            <a:extLst>
              <a:ext uri="{FF2B5EF4-FFF2-40B4-BE49-F238E27FC236}">
                <a16:creationId xmlns:a16="http://schemas.microsoft.com/office/drawing/2014/main" id="{D509015F-70E0-455D-9EC3-AA25A5AE0FDD}"/>
              </a:ext>
            </a:extLst>
          </p:cNvPr>
          <p:cNvSpPr txBox="1"/>
          <p:nvPr/>
        </p:nvSpPr>
        <p:spPr>
          <a:xfrm>
            <a:off x="9336318" y="6500618"/>
            <a:ext cx="9482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09585"/>
            <a:r>
              <a:rPr lang="es-PE" sz="1200">
                <a:cs typeface="Calibri"/>
              </a:rPr>
              <a:t>Culminado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id="{DD7BEDD1-ADBB-4754-A0E2-98247C194878}"/>
              </a:ext>
            </a:extLst>
          </p:cNvPr>
          <p:cNvSpPr txBox="1"/>
          <p:nvPr/>
        </p:nvSpPr>
        <p:spPr>
          <a:xfrm>
            <a:off x="7335792" y="6500618"/>
            <a:ext cx="87713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09585"/>
            <a:r>
              <a:rPr lang="en-US" sz="1200" b="1" u="sng" dirty="0">
                <a:cs typeface="Calibri"/>
              </a:rPr>
              <a:t>LEYENDA</a:t>
            </a:r>
            <a:endParaRPr lang="en-US" sz="2400" b="1" dirty="0">
              <a:cs typeface="Calibri"/>
            </a:endParaRPr>
          </a:p>
        </p:txBody>
      </p:sp>
      <p:sp>
        <p:nvSpPr>
          <p:cNvPr id="52" name="Rectangle 2">
            <a:extLst>
              <a:ext uri="{FF2B5EF4-FFF2-40B4-BE49-F238E27FC236}">
                <a16:creationId xmlns:a16="http://schemas.microsoft.com/office/drawing/2014/main" id="{906FC8E7-3835-4188-92A7-73520FA77DCA}"/>
              </a:ext>
            </a:extLst>
          </p:cNvPr>
          <p:cNvSpPr/>
          <p:nvPr/>
        </p:nvSpPr>
        <p:spPr>
          <a:xfrm>
            <a:off x="8225398" y="6583871"/>
            <a:ext cx="127940" cy="13734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7" name="Rectangle 38">
            <a:extLst>
              <a:ext uri="{FF2B5EF4-FFF2-40B4-BE49-F238E27FC236}">
                <a16:creationId xmlns:a16="http://schemas.microsoft.com/office/drawing/2014/main" id="{02816C05-FE50-4645-9EDC-661279454AEA}"/>
              </a:ext>
            </a:extLst>
          </p:cNvPr>
          <p:cNvSpPr/>
          <p:nvPr/>
        </p:nvSpPr>
        <p:spPr>
          <a:xfrm>
            <a:off x="10184019" y="6602686"/>
            <a:ext cx="127940" cy="137348"/>
          </a:xfrm>
          <a:prstGeom prst="rect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8" name="Rectangle 40">
            <a:extLst>
              <a:ext uri="{FF2B5EF4-FFF2-40B4-BE49-F238E27FC236}">
                <a16:creationId xmlns:a16="http://schemas.microsoft.com/office/drawing/2014/main" id="{A8A69042-FD0D-4883-981A-A1D162B92208}"/>
              </a:ext>
            </a:extLst>
          </p:cNvPr>
          <p:cNvSpPr/>
          <p:nvPr/>
        </p:nvSpPr>
        <p:spPr>
          <a:xfrm>
            <a:off x="9203203" y="6593278"/>
            <a:ext cx="127940" cy="1373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schemeClr val="tx1"/>
              </a:solidFill>
              <a:highlight>
                <a:srgbClr val="009B45"/>
              </a:highlight>
            </a:endParaRPr>
          </a:p>
        </p:txBody>
      </p:sp>
      <p:sp>
        <p:nvSpPr>
          <p:cNvPr id="91" name="Rectangle 2">
            <a:extLst>
              <a:ext uri="{FF2B5EF4-FFF2-40B4-BE49-F238E27FC236}">
                <a16:creationId xmlns:a16="http://schemas.microsoft.com/office/drawing/2014/main" id="{A900948B-F719-4C2B-B681-997F4BB8B659}"/>
              </a:ext>
            </a:extLst>
          </p:cNvPr>
          <p:cNvSpPr/>
          <p:nvPr/>
        </p:nvSpPr>
        <p:spPr>
          <a:xfrm>
            <a:off x="4352923" y="5393139"/>
            <a:ext cx="7513808" cy="227275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 algn="ctr" defTabSz="914377">
              <a:defRPr/>
            </a:pPr>
            <a:r>
              <a:rPr lang="es-ES" sz="933" b="1" dirty="0">
                <a:solidFill>
                  <a:schemeClr val="bg1"/>
                </a:solidFill>
              </a:rPr>
              <a:t>SIGUIENTES PASOS</a:t>
            </a:r>
          </a:p>
        </p:txBody>
      </p:sp>
      <p:graphicFrame>
        <p:nvGraphicFramePr>
          <p:cNvPr id="92" name="164 Tabla">
            <a:extLst>
              <a:ext uri="{FF2B5EF4-FFF2-40B4-BE49-F238E27FC236}">
                <a16:creationId xmlns:a16="http://schemas.microsoft.com/office/drawing/2014/main" id="{54389C05-57BB-4FEC-B321-F8EDEC0B3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801248"/>
              </p:ext>
            </p:extLst>
          </p:nvPr>
        </p:nvGraphicFramePr>
        <p:xfrm>
          <a:off x="4334684" y="5620948"/>
          <a:ext cx="7532047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6233">
                <a:tc>
                  <a:txBody>
                    <a:bodyPr/>
                    <a:lstStyle/>
                    <a:p>
                      <a:pPr algn="ctr"/>
                      <a:r>
                        <a:rPr lang="es-PE" sz="1000" b="1" dirty="0">
                          <a:latin typeface="+mn-lt"/>
                        </a:rPr>
                        <a:t>Acción/Actividad próximas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b="1" dirty="0">
                          <a:latin typeface="+mn-lt"/>
                        </a:rPr>
                        <a:t>Responsable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b="1" dirty="0">
                          <a:latin typeface="+mn-lt"/>
                        </a:rPr>
                        <a:t>Fecha Aprox.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9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6.    Prueba de integración de módulos.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    Subida de la API y la aplicación a un servidor.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kern="12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lt"/>
                          <a:ea typeface="+mn-ea"/>
                          <a:cs typeface="+mn-cs"/>
                        </a:rPr>
                        <a:t>Junior Hidalgo / Cristhian Valladolid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dirty="0"/>
                        <a:t>25/04/2025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3" name="Rectangle 2">
            <a:extLst>
              <a:ext uri="{FF2B5EF4-FFF2-40B4-BE49-F238E27FC236}">
                <a16:creationId xmlns:a16="http://schemas.microsoft.com/office/drawing/2014/main" id="{F65D9087-E143-4BD3-88EC-879144D92CA5}"/>
              </a:ext>
            </a:extLst>
          </p:cNvPr>
          <p:cNvSpPr/>
          <p:nvPr/>
        </p:nvSpPr>
        <p:spPr>
          <a:xfrm>
            <a:off x="169115" y="5189953"/>
            <a:ext cx="4122017" cy="199433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 algn="ctr" defTabSz="914377">
              <a:defRPr/>
            </a:pPr>
            <a:r>
              <a:rPr lang="es-ES" sz="933" b="1" dirty="0">
                <a:solidFill>
                  <a:schemeClr val="bg1"/>
                </a:solidFill>
              </a:rPr>
              <a:t>GESTIÓN DE RIESGOS</a:t>
            </a:r>
          </a:p>
        </p:txBody>
      </p:sp>
      <p:graphicFrame>
        <p:nvGraphicFramePr>
          <p:cNvPr id="95" name="161 Tabla">
            <a:extLst>
              <a:ext uri="{FF2B5EF4-FFF2-40B4-BE49-F238E27FC236}">
                <a16:creationId xmlns:a16="http://schemas.microsoft.com/office/drawing/2014/main" id="{B9FB16B9-FC90-4B39-A3D3-7C8F7D799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71975"/>
              </p:ext>
            </p:extLst>
          </p:nvPr>
        </p:nvGraphicFramePr>
        <p:xfrm>
          <a:off x="169116" y="5407487"/>
          <a:ext cx="4038220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4710">
                  <a:extLst>
                    <a:ext uri="{9D8B030D-6E8A-4147-A177-3AD203B41FA5}">
                      <a16:colId xmlns:a16="http://schemas.microsoft.com/office/drawing/2014/main" val="3699444730"/>
                    </a:ext>
                  </a:extLst>
                </a:gridCol>
              </a:tblGrid>
              <a:tr h="213888">
                <a:tc>
                  <a:txBody>
                    <a:bodyPr/>
                    <a:lstStyle/>
                    <a:p>
                      <a:pPr algn="ctr"/>
                      <a:r>
                        <a:rPr lang="es-PE" sz="1000" b="1" dirty="0">
                          <a:latin typeface="+mn-lt"/>
                        </a:rPr>
                        <a:t>Descripción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b="1" dirty="0">
                          <a:latin typeface="+mn-lt"/>
                        </a:rPr>
                        <a:t>Plan de Acción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360">
                <a:tc>
                  <a:txBody>
                    <a:bodyPr/>
                    <a:lstStyle/>
                    <a:p>
                      <a:pPr algn="l"/>
                      <a:r>
                        <a:rPr lang="es-PE" sz="700" dirty="0">
                          <a:latin typeface="+mn-lt"/>
                        </a:rPr>
                        <a:t>Priorización de otros proyectos InHouse críticos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Coordinación con gerencia para la continuidad del proyecto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84">
                <a:tc>
                  <a:txBody>
                    <a:bodyPr/>
                    <a:lstStyle/>
                    <a:p>
                      <a:pPr algn="l"/>
                      <a:r>
                        <a:rPr lang="es-PE" sz="700" dirty="0">
                          <a:latin typeface="+mn-lt"/>
                        </a:rPr>
                        <a:t>Disponibilidad de usuarios para validaciones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Prioridad para no atrasar actividades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784">
                <a:tc>
                  <a:txBody>
                    <a:bodyPr/>
                    <a:lstStyle/>
                    <a:p>
                      <a:pPr algn="l"/>
                      <a:r>
                        <a:rPr lang="es-PE" sz="700" dirty="0">
                          <a:latin typeface="+mn-lt"/>
                        </a:rPr>
                        <a:t>Errores de información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Validación con los usuarios claves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530373"/>
                  </a:ext>
                </a:extLst>
              </a:tr>
              <a:tr h="173784">
                <a:tc>
                  <a:txBody>
                    <a:bodyPr/>
                    <a:lstStyle/>
                    <a:p>
                      <a:pPr algn="l"/>
                      <a:r>
                        <a:rPr lang="es-PE" sz="700" dirty="0">
                          <a:latin typeface="+mn-lt"/>
                        </a:rPr>
                        <a:t>Incidentes críticos de sistemas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Ampliación de tiempo de ejecución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190246"/>
                  </a:ext>
                </a:extLst>
              </a:tr>
              <a:tr h="173784">
                <a:tc>
                  <a:txBody>
                    <a:bodyPr/>
                    <a:lstStyle/>
                    <a:p>
                      <a:pPr algn="l"/>
                      <a:r>
                        <a:rPr lang="es-PE" sz="700" dirty="0">
                          <a:latin typeface="+mn-lt"/>
                        </a:rPr>
                        <a:t>Proyecciones / Distribución de gastos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Ampliación de tiempo de ejecución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727617"/>
                  </a:ext>
                </a:extLst>
              </a:tr>
            </a:tbl>
          </a:graphicData>
        </a:graphic>
      </p:graphicFrame>
      <p:grpSp>
        <p:nvGrpSpPr>
          <p:cNvPr id="8" name="Grupo 7">
            <a:extLst>
              <a:ext uri="{FF2B5EF4-FFF2-40B4-BE49-F238E27FC236}">
                <a16:creationId xmlns:a16="http://schemas.microsoft.com/office/drawing/2014/main" id="{80995CA1-F8B7-F850-C272-7823C0DE296F}"/>
              </a:ext>
            </a:extLst>
          </p:cNvPr>
          <p:cNvGrpSpPr/>
          <p:nvPr/>
        </p:nvGrpSpPr>
        <p:grpSpPr>
          <a:xfrm>
            <a:off x="11429504" y="4347562"/>
            <a:ext cx="409069" cy="209027"/>
            <a:chOff x="11128282" y="4315584"/>
            <a:chExt cx="702586" cy="203052"/>
          </a:xfrm>
        </p:grpSpPr>
        <p:sp>
          <p:nvSpPr>
            <p:cNvPr id="15" name="Pentagon 129">
              <a:extLst>
                <a:ext uri="{FF2B5EF4-FFF2-40B4-BE49-F238E27FC236}">
                  <a16:creationId xmlns:a16="http://schemas.microsoft.com/office/drawing/2014/main" id="{7CC71554-DB9E-ECD8-EC7A-5CCBDE563019}"/>
                </a:ext>
              </a:extLst>
            </p:cNvPr>
            <p:cNvSpPr/>
            <p:nvPr/>
          </p:nvSpPr>
          <p:spPr>
            <a:xfrm>
              <a:off x="11128282" y="4324246"/>
              <a:ext cx="702586" cy="177837"/>
            </a:xfrm>
            <a:prstGeom prst="homePlat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s-PE" sz="1795" b="1" dirty="0">
                <a:ln w="22225">
                  <a:solidFill>
                    <a:srgbClr val="92D400"/>
                  </a:solidFill>
                  <a:prstDash val="solid"/>
                </a:ln>
                <a:solidFill>
                  <a:srgbClr val="92D400">
                    <a:lumMod val="40000"/>
                    <a:lumOff val="60000"/>
                  </a:srgbClr>
                </a:solidFill>
              </a:endParaRPr>
            </a:p>
          </p:txBody>
        </p:sp>
        <p:pic>
          <p:nvPicPr>
            <p:cNvPr id="23" name="Gráfico 22" descr="Flechas de cheurón con relleno sólido">
              <a:extLst>
                <a:ext uri="{FF2B5EF4-FFF2-40B4-BE49-F238E27FC236}">
                  <a16:creationId xmlns:a16="http://schemas.microsoft.com/office/drawing/2014/main" id="{3EB56884-E117-EC47-996B-1F78D7AC5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68329" y="4315584"/>
              <a:ext cx="238291" cy="203052"/>
            </a:xfrm>
            <a:prstGeom prst="rect">
              <a:avLst/>
            </a:prstGeom>
          </p:spPr>
        </p:pic>
      </p:grpSp>
      <p:sp>
        <p:nvSpPr>
          <p:cNvPr id="24" name="Diagrama de flujo: almacenamiento de acceso secuencial 23">
            <a:extLst>
              <a:ext uri="{FF2B5EF4-FFF2-40B4-BE49-F238E27FC236}">
                <a16:creationId xmlns:a16="http://schemas.microsoft.com/office/drawing/2014/main" id="{5F199C7B-882B-6D3B-B00F-87513B194986}"/>
              </a:ext>
            </a:extLst>
          </p:cNvPr>
          <p:cNvSpPr/>
          <p:nvPr/>
        </p:nvSpPr>
        <p:spPr>
          <a:xfrm>
            <a:off x="10900836" y="4296306"/>
            <a:ext cx="441764" cy="288000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600" b="1" dirty="0"/>
              <a:t>Go Live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4DAC1765-7794-CAB9-3B51-2FE0EB79EEE3}"/>
              </a:ext>
            </a:extLst>
          </p:cNvPr>
          <p:cNvSpPr/>
          <p:nvPr/>
        </p:nvSpPr>
        <p:spPr>
          <a:xfrm>
            <a:off x="7262740" y="2484453"/>
            <a:ext cx="618085" cy="209027"/>
          </a:xfrm>
          <a:prstGeom prst="round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700" b="1" dirty="0">
                <a:solidFill>
                  <a:schemeClr val="tx1"/>
                </a:solidFill>
              </a:rPr>
              <a:t>Sistemas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D3ABED5E-1173-74A0-4806-DFF52A397B54}"/>
              </a:ext>
            </a:extLst>
          </p:cNvPr>
          <p:cNvSpPr/>
          <p:nvPr/>
        </p:nvSpPr>
        <p:spPr>
          <a:xfrm>
            <a:off x="8044295" y="3566549"/>
            <a:ext cx="618085" cy="209027"/>
          </a:xfrm>
          <a:prstGeom prst="round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700" b="1" dirty="0">
                <a:solidFill>
                  <a:schemeClr val="tx1"/>
                </a:solidFill>
              </a:rPr>
              <a:t>Sistemas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C17837C-AE77-922F-EC89-A92EA9DD6D2D}"/>
              </a:ext>
            </a:extLst>
          </p:cNvPr>
          <p:cNvSpPr/>
          <p:nvPr/>
        </p:nvSpPr>
        <p:spPr>
          <a:xfrm>
            <a:off x="9155319" y="3960956"/>
            <a:ext cx="544403" cy="209027"/>
          </a:xfrm>
          <a:prstGeom prst="round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700" b="1" dirty="0">
                <a:solidFill>
                  <a:schemeClr val="tx1"/>
                </a:solidFill>
              </a:rPr>
              <a:t>Sistemas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F9DDCDEC-AEB3-3688-D55D-15C0AA98DE84}"/>
              </a:ext>
            </a:extLst>
          </p:cNvPr>
          <p:cNvSpPr/>
          <p:nvPr/>
        </p:nvSpPr>
        <p:spPr>
          <a:xfrm>
            <a:off x="8864964" y="3208754"/>
            <a:ext cx="532522" cy="180091"/>
          </a:xfrm>
          <a:prstGeom prst="round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700" b="1" dirty="0">
                <a:solidFill>
                  <a:schemeClr val="tx1"/>
                </a:solidFill>
              </a:rPr>
              <a:t>Sistemas</a:t>
            </a:r>
          </a:p>
        </p:txBody>
      </p:sp>
      <p:sp>
        <p:nvSpPr>
          <p:cNvPr id="3" name="Pentagon 129">
            <a:extLst>
              <a:ext uri="{FF2B5EF4-FFF2-40B4-BE49-F238E27FC236}">
                <a16:creationId xmlns:a16="http://schemas.microsoft.com/office/drawing/2014/main" id="{AB039027-8FEC-AD68-F6A0-9C5E69901F6E}"/>
              </a:ext>
            </a:extLst>
          </p:cNvPr>
          <p:cNvSpPr/>
          <p:nvPr/>
        </p:nvSpPr>
        <p:spPr>
          <a:xfrm>
            <a:off x="6648825" y="2495881"/>
            <a:ext cx="518400" cy="184043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noFill/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8646276-4236-1105-D062-B8357368FE11}"/>
              </a:ext>
            </a:extLst>
          </p:cNvPr>
          <p:cNvSpPr/>
          <p:nvPr/>
        </p:nvSpPr>
        <p:spPr>
          <a:xfrm>
            <a:off x="9739591" y="4330285"/>
            <a:ext cx="544403" cy="209027"/>
          </a:xfrm>
          <a:prstGeom prst="round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700" b="1" dirty="0">
                <a:solidFill>
                  <a:schemeClr val="tx1"/>
                </a:solidFill>
              </a:rPr>
              <a:t>Sistemas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C9EC7E0-0A40-1E2C-B8CB-B1F0E381E1CA}"/>
              </a:ext>
            </a:extLst>
          </p:cNvPr>
          <p:cNvCxnSpPr>
            <a:cxnSpLocks/>
          </p:cNvCxnSpPr>
          <p:nvPr/>
        </p:nvCxnSpPr>
        <p:spPr>
          <a:xfrm>
            <a:off x="11371638" y="2386713"/>
            <a:ext cx="13854" cy="220775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Pentagon 129">
            <a:extLst>
              <a:ext uri="{FF2B5EF4-FFF2-40B4-BE49-F238E27FC236}">
                <a16:creationId xmlns:a16="http://schemas.microsoft.com/office/drawing/2014/main" id="{9FDCEF5D-027F-88FF-F416-DBBDB29D23C1}"/>
              </a:ext>
            </a:extLst>
          </p:cNvPr>
          <p:cNvSpPr/>
          <p:nvPr/>
        </p:nvSpPr>
        <p:spPr>
          <a:xfrm>
            <a:off x="7181078" y="2847703"/>
            <a:ext cx="1044319" cy="18404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solidFill>
                  <a:srgbClr val="92D400"/>
                </a:solidFill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6" name="Pentagon 129">
            <a:extLst>
              <a:ext uri="{FF2B5EF4-FFF2-40B4-BE49-F238E27FC236}">
                <a16:creationId xmlns:a16="http://schemas.microsoft.com/office/drawing/2014/main" id="{89482C54-4949-643B-1AEC-8864F1281ADC}"/>
              </a:ext>
            </a:extLst>
          </p:cNvPr>
          <p:cNvSpPr/>
          <p:nvPr/>
        </p:nvSpPr>
        <p:spPr>
          <a:xfrm>
            <a:off x="8225398" y="3209952"/>
            <a:ext cx="535143" cy="18404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solidFill>
                  <a:srgbClr val="92D400"/>
                </a:solidFill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8B325FD5-63CA-6E75-4410-3BED36DCF0B3}"/>
              </a:ext>
            </a:extLst>
          </p:cNvPr>
          <p:cNvSpPr/>
          <p:nvPr/>
        </p:nvSpPr>
        <p:spPr>
          <a:xfrm>
            <a:off x="8247407" y="2843050"/>
            <a:ext cx="535143" cy="209027"/>
          </a:xfrm>
          <a:prstGeom prst="round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700" b="1" dirty="0">
                <a:solidFill>
                  <a:schemeClr val="tx1"/>
                </a:solidFill>
              </a:rPr>
              <a:t>Sistemas</a:t>
            </a:r>
          </a:p>
        </p:txBody>
      </p:sp>
      <p:sp>
        <p:nvSpPr>
          <p:cNvPr id="31" name="Pentagon 129">
            <a:extLst>
              <a:ext uri="{FF2B5EF4-FFF2-40B4-BE49-F238E27FC236}">
                <a16:creationId xmlns:a16="http://schemas.microsoft.com/office/drawing/2014/main" id="{DAA036C8-834A-DF84-CEB0-7FC3436A1DE0}"/>
              </a:ext>
            </a:extLst>
          </p:cNvPr>
          <p:cNvSpPr/>
          <p:nvPr/>
        </p:nvSpPr>
        <p:spPr>
          <a:xfrm>
            <a:off x="8777684" y="3592953"/>
            <a:ext cx="1018686" cy="18404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solidFill>
                  <a:srgbClr val="92D400"/>
                </a:solidFill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32" name="Pentagon 129">
            <a:extLst>
              <a:ext uri="{FF2B5EF4-FFF2-40B4-BE49-F238E27FC236}">
                <a16:creationId xmlns:a16="http://schemas.microsoft.com/office/drawing/2014/main" id="{5EC3886C-BFFB-2BB6-EBAA-52F07036F1E6}"/>
              </a:ext>
            </a:extLst>
          </p:cNvPr>
          <p:cNvSpPr/>
          <p:nvPr/>
        </p:nvSpPr>
        <p:spPr>
          <a:xfrm>
            <a:off x="9809762" y="3964611"/>
            <a:ext cx="535143" cy="18404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solidFill>
                  <a:srgbClr val="92D400"/>
                </a:solidFill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33" name="Pentagon 129">
            <a:extLst>
              <a:ext uri="{FF2B5EF4-FFF2-40B4-BE49-F238E27FC236}">
                <a16:creationId xmlns:a16="http://schemas.microsoft.com/office/drawing/2014/main" id="{2D81591E-36D9-6B3A-7C29-F14C85044E38}"/>
              </a:ext>
            </a:extLst>
          </p:cNvPr>
          <p:cNvSpPr/>
          <p:nvPr/>
        </p:nvSpPr>
        <p:spPr>
          <a:xfrm>
            <a:off x="10356335" y="4331586"/>
            <a:ext cx="515463" cy="18404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solidFill>
                  <a:srgbClr val="92D400"/>
                </a:solidFill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FE31D316-2C30-5C76-E977-3620B10BD943}"/>
              </a:ext>
            </a:extLst>
          </p:cNvPr>
          <p:cNvGrpSpPr/>
          <p:nvPr/>
        </p:nvGrpSpPr>
        <p:grpSpPr>
          <a:xfrm>
            <a:off x="10818737" y="2403137"/>
            <a:ext cx="290693" cy="2201822"/>
            <a:chOff x="10772695" y="2404716"/>
            <a:chExt cx="290693" cy="2207753"/>
          </a:xfrm>
        </p:grpSpPr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42342A3E-914C-C4A5-7B9C-825D0CDAFD3C}"/>
                </a:ext>
              </a:extLst>
            </p:cNvPr>
            <p:cNvCxnSpPr>
              <a:cxnSpLocks/>
            </p:cNvCxnSpPr>
            <p:nvPr/>
          </p:nvCxnSpPr>
          <p:spPr>
            <a:xfrm>
              <a:off x="10902091" y="2404716"/>
              <a:ext cx="13854" cy="220775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8" name="Pentágono 23">
              <a:extLst>
                <a:ext uri="{FF2B5EF4-FFF2-40B4-BE49-F238E27FC236}">
                  <a16:creationId xmlns:a16="http://schemas.microsoft.com/office/drawing/2014/main" id="{C5052BAC-2B96-4308-8C5F-3E15D97EA2BB}"/>
                </a:ext>
              </a:extLst>
            </p:cNvPr>
            <p:cNvSpPr/>
            <p:nvPr/>
          </p:nvSpPr>
          <p:spPr>
            <a:xfrm rot="5400000">
              <a:off x="10844523" y="3028714"/>
              <a:ext cx="147038" cy="290693"/>
            </a:xfrm>
            <a:prstGeom prst="homePlate">
              <a:avLst>
                <a:gd name="adj" fmla="val 29389"/>
              </a:avLst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PE" sz="600" dirty="0">
                  <a:solidFill>
                    <a:schemeClr val="tx1"/>
                  </a:solidFill>
                </a:rPr>
                <a:t>HOY</a:t>
              </a:r>
              <a:endParaRPr lang="es-ES" sz="600" dirty="0">
                <a:solidFill>
                  <a:schemeClr val="tx1"/>
                </a:solidFill>
              </a:endParaRPr>
            </a:p>
          </p:txBody>
        </p:sp>
        <p:pic>
          <p:nvPicPr>
            <p:cNvPr id="21" name="Gráfico 20" descr="Cronómetro 75% con relleno sólido">
              <a:extLst>
                <a:ext uri="{FF2B5EF4-FFF2-40B4-BE49-F238E27FC236}">
                  <a16:creationId xmlns:a16="http://schemas.microsoft.com/office/drawing/2014/main" id="{D84824C7-0F41-6F2C-30EF-5FE6B1CC4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798551" y="3282612"/>
              <a:ext cx="220933" cy="2209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194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-1531138" y="7991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final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6591" y="2016754"/>
            <a:ext cx="3350795" cy="288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82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ba0f962-9c90-4502-afce-b97db005d01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7A475D43BD5054D9336724AC091E06B" ma:contentTypeVersion="14" ma:contentTypeDescription="Crear nuevo documento." ma:contentTypeScope="" ma:versionID="56c622cd9891405724e239c3c3d87a61">
  <xsd:schema xmlns:xsd="http://www.w3.org/2001/XMLSchema" xmlns:xs="http://www.w3.org/2001/XMLSchema" xmlns:p="http://schemas.microsoft.com/office/2006/metadata/properties" xmlns:ns3="5ba0f962-9c90-4502-afce-b97db005d01f" xmlns:ns4="9d982642-ae04-40e9-ad69-d5689c2e9368" targetNamespace="http://schemas.microsoft.com/office/2006/metadata/properties" ma:root="true" ma:fieldsID="720ffad784db4c2191f2e18440c44b46" ns3:_="" ns4:_="">
    <xsd:import namespace="5ba0f962-9c90-4502-afce-b97db005d01f"/>
    <xsd:import namespace="9d982642-ae04-40e9-ad69-d5689c2e9368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a0f962-9c90-4502-afce-b97db005d01f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982642-ae04-40e9-ad69-d5689c2e936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63312D-FF66-4502-B6BB-0373BD25E8E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C56DFA-9EB2-4DB1-BC81-755992D5FC0E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dcmitype/"/>
    <ds:schemaRef ds:uri="9d982642-ae04-40e9-ad69-d5689c2e9368"/>
    <ds:schemaRef ds:uri="5ba0f962-9c90-4502-afce-b97db005d01f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6722996-BB24-441B-AB67-6F15B4165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a0f962-9c90-4502-afce-b97db005d01f"/>
    <ds:schemaRef ds:uri="9d982642-ae04-40e9-ad69-d5689c2e93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726fb42-8426-4577-9964-f13a62ad5eb9}" enabled="0" method="" siteId="{5726fb42-8426-4577-9964-f13a62ad5eb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32554</TotalTime>
  <Words>487</Words>
  <Application>Microsoft Office PowerPoint</Application>
  <PresentationFormat>Panorámica</PresentationFormat>
  <Paragraphs>120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Verdana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corporativa 2018</dc:title>
  <dc:creator>Usuario de Microsoft Office</dc:creator>
  <cp:lastModifiedBy>Cristhian Martin Valladolid Chero</cp:lastModifiedBy>
  <cp:revision>359</cp:revision>
  <dcterms:created xsi:type="dcterms:W3CDTF">2018-06-08T15:13:06Z</dcterms:created>
  <dcterms:modified xsi:type="dcterms:W3CDTF">2025-04-21T13:15:40Z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0x01010077A475D43BD5054D9336724AC091E06B</vt:lpwstr>
  </property>
</Properties>
</file>