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67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5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1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2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A64217-9391-ABA3-F256-7129E3723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r>
              <a:rPr lang="es-PY" sz="5100" dirty="0"/>
              <a:t>INGENIERIA </a:t>
            </a:r>
            <a:r>
              <a:rPr lang="es-PY" sz="5100"/>
              <a:t>DE SOFTWARE </a:t>
            </a:r>
            <a:r>
              <a:rPr lang="es-PY" sz="5100" dirty="0"/>
              <a:t>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6BE575-F251-2F52-6746-55650DD84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s-PY" sz="2000" b="1" u="sng" dirty="0"/>
              <a:t>Tema: </a:t>
            </a:r>
            <a:r>
              <a:rPr lang="es-PY" sz="2000" dirty="0"/>
              <a:t>MÉTRICAS DEL SOFTWARE</a:t>
            </a:r>
          </a:p>
          <a:p>
            <a:pPr algn="l">
              <a:lnSpc>
                <a:spcPct val="95000"/>
              </a:lnSpc>
            </a:pPr>
            <a:r>
              <a:rPr lang="es-PY" sz="2000" b="1" u="sng" dirty="0"/>
              <a:t>Alumno: </a:t>
            </a:r>
            <a:r>
              <a:rPr lang="es-PY" sz="2000" dirty="0"/>
              <a:t>Cristhian Jesús Valenzuela Duarte</a:t>
            </a:r>
          </a:p>
        </p:txBody>
      </p:sp>
      <p:pic>
        <p:nvPicPr>
          <p:cNvPr id="4" name="Picture 3" descr="Gráfico de dispersión&#10;&#10;Descripción generada automáticamente">
            <a:extLst>
              <a:ext uri="{FF2B5EF4-FFF2-40B4-BE49-F238E27FC236}">
                <a16:creationId xmlns:a16="http://schemas.microsoft.com/office/drawing/2014/main" id="{0F9966CF-3C02-8D6A-E4B2-C8C9105A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05" r="24373" b="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7AC9AF-DA00-ACC3-7DD3-E43F717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61884"/>
            <a:ext cx="9144000" cy="898472"/>
          </a:xfrm>
        </p:spPr>
        <p:txBody>
          <a:bodyPr>
            <a:normAutofit/>
          </a:bodyPr>
          <a:lstStyle/>
          <a:p>
            <a:pPr algn="ctr"/>
            <a:r>
              <a:rPr lang="es-PY" dirty="0"/>
              <a:t>LA NECESIDAD DE MEDIR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7B847-D75A-481E-24C4-7B25B4F5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5" y="1868129"/>
            <a:ext cx="10009238" cy="40017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Las métricas del software son esenciales en la Ingeniería de Software para cuantificar aspectos clave del desarrollo, rendimiento y calidad. Su importancia radica en cinco razones principales:</a:t>
            </a:r>
          </a:p>
          <a:p>
            <a:pPr>
              <a:buFont typeface="+mj-lt"/>
              <a:buAutoNum type="arabicPeriod"/>
            </a:pPr>
            <a:r>
              <a:rPr lang="es-ES" dirty="0"/>
              <a:t>Control y monitoreo del progreso: Permiten seguir el avance del proyecto y detectar desviaciones.</a:t>
            </a:r>
          </a:p>
          <a:p>
            <a:pPr>
              <a:buFont typeface="+mj-lt"/>
              <a:buAutoNum type="arabicPeriod"/>
            </a:pPr>
            <a:r>
              <a:rPr lang="es-ES" dirty="0"/>
              <a:t>Evaluación de la calidad: Ayudan a medir la calidad del código, detectar errores y mejorar la mantenibilidad.</a:t>
            </a:r>
          </a:p>
          <a:p>
            <a:pPr>
              <a:buFont typeface="+mj-lt"/>
              <a:buAutoNum type="arabicPeriod"/>
            </a:pPr>
            <a:r>
              <a:rPr lang="es-ES" dirty="0"/>
              <a:t>Comparación objetiva: Facilitan comparaciones de rendimiento entre proyectos, equipos o versiones de software.</a:t>
            </a:r>
          </a:p>
          <a:p>
            <a:pPr>
              <a:buFont typeface="+mj-lt"/>
              <a:buAutoNum type="arabicPeriod"/>
            </a:pPr>
            <a:r>
              <a:rPr lang="es-ES" dirty="0"/>
              <a:t>Justificación de decisiones: Proporcionan datos cuantitativos para apoyar decisiones sobre cambios, requerimientos y recursos.</a:t>
            </a:r>
          </a:p>
          <a:p>
            <a:pPr>
              <a:buFont typeface="+mj-lt"/>
              <a:buAutoNum type="arabicPeriod"/>
            </a:pPr>
            <a:r>
              <a:rPr lang="es-ES" dirty="0"/>
              <a:t>Satisfacción del cliente: Aseguran que el software cumpla con los requisitos del cliente en rendimiento, funcionalidad y calidad.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30055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BC6F62-9312-E155-E3AE-C1D39B27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170040"/>
            <a:ext cx="9144000" cy="662496"/>
          </a:xfrm>
        </p:spPr>
        <p:txBody>
          <a:bodyPr>
            <a:noAutofit/>
          </a:bodyPr>
          <a:lstStyle/>
          <a:p>
            <a:pPr algn="ctr"/>
            <a:r>
              <a:rPr lang="es-PY" sz="2500" dirty="0"/>
              <a:t>FACTORES CUALITATIVOS DE MEDICIÓN DEL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3EC5B-3DAF-A25C-1D0E-C36797D0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832536"/>
            <a:ext cx="9144000" cy="4086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Los factores cualitativos se centran en aspectos no numéricos y subjetivos del software, como:</a:t>
            </a:r>
          </a:p>
          <a:p>
            <a:pPr>
              <a:buFont typeface="+mj-lt"/>
              <a:buAutoNum type="arabicPeriod"/>
            </a:pPr>
            <a:r>
              <a:rPr lang="es-ES" dirty="0"/>
              <a:t>Usabilidad: Facilidad de uso y aprendizaje.</a:t>
            </a:r>
          </a:p>
          <a:p>
            <a:pPr>
              <a:buFont typeface="+mj-lt"/>
              <a:buAutoNum type="arabicPeriod"/>
            </a:pPr>
            <a:r>
              <a:rPr lang="es-ES" dirty="0"/>
              <a:t>Mantenibilidad: Facilidad de actualización y mejora.</a:t>
            </a:r>
          </a:p>
          <a:p>
            <a:pPr>
              <a:buFont typeface="+mj-lt"/>
              <a:buAutoNum type="arabicPeriod"/>
            </a:pPr>
            <a:r>
              <a:rPr lang="es-ES" dirty="0"/>
              <a:t>Escalabilidad: Capacidad de crecimiento sin afectar el rendimiento.</a:t>
            </a:r>
          </a:p>
          <a:p>
            <a:pPr>
              <a:buFont typeface="+mj-lt"/>
              <a:buAutoNum type="arabicPeriod"/>
            </a:pPr>
            <a:r>
              <a:rPr lang="es-ES" dirty="0"/>
              <a:t>Flexibilidad: Adaptabilidad a nuevos requisitos.</a:t>
            </a:r>
          </a:p>
          <a:p>
            <a:pPr>
              <a:buFont typeface="+mj-lt"/>
              <a:buAutoNum type="arabicPeriod"/>
            </a:pPr>
            <a:r>
              <a:rPr lang="es-ES" dirty="0"/>
              <a:t>Interoperabilidad: Capacidad de interactuar con otros sistemas.</a:t>
            </a:r>
          </a:p>
          <a:p>
            <a:pPr>
              <a:buFont typeface="+mj-lt"/>
              <a:buAutoNum type="arabicPeriod"/>
            </a:pPr>
            <a:r>
              <a:rPr lang="es-ES" dirty="0"/>
              <a:t>Documentación: Calidad y claridad de la documentación.</a:t>
            </a:r>
          </a:p>
          <a:p>
            <a:pPr>
              <a:buFont typeface="+mj-lt"/>
              <a:buAutoNum type="arabicPeriod"/>
            </a:pPr>
            <a:r>
              <a:rPr lang="es-ES" dirty="0"/>
              <a:t>Satisfacción del usuario: Percepción del usuario final.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837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512883-362E-34AB-3DA3-3FA44776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04950"/>
            <a:ext cx="9144000" cy="517374"/>
          </a:xfrm>
        </p:spPr>
        <p:txBody>
          <a:bodyPr>
            <a:noAutofit/>
          </a:bodyPr>
          <a:lstStyle/>
          <a:p>
            <a:pPr algn="ctr"/>
            <a:r>
              <a:rPr lang="es-ES" sz="2500" dirty="0"/>
              <a:t>FACTORES CUANTITATIVOS DE MEDICIÓN DEL SOFTWARE:</a:t>
            </a:r>
            <a:endParaRPr lang="es-PY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073C1-905D-F5BB-7260-D9E0DFA2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622324"/>
            <a:ext cx="9144000" cy="42573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Los factores cuantitativos son métricas numéricas que ayudan a evaluar y tomar decisiones sobre el software. Los principales son:</a:t>
            </a:r>
          </a:p>
          <a:p>
            <a:pPr>
              <a:buFont typeface="+mj-lt"/>
              <a:buAutoNum type="arabicPeriod"/>
            </a:pPr>
            <a:r>
              <a:rPr lang="es-ES" dirty="0"/>
              <a:t>Líneas de Código (LOC): Mide el tamaño del software.</a:t>
            </a:r>
          </a:p>
          <a:p>
            <a:pPr>
              <a:buFont typeface="+mj-lt"/>
              <a:buAutoNum type="arabicPeriod"/>
            </a:pPr>
            <a:r>
              <a:rPr lang="es-ES" dirty="0"/>
              <a:t>Puntos por Función (FP): Evalúa la funcionalidad desde la perspectiva del usuario.</a:t>
            </a:r>
          </a:p>
          <a:p>
            <a:pPr>
              <a:buFont typeface="+mj-lt"/>
              <a:buAutoNum type="arabicPeriod"/>
            </a:pPr>
            <a:r>
              <a:rPr lang="es-ES" dirty="0"/>
              <a:t>Complejidad </a:t>
            </a:r>
            <a:r>
              <a:rPr lang="es-ES" dirty="0" err="1"/>
              <a:t>Ciclomática</a:t>
            </a:r>
            <a:r>
              <a:rPr lang="es-ES" dirty="0"/>
              <a:t>: Mide la complejidad del flujo de control del programa.</a:t>
            </a:r>
          </a:p>
          <a:p>
            <a:pPr>
              <a:buFont typeface="+mj-lt"/>
              <a:buAutoNum type="arabicPeriod"/>
            </a:pPr>
            <a:r>
              <a:rPr lang="es-ES" dirty="0"/>
              <a:t>Tasa de defectos: Cuantifica errores en relación al código o tiempo.</a:t>
            </a:r>
          </a:p>
          <a:p>
            <a:pPr>
              <a:buFont typeface="+mj-lt"/>
              <a:buAutoNum type="arabicPeriod"/>
            </a:pPr>
            <a:r>
              <a:rPr lang="es-ES" dirty="0"/>
              <a:t>Cobertura de pruebas: Porcentaje de código verificado en pruebas.</a:t>
            </a:r>
          </a:p>
          <a:p>
            <a:pPr>
              <a:buFont typeface="+mj-lt"/>
              <a:buAutoNum type="arabicPeriod"/>
            </a:pPr>
            <a:r>
              <a:rPr lang="es-ES" dirty="0"/>
              <a:t>Tiempo de respuesta: Mide la velocidad de respuesta del sistema.</a:t>
            </a:r>
          </a:p>
          <a:p>
            <a:pPr>
              <a:buFont typeface="+mj-lt"/>
              <a:buAutoNum type="arabicPeriod"/>
            </a:pPr>
            <a:r>
              <a:rPr lang="es-ES" dirty="0"/>
              <a:t>Tasa de fallos: Frecuencia de fallos en relación al tiempo de uso.</a:t>
            </a:r>
          </a:p>
          <a:p>
            <a:pPr>
              <a:buFont typeface="+mj-lt"/>
              <a:buAutoNum type="arabicPeriod"/>
            </a:pPr>
            <a:r>
              <a:rPr lang="es-ES" dirty="0"/>
              <a:t>Velocidad de desarrollo: Mide la productividad del equipo.</a:t>
            </a:r>
          </a:p>
          <a:p>
            <a:pPr>
              <a:buFont typeface="+mj-lt"/>
              <a:buAutoNum type="arabicPeriod"/>
            </a:pPr>
            <a:r>
              <a:rPr lang="es-ES" dirty="0"/>
              <a:t>Tasa de </a:t>
            </a:r>
            <a:r>
              <a:rPr lang="es-ES" dirty="0" err="1"/>
              <a:t>reuso</a:t>
            </a:r>
            <a:r>
              <a:rPr lang="es-ES" dirty="0"/>
              <a:t> del código: Porcentaje de código existente utilizado en nuevos proyectos.</a:t>
            </a:r>
          </a:p>
          <a:p>
            <a:pPr marL="0" indent="0">
              <a:buNone/>
            </a:pP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19386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BA85E-2E94-3800-AA87-987D77D0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MEDIDAS, MÉTRICAS E INDICADORES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20FF6-5B90-8D2E-6CEE-8F34660F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medidas, métricas e indicadores son herramientas clave para evaluar y mejorar el proceso de desarrollo, así como la calidad del producto software.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04384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A76541-847D-23EA-C1BD-38B4B478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s-PY" dirty="0"/>
              <a:t>HERRAMIENTAS UTILIZADAS PARA REALIZAR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46DCE-AE75-B2DC-0F59-6BAA0E38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Y" dirty="0"/>
              <a:t>POE.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Y" dirty="0"/>
              <a:t>Microsoft </a:t>
            </a:r>
            <a:r>
              <a:rPr lang="es-PY" dirty="0" err="1"/>
              <a:t>Copilot</a:t>
            </a:r>
            <a:r>
              <a:rPr lang="es-PY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PY" dirty="0"/>
          </a:p>
          <a:p>
            <a:pPr>
              <a:buFont typeface="Wingdings" panose="05000000000000000000" pitchFamily="2" charset="2"/>
              <a:buChar char="Ø"/>
            </a:pP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50744935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1B2130"/>
      </a:dk2>
      <a:lt2>
        <a:srgbClr val="F0F0F3"/>
      </a:lt2>
      <a:accent1>
        <a:srgbClr val="9FA812"/>
      </a:accent1>
      <a:accent2>
        <a:srgbClr val="D19325"/>
      </a:accent2>
      <a:accent3>
        <a:srgbClr val="6CB220"/>
      </a:accent3>
      <a:accent4>
        <a:srgbClr val="1798D5"/>
      </a:accent4>
      <a:accent5>
        <a:srgbClr val="295BE7"/>
      </a:accent5>
      <a:accent6>
        <a:srgbClr val="482DD9"/>
      </a:accent6>
      <a:hlink>
        <a:srgbClr val="47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406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Aharoni</vt:lpstr>
      <vt:lpstr>Arial</vt:lpstr>
      <vt:lpstr>Avenir Next LT Pro</vt:lpstr>
      <vt:lpstr>Wingdings</vt:lpstr>
      <vt:lpstr>PrismaticVTI</vt:lpstr>
      <vt:lpstr>INGENIERIA DE SOFTWARE IV</vt:lpstr>
      <vt:lpstr>LA NECESIDAD DE MEDIR</vt:lpstr>
      <vt:lpstr>FACTORES CUALITATIVOS DE MEDICIÓN DEL SOFTWARE</vt:lpstr>
      <vt:lpstr>FACTORES CUANTITATIVOS DE MEDICIÓN DEL SOFTWARE:</vt:lpstr>
      <vt:lpstr>MEDIDAS, MÉTRICAS E INDICADORES</vt:lpstr>
      <vt:lpstr>HERRAMIENTAS UTILIZADAS PARA REALIZAR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Cristhian Valenzuela</dc:creator>
  <cp:lastModifiedBy>Cristhian Valenzuela</cp:lastModifiedBy>
  <cp:revision>6</cp:revision>
  <dcterms:created xsi:type="dcterms:W3CDTF">2024-10-21T21:30:38Z</dcterms:created>
  <dcterms:modified xsi:type="dcterms:W3CDTF">2024-10-21T22:24:35Z</dcterms:modified>
</cp:coreProperties>
</file>