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6858000" cx="12192000"/>
  <p:notesSz cx="6858000" cy="9144000"/>
  <p:embeddedFontLst>
    <p:embeddedFont>
      <p:font typeface="Roboto Slab"/>
      <p:regular r:id="rId18"/>
      <p:bold r:id="rId19"/>
    </p:embeddedFont>
    <p:embeddedFont>
      <p:font typeface="Roboto"/>
      <p:regular r:id="rId20"/>
      <p:bold r:id="rId21"/>
      <p:italic r:id="rId22"/>
      <p:boldItalic r:id="rId23"/>
    </p:embeddedFont>
    <p:embeddedFont>
      <p:font typeface="Tahoma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6" roundtripDataSignature="AMtx7mguMk/cngVif7QHldnC3LSedE82T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Tahoma-regular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customschemas.google.com/relationships/presentationmetadata" Target="metadata"/><Relationship Id="rId25" Type="http://schemas.openxmlformats.org/officeDocument/2006/relationships/font" Target="fonts/Tahoma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RobotoSlab-bold.fntdata"/><Relationship Id="rId18" Type="http://schemas.openxmlformats.org/officeDocument/2006/relationships/font" Target="fonts/RobotoSlab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1" name="Google Shape;6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0" name="Google Shape;130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7" name="Google Shape;137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5" name="Google Shape;145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7" name="Google Shape;157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8" name="Google Shape;68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6" name="Google Shape;76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9" name="Google Shape;89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7" name="Google Shape;97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3" name="Google Shape;103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9" name="Google Shape;109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5" name="Google Shape;115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2fbc26863c9_0_49"/>
          <p:cNvSpPr/>
          <p:nvPr/>
        </p:nvSpPr>
        <p:spPr>
          <a:xfrm>
            <a:off x="2033067" y="896808"/>
            <a:ext cx="1442131" cy="1499896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g2fbc26863c9_0_49"/>
          <p:cNvSpPr/>
          <p:nvPr/>
        </p:nvSpPr>
        <p:spPr>
          <a:xfrm rot="10800000">
            <a:off x="8716786" y="4457271"/>
            <a:ext cx="1442131" cy="1499896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g2fbc26863c9_0_49"/>
          <p:cNvCxnSpPr/>
          <p:nvPr/>
        </p:nvCxnSpPr>
        <p:spPr>
          <a:xfrm>
            <a:off x="5812802" y="3756618"/>
            <a:ext cx="5664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g2fbc26863c9_0_49"/>
          <p:cNvSpPr txBox="1"/>
          <p:nvPr>
            <p:ph type="ctrTitle"/>
          </p:nvPr>
        </p:nvSpPr>
        <p:spPr>
          <a:xfrm>
            <a:off x="2240402" y="1585234"/>
            <a:ext cx="7711200" cy="19431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/>
        </p:txBody>
      </p:sp>
      <p:sp>
        <p:nvSpPr>
          <p:cNvPr id="14" name="Google Shape;14;g2fbc26863c9_0_49"/>
          <p:cNvSpPr txBox="1"/>
          <p:nvPr>
            <p:ph idx="1" type="subTitle"/>
          </p:nvPr>
        </p:nvSpPr>
        <p:spPr>
          <a:xfrm>
            <a:off x="2240402" y="4065933"/>
            <a:ext cx="7711200" cy="1212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g2fbc26863c9_0_4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2fbc26863c9_0_92"/>
          <p:cNvSpPr/>
          <p:nvPr/>
        </p:nvSpPr>
        <p:spPr>
          <a:xfrm>
            <a:off x="200" y="6769100"/>
            <a:ext cx="12191700" cy="8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g2fbc26863c9_0_92"/>
          <p:cNvSpPr txBox="1"/>
          <p:nvPr>
            <p:ph hasCustomPrompt="1" type="title"/>
          </p:nvPr>
        </p:nvSpPr>
        <p:spPr>
          <a:xfrm>
            <a:off x="517200" y="1536600"/>
            <a:ext cx="11157600" cy="2051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300"/>
              <a:buNone/>
              <a:defRPr sz="173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300"/>
              <a:buNone/>
              <a:defRPr sz="173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300"/>
              <a:buNone/>
              <a:defRPr sz="173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300"/>
              <a:buNone/>
              <a:defRPr sz="173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300"/>
              <a:buNone/>
              <a:defRPr sz="173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300"/>
              <a:buNone/>
              <a:defRPr sz="173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300"/>
              <a:buNone/>
              <a:defRPr sz="173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300"/>
              <a:buNone/>
              <a:defRPr sz="173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300"/>
              <a:buNone/>
              <a:defRPr sz="173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g2fbc26863c9_0_92"/>
          <p:cNvSpPr txBox="1"/>
          <p:nvPr>
            <p:ph idx="1" type="body"/>
          </p:nvPr>
        </p:nvSpPr>
        <p:spPr>
          <a:xfrm>
            <a:off x="517200" y="3892600"/>
            <a:ext cx="11157600" cy="1428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56" name="Google Shape;56;g2fbc26863c9_0_9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fbc26863c9_0_9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g2fbc26863c9_0_56"/>
          <p:cNvCxnSpPr/>
          <p:nvPr/>
        </p:nvCxnSpPr>
        <p:spPr>
          <a:xfrm>
            <a:off x="5812802" y="3756618"/>
            <a:ext cx="5664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g2fbc26863c9_0_56"/>
          <p:cNvSpPr txBox="1"/>
          <p:nvPr>
            <p:ph type="title"/>
          </p:nvPr>
        </p:nvSpPr>
        <p:spPr>
          <a:xfrm>
            <a:off x="641000" y="2353267"/>
            <a:ext cx="10962900" cy="12099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19" name="Google Shape;19;g2fbc26863c9_0_5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g2fbc26863c9_0_60"/>
          <p:cNvCxnSpPr/>
          <p:nvPr/>
        </p:nvCxnSpPr>
        <p:spPr>
          <a:xfrm>
            <a:off x="656750" y="1680378"/>
            <a:ext cx="5664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g2fbc26863c9_0_60"/>
          <p:cNvSpPr txBox="1"/>
          <p:nvPr>
            <p:ph type="title"/>
          </p:nvPr>
        </p:nvSpPr>
        <p:spPr>
          <a:xfrm>
            <a:off x="517200" y="610700"/>
            <a:ext cx="11157600" cy="914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3" name="Google Shape;23;g2fbc26863c9_0_60"/>
          <p:cNvSpPr txBox="1"/>
          <p:nvPr>
            <p:ph idx="1" type="body"/>
          </p:nvPr>
        </p:nvSpPr>
        <p:spPr>
          <a:xfrm>
            <a:off x="517200" y="1986432"/>
            <a:ext cx="11157600" cy="410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4" name="Google Shape;24;g2fbc26863c9_0_6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g2fbc26863c9_0_65"/>
          <p:cNvCxnSpPr/>
          <p:nvPr/>
        </p:nvCxnSpPr>
        <p:spPr>
          <a:xfrm>
            <a:off x="656750" y="1680378"/>
            <a:ext cx="5664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g2fbc26863c9_0_65"/>
          <p:cNvSpPr txBox="1"/>
          <p:nvPr>
            <p:ph type="title"/>
          </p:nvPr>
        </p:nvSpPr>
        <p:spPr>
          <a:xfrm>
            <a:off x="517200" y="610700"/>
            <a:ext cx="11157600" cy="914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8" name="Google Shape;28;g2fbc26863c9_0_65"/>
          <p:cNvSpPr txBox="1"/>
          <p:nvPr>
            <p:ph idx="1" type="body"/>
          </p:nvPr>
        </p:nvSpPr>
        <p:spPr>
          <a:xfrm>
            <a:off x="517200" y="1986433"/>
            <a:ext cx="5333100" cy="410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9" name="Google Shape;29;g2fbc26863c9_0_65"/>
          <p:cNvSpPr txBox="1"/>
          <p:nvPr>
            <p:ph idx="2" type="body"/>
          </p:nvPr>
        </p:nvSpPr>
        <p:spPr>
          <a:xfrm>
            <a:off x="6341600" y="1986433"/>
            <a:ext cx="5333100" cy="410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0" name="Google Shape;30;g2fbc26863c9_0_6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2fbc26863c9_0_71"/>
          <p:cNvSpPr txBox="1"/>
          <p:nvPr>
            <p:ph type="title"/>
          </p:nvPr>
        </p:nvSpPr>
        <p:spPr>
          <a:xfrm>
            <a:off x="517200" y="610700"/>
            <a:ext cx="11157600" cy="914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33" name="Google Shape;33;g2fbc26863c9_0_7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g2fbc26863c9_0_74"/>
          <p:cNvCxnSpPr/>
          <p:nvPr/>
        </p:nvCxnSpPr>
        <p:spPr>
          <a:xfrm>
            <a:off x="652291" y="1883036"/>
            <a:ext cx="4419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g2fbc26863c9_0_74"/>
          <p:cNvSpPr txBox="1"/>
          <p:nvPr>
            <p:ph type="title"/>
          </p:nvPr>
        </p:nvSpPr>
        <p:spPr>
          <a:xfrm>
            <a:off x="517200" y="740800"/>
            <a:ext cx="3744000" cy="1007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37" name="Google Shape;37;g2fbc26863c9_0_74"/>
          <p:cNvSpPr txBox="1"/>
          <p:nvPr>
            <p:ph idx="1" type="body"/>
          </p:nvPr>
        </p:nvSpPr>
        <p:spPr>
          <a:xfrm>
            <a:off x="517200" y="2125367"/>
            <a:ext cx="3744000" cy="3574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8" name="Google Shape;38;g2fbc26863c9_0_7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2fbc26863c9_0_79"/>
          <p:cNvSpPr txBox="1"/>
          <p:nvPr>
            <p:ph type="title"/>
          </p:nvPr>
        </p:nvSpPr>
        <p:spPr>
          <a:xfrm>
            <a:off x="653667" y="701800"/>
            <a:ext cx="7491600" cy="5454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41" name="Google Shape;41;g2fbc26863c9_0_7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2fbc26863c9_0_82"/>
          <p:cNvSpPr/>
          <p:nvPr/>
        </p:nvSpPr>
        <p:spPr>
          <a:xfrm>
            <a:off x="6096000" y="-100"/>
            <a:ext cx="6096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g2fbc26863c9_0_82"/>
          <p:cNvCxnSpPr/>
          <p:nvPr/>
        </p:nvCxnSpPr>
        <p:spPr>
          <a:xfrm>
            <a:off x="6706233" y="5994004"/>
            <a:ext cx="7212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g2fbc26863c9_0_82"/>
          <p:cNvSpPr txBox="1"/>
          <p:nvPr>
            <p:ph type="title"/>
          </p:nvPr>
        </p:nvSpPr>
        <p:spPr>
          <a:xfrm>
            <a:off x="354000" y="1612100"/>
            <a:ext cx="5393700" cy="20085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1pPr>
            <a:lvl2pPr lvl="1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2pPr>
            <a:lvl3pPr lvl="2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3pPr>
            <a:lvl4pPr lvl="3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4pPr>
            <a:lvl5pPr lvl="4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5pPr>
            <a:lvl6pPr lvl="5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6pPr>
            <a:lvl7pPr lvl="6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7pPr>
            <a:lvl8pPr lvl="7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8pPr>
            <a:lvl9pPr lvl="8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9pPr>
          </a:lstStyle>
          <a:p/>
        </p:txBody>
      </p:sp>
      <p:sp>
        <p:nvSpPr>
          <p:cNvPr id="46" name="Google Shape;46;g2fbc26863c9_0_82"/>
          <p:cNvSpPr txBox="1"/>
          <p:nvPr>
            <p:ph idx="1" type="subTitle"/>
          </p:nvPr>
        </p:nvSpPr>
        <p:spPr>
          <a:xfrm>
            <a:off x="354000" y="3692001"/>
            <a:ext cx="5393700" cy="179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g2fbc26863c9_0_82"/>
          <p:cNvSpPr txBox="1"/>
          <p:nvPr>
            <p:ph idx="2" type="body"/>
          </p:nvPr>
        </p:nvSpPr>
        <p:spPr>
          <a:xfrm>
            <a:off x="6586000" y="965600"/>
            <a:ext cx="5115900" cy="4926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48" name="Google Shape;48;g2fbc26863c9_0_8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2fbc26863c9_0_89"/>
          <p:cNvSpPr txBox="1"/>
          <p:nvPr>
            <p:ph idx="1" type="body"/>
          </p:nvPr>
        </p:nvSpPr>
        <p:spPr>
          <a:xfrm>
            <a:off x="426000" y="5644967"/>
            <a:ext cx="7998300" cy="798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g2fbc26863c9_0_8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2fbc26863c9_0_45"/>
          <p:cNvSpPr txBox="1"/>
          <p:nvPr>
            <p:ph type="title"/>
          </p:nvPr>
        </p:nvSpPr>
        <p:spPr>
          <a:xfrm>
            <a:off x="517200" y="610700"/>
            <a:ext cx="11157600" cy="9147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g2fbc26863c9_0_45"/>
          <p:cNvSpPr txBox="1"/>
          <p:nvPr>
            <p:ph idx="1" type="body"/>
          </p:nvPr>
        </p:nvSpPr>
        <p:spPr>
          <a:xfrm>
            <a:off x="517200" y="1986432"/>
            <a:ext cx="11157600" cy="41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92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○"/>
              <a:defRPr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492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■"/>
              <a:defRPr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492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●"/>
              <a:defRPr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492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○"/>
              <a:defRPr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92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■"/>
              <a:defRPr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492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●"/>
              <a:defRPr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492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○"/>
              <a:defRPr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492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■"/>
              <a:defRPr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g2fbc26863c9_0_4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Relationship Id="rId4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Relationship Id="rId4" Type="http://schemas.openxmlformats.org/officeDocument/2006/relationships/image" Target="../media/image15.png"/><Relationship Id="rId5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11" Type="http://schemas.openxmlformats.org/officeDocument/2006/relationships/image" Target="../media/image14.png"/><Relationship Id="rId10" Type="http://schemas.openxmlformats.org/officeDocument/2006/relationships/image" Target="../media/image17.png"/><Relationship Id="rId9" Type="http://schemas.openxmlformats.org/officeDocument/2006/relationships/image" Target="../media/image10.jpg"/><Relationship Id="rId5" Type="http://schemas.openxmlformats.org/officeDocument/2006/relationships/image" Target="../media/image1.png"/><Relationship Id="rId6" Type="http://schemas.openxmlformats.org/officeDocument/2006/relationships/image" Target="../media/image16.png"/><Relationship Id="rId7" Type="http://schemas.openxmlformats.org/officeDocument/2006/relationships/image" Target="../media/image3.png"/><Relationship Id="rId8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"/>
          <p:cNvSpPr txBox="1"/>
          <p:nvPr>
            <p:ph type="ctrTitle"/>
          </p:nvPr>
        </p:nvSpPr>
        <p:spPr>
          <a:xfrm>
            <a:off x="1432825" y="1202454"/>
            <a:ext cx="9144000" cy="180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s-CL">
                <a:latin typeface="Tahoma"/>
                <a:ea typeface="Tahoma"/>
                <a:cs typeface="Tahoma"/>
                <a:sym typeface="Tahoma"/>
              </a:rPr>
              <a:t>Portafolio de Título</a:t>
            </a:r>
            <a:br>
              <a:rPr lang="es-CL">
                <a:latin typeface="Tahoma"/>
                <a:ea typeface="Tahoma"/>
                <a:cs typeface="Tahoma"/>
                <a:sym typeface="Tahoma"/>
              </a:rPr>
            </a:br>
            <a:r>
              <a:rPr lang="es-CL" sz="3200">
                <a:latin typeface="Tahoma"/>
                <a:ea typeface="Tahoma"/>
                <a:cs typeface="Tahoma"/>
                <a:sym typeface="Tahoma"/>
              </a:rPr>
              <a:t>“WebNova”</a:t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4" name="Google Shape;64;p1"/>
          <p:cNvSpPr txBox="1"/>
          <p:nvPr>
            <p:ph idx="1" type="subTitle"/>
          </p:nvPr>
        </p:nvSpPr>
        <p:spPr>
          <a:xfrm>
            <a:off x="1176025" y="3178175"/>
            <a:ext cx="9657600" cy="32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s-CL" sz="3200">
                <a:latin typeface="Tahoma"/>
                <a:ea typeface="Tahoma"/>
                <a:cs typeface="Tahoma"/>
                <a:sym typeface="Tahoma"/>
              </a:rPr>
              <a:t>Ingeniería Informática</a:t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s-CL" sz="1800">
                <a:latin typeface="Tahoma"/>
                <a:ea typeface="Tahoma"/>
                <a:cs typeface="Tahoma"/>
                <a:sym typeface="Tahoma"/>
              </a:rPr>
              <a:t>Escuela de Informática y Telecomunicaciones</a:t>
            </a:r>
            <a:endParaRPr sz="18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s-CL" sz="1800">
                <a:latin typeface="Tahoma"/>
                <a:ea typeface="Tahoma"/>
                <a:cs typeface="Tahoma"/>
                <a:sym typeface="Tahoma"/>
              </a:rPr>
              <a:t>Sede DuocUC</a:t>
            </a:r>
            <a:endParaRPr sz="18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s-CL" sz="1800">
                <a:latin typeface="Tahoma"/>
                <a:ea typeface="Tahoma"/>
                <a:cs typeface="Tahoma"/>
                <a:sym typeface="Tahoma"/>
              </a:rPr>
              <a:t>2024</a:t>
            </a:r>
            <a:endParaRPr sz="18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s-CL" sz="1800">
                <a:latin typeface="Tahoma"/>
                <a:ea typeface="Tahoma"/>
                <a:cs typeface="Tahoma"/>
                <a:sym typeface="Tahoma"/>
              </a:rPr>
              <a:t>Docente Instructor de la Asignatura: </a:t>
            </a:r>
            <a:r>
              <a:rPr lang="es-CL" sz="1800">
                <a:latin typeface="Tahoma"/>
                <a:ea typeface="Tahoma"/>
                <a:cs typeface="Tahoma"/>
                <a:sym typeface="Tahoma"/>
              </a:rPr>
              <a:t>Fabián Saldaño P</a:t>
            </a:r>
            <a:endParaRPr sz="18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8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s-CL" sz="1800">
                <a:latin typeface="Tahoma"/>
                <a:ea typeface="Tahoma"/>
                <a:cs typeface="Tahoma"/>
                <a:sym typeface="Tahoma"/>
              </a:rPr>
              <a:t>Integrantes del Equipo: </a:t>
            </a:r>
            <a:r>
              <a:rPr lang="es-CL" sz="1800">
                <a:latin typeface="Tahoma"/>
                <a:ea typeface="Tahoma"/>
                <a:cs typeface="Tahoma"/>
                <a:sym typeface="Tahoma"/>
              </a:rPr>
              <a:t>Cristóbal</a:t>
            </a:r>
            <a:r>
              <a:rPr lang="es-CL" sz="1800">
                <a:latin typeface="Tahoma"/>
                <a:ea typeface="Tahoma"/>
                <a:cs typeface="Tahoma"/>
                <a:sym typeface="Tahoma"/>
              </a:rPr>
              <a:t> Prado P - Cristhoper Leal L</a:t>
            </a:r>
            <a:endParaRPr sz="18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65" name="Google Shape;65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0150" y="-1130850"/>
            <a:ext cx="4875450" cy="4107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0"/>
          <p:cNvSpPr txBox="1"/>
          <p:nvPr/>
        </p:nvSpPr>
        <p:spPr>
          <a:xfrm>
            <a:off x="582850" y="498773"/>
            <a:ext cx="10686600" cy="152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i="0" lang="es-CL" sz="4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Planificación </a:t>
            </a:r>
            <a:endParaRPr i="0" sz="4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 sz="4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Responsabilidades</a:t>
            </a:r>
            <a:endParaRPr sz="4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33" name="Google Shape;133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850" y="2028175"/>
            <a:ext cx="11211326" cy="364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94000" y="-861175"/>
            <a:ext cx="4875450" cy="4107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1"/>
          <p:cNvSpPr txBox="1"/>
          <p:nvPr/>
        </p:nvSpPr>
        <p:spPr>
          <a:xfrm>
            <a:off x="910720" y="3178239"/>
            <a:ext cx="4519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1"/>
          <p:cNvSpPr txBox="1"/>
          <p:nvPr/>
        </p:nvSpPr>
        <p:spPr>
          <a:xfrm>
            <a:off x="753794" y="70274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i="0" lang="es-CL" sz="4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Planificación</a:t>
            </a:r>
            <a:endParaRPr i="0" sz="46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 sz="4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Estimación de Riesgos</a:t>
            </a:r>
            <a:endParaRPr sz="46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41" name="Google Shape;141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900" y="2192225"/>
            <a:ext cx="11342199" cy="372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03475" y="-688175"/>
            <a:ext cx="4875450" cy="4107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2"/>
          <p:cNvSpPr txBox="1"/>
          <p:nvPr>
            <p:ph type="title"/>
          </p:nvPr>
        </p:nvSpPr>
        <p:spPr>
          <a:xfrm>
            <a:off x="687632" y="144374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 sz="4200">
                <a:latin typeface="Tahoma"/>
                <a:ea typeface="Tahoma"/>
                <a:cs typeface="Tahoma"/>
                <a:sym typeface="Tahoma"/>
              </a:rPr>
              <a:t>Planificación</a:t>
            </a:r>
            <a:endParaRPr sz="42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8" name="Google Shape;148;p12"/>
          <p:cNvSpPr txBox="1"/>
          <p:nvPr/>
        </p:nvSpPr>
        <p:spPr>
          <a:xfrm rot="10800000">
            <a:off x="131160" y="115575"/>
            <a:ext cx="65700" cy="28800"/>
          </a:xfrm>
          <a:prstGeom prst="rect">
            <a:avLst/>
          </a:prstGeom>
          <a:solidFill>
            <a:srgbClr val="F1C232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2"/>
          <p:cNvSpPr txBox="1"/>
          <p:nvPr/>
        </p:nvSpPr>
        <p:spPr>
          <a:xfrm rot="10800000">
            <a:off x="3430328" y="2008825"/>
            <a:ext cx="216900" cy="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2"/>
          <p:cNvSpPr txBox="1"/>
          <p:nvPr/>
        </p:nvSpPr>
        <p:spPr>
          <a:xfrm>
            <a:off x="6400028" y="2028300"/>
            <a:ext cx="2752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2"/>
          <p:cNvSpPr txBox="1"/>
          <p:nvPr/>
        </p:nvSpPr>
        <p:spPr>
          <a:xfrm>
            <a:off x="6947053" y="4594550"/>
            <a:ext cx="2752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2"/>
          <p:cNvSpPr txBox="1"/>
          <p:nvPr/>
        </p:nvSpPr>
        <p:spPr>
          <a:xfrm>
            <a:off x="8516603" y="2028300"/>
            <a:ext cx="2752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153" name="Google Shape;153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55575" y="-1347325"/>
            <a:ext cx="4875450" cy="4107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05400" y="1012025"/>
            <a:ext cx="7381200" cy="5683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3"/>
          <p:cNvSpPr txBox="1"/>
          <p:nvPr>
            <p:ph type="title"/>
          </p:nvPr>
        </p:nvSpPr>
        <p:spPr>
          <a:xfrm>
            <a:off x="688869" y="659249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 sz="4200">
                <a:latin typeface="Tahoma"/>
                <a:ea typeface="Tahoma"/>
                <a:cs typeface="Tahoma"/>
                <a:sym typeface="Tahoma"/>
              </a:rPr>
              <a:t>Resumen de Costos Estimados del Proyecto</a:t>
            </a:r>
            <a:endParaRPr sz="42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60" name="Google Shape;16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875" y="2195175"/>
            <a:ext cx="5009135" cy="289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31075" y="2195175"/>
            <a:ext cx="5138325" cy="289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58275" y="3988975"/>
            <a:ext cx="4875450" cy="4107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"/>
          <p:cNvSpPr txBox="1"/>
          <p:nvPr>
            <p:ph type="title"/>
          </p:nvPr>
        </p:nvSpPr>
        <p:spPr>
          <a:xfrm>
            <a:off x="547284" y="487238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>
                <a:latin typeface="Tahoma"/>
                <a:ea typeface="Tahoma"/>
                <a:cs typeface="Tahoma"/>
                <a:sym typeface="Tahoma"/>
              </a:rPr>
              <a:t>Problemática a Resolver</a:t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1" name="Google Shape;71;p2"/>
          <p:cNvSpPr txBox="1"/>
          <p:nvPr/>
        </p:nvSpPr>
        <p:spPr>
          <a:xfrm>
            <a:off x="547275" y="1919650"/>
            <a:ext cx="5574300" cy="45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s-CL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El mercado entusiasta enfocado al armado y componentes de computadoras es cada </a:t>
            </a:r>
            <a:r>
              <a:rPr lang="es-CL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día</a:t>
            </a:r>
            <a:r>
              <a:rPr i="0" lang="es-CL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m</a:t>
            </a:r>
            <a:r>
              <a:rPr lang="es-CL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ás </a:t>
            </a:r>
            <a:r>
              <a:rPr i="0" lang="es-CL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s-CL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común</a:t>
            </a:r>
            <a:r>
              <a:rPr i="0" lang="es-CL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en la actualidad</a:t>
            </a:r>
            <a:r>
              <a:rPr lang="es-CL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sin embargo los conocimientos para manejarse dentro de este campo siguen siendo algo que las personas no manejan, aunque estos </a:t>
            </a:r>
            <a:r>
              <a:rPr lang="es-CL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pertenezcan</a:t>
            </a:r>
            <a:r>
              <a:rPr lang="es-CL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al el grupo </a:t>
            </a:r>
            <a:r>
              <a:rPr lang="es-CL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entusiasta</a:t>
            </a:r>
            <a:r>
              <a:rPr lang="es-CL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CL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Por lo cual causa el problema de no saber como armar una </a:t>
            </a:r>
            <a:r>
              <a:rPr lang="es-CL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computadora</a:t>
            </a:r>
            <a:r>
              <a:rPr lang="es-CL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o que piezas son mejores que otras.</a:t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72" name="Google Shape;72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4075" y="2125301"/>
            <a:ext cx="5574300" cy="313554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13300" y="-903600"/>
            <a:ext cx="4875450" cy="4107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"/>
          <p:cNvSpPr txBox="1"/>
          <p:nvPr>
            <p:ph type="title"/>
          </p:nvPr>
        </p:nvSpPr>
        <p:spPr>
          <a:xfrm>
            <a:off x="0" y="629225"/>
            <a:ext cx="12192000" cy="495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s-CL">
                <a:latin typeface="Tahoma"/>
                <a:ea typeface="Tahoma"/>
                <a:cs typeface="Tahoma"/>
                <a:sym typeface="Tahoma"/>
              </a:rPr>
              <a:t>Solución</a:t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br>
              <a:rPr lang="es-CL" sz="3959">
                <a:latin typeface="Tahoma"/>
                <a:ea typeface="Tahoma"/>
                <a:cs typeface="Tahoma"/>
                <a:sym typeface="Tahoma"/>
              </a:rPr>
            </a:br>
            <a:r>
              <a:rPr lang="es-CL" sz="2400">
                <a:latin typeface="Tahoma"/>
                <a:ea typeface="Tahoma"/>
                <a:cs typeface="Tahoma"/>
                <a:sym typeface="Tahoma"/>
              </a:rPr>
              <a:t>Por lo cual nuestra solución es crear un proyecto que ayude a estas personas con el problema del </a:t>
            </a:r>
            <a:r>
              <a:rPr lang="es-CL" sz="2400">
                <a:latin typeface="Tahoma"/>
                <a:ea typeface="Tahoma"/>
                <a:cs typeface="Tahoma"/>
                <a:sym typeface="Tahoma"/>
              </a:rPr>
              <a:t>desconocimiento</a:t>
            </a:r>
            <a:r>
              <a:rPr lang="es-CL" sz="2400">
                <a:latin typeface="Tahoma"/>
                <a:ea typeface="Tahoma"/>
                <a:cs typeface="Tahoma"/>
                <a:sym typeface="Tahoma"/>
              </a:rPr>
              <a:t>.</a:t>
            </a:r>
            <a:br>
              <a:rPr lang="es-CL" sz="2400">
                <a:latin typeface="Tahoma"/>
                <a:ea typeface="Tahoma"/>
                <a:cs typeface="Tahoma"/>
                <a:sym typeface="Tahoma"/>
              </a:rPr>
            </a:br>
            <a:br>
              <a:rPr lang="es-CL" sz="3959">
                <a:latin typeface="Tahoma"/>
                <a:ea typeface="Tahoma"/>
                <a:cs typeface="Tahoma"/>
                <a:sym typeface="Tahoma"/>
              </a:rPr>
            </a:br>
            <a:br>
              <a:rPr lang="es-CL" sz="3959">
                <a:latin typeface="Tahoma"/>
                <a:ea typeface="Tahoma"/>
                <a:cs typeface="Tahoma"/>
                <a:sym typeface="Tahoma"/>
              </a:rPr>
            </a:br>
            <a:r>
              <a:rPr lang="es-CL">
                <a:latin typeface="Tahoma"/>
                <a:ea typeface="Tahoma"/>
                <a:cs typeface="Tahoma"/>
                <a:sym typeface="Tahoma"/>
              </a:rPr>
              <a:t>Objetivo del Proyecto</a:t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br>
              <a:rPr lang="es-CL" sz="2400">
                <a:latin typeface="Tahoma"/>
                <a:ea typeface="Tahoma"/>
                <a:cs typeface="Tahoma"/>
                <a:sym typeface="Tahoma"/>
              </a:rPr>
            </a:br>
            <a:r>
              <a:rPr lang="es-CL" sz="2400">
                <a:latin typeface="Tahoma"/>
                <a:ea typeface="Tahoma"/>
                <a:cs typeface="Tahoma"/>
                <a:sym typeface="Tahoma"/>
              </a:rPr>
              <a:t>Se plantea un proyecto de cotizaciones, el cual </a:t>
            </a:r>
            <a:r>
              <a:rPr lang="es-CL" sz="2400">
                <a:latin typeface="Tahoma"/>
                <a:ea typeface="Tahoma"/>
                <a:cs typeface="Tahoma"/>
                <a:sym typeface="Tahoma"/>
              </a:rPr>
              <a:t>entregue</a:t>
            </a:r>
            <a:r>
              <a:rPr lang="es-CL" sz="2400">
                <a:latin typeface="Tahoma"/>
                <a:ea typeface="Tahoma"/>
                <a:cs typeface="Tahoma"/>
                <a:sym typeface="Tahoma"/>
              </a:rPr>
              <a:t> de manera simple que piezas comprar, saltando el problema de no saber sobre </a:t>
            </a:r>
            <a:r>
              <a:rPr lang="es-CL" sz="2400">
                <a:latin typeface="Tahoma"/>
                <a:ea typeface="Tahoma"/>
                <a:cs typeface="Tahoma"/>
                <a:sym typeface="Tahoma"/>
              </a:rPr>
              <a:t>qué</a:t>
            </a:r>
            <a:r>
              <a:rPr lang="es-CL" sz="2400">
                <a:latin typeface="Tahoma"/>
                <a:ea typeface="Tahoma"/>
                <a:cs typeface="Tahoma"/>
                <a:sym typeface="Tahoma"/>
              </a:rPr>
              <a:t> cosa va con </a:t>
            </a:r>
            <a:r>
              <a:rPr lang="es-CL" sz="2400">
                <a:latin typeface="Tahoma"/>
                <a:ea typeface="Tahoma"/>
                <a:cs typeface="Tahoma"/>
                <a:sym typeface="Tahoma"/>
              </a:rPr>
              <a:t>qué</a:t>
            </a:r>
            <a:r>
              <a:rPr lang="es-CL" sz="2400">
                <a:latin typeface="Tahoma"/>
                <a:ea typeface="Tahoma"/>
                <a:cs typeface="Tahoma"/>
                <a:sym typeface="Tahoma"/>
              </a:rPr>
              <a:t> otra cosa.</a:t>
            </a:r>
            <a:br>
              <a:rPr lang="es-CL" sz="2400">
                <a:latin typeface="Tahoma"/>
                <a:ea typeface="Tahoma"/>
                <a:cs typeface="Tahoma"/>
                <a:sym typeface="Tahoma"/>
              </a:rPr>
            </a:br>
            <a:endParaRPr sz="24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79" name="Google Shape;79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8275" y="4012650"/>
            <a:ext cx="4875450" cy="4107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"/>
          <p:cNvSpPr txBox="1"/>
          <p:nvPr>
            <p:ph type="title"/>
          </p:nvPr>
        </p:nvSpPr>
        <p:spPr>
          <a:xfrm>
            <a:off x="736690" y="383146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>
                <a:latin typeface="Tahoma"/>
                <a:ea typeface="Tahoma"/>
                <a:cs typeface="Tahoma"/>
                <a:sym typeface="Tahoma"/>
              </a:rPr>
              <a:t>Alcances</a:t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5" name="Google Shape;85;p4"/>
          <p:cNvSpPr txBox="1"/>
          <p:nvPr/>
        </p:nvSpPr>
        <p:spPr>
          <a:xfrm>
            <a:off x="950651" y="2056675"/>
            <a:ext cx="67854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s-CL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Que hace el Sistema: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Char char="●"/>
            </a:pPr>
            <a:r>
              <a:rPr i="0" lang="es-CL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V</a:t>
            </a:r>
            <a:r>
              <a:rPr lang="es-CL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enta y </a:t>
            </a:r>
            <a:r>
              <a:rPr lang="es-CL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exhibición</a:t>
            </a:r>
            <a:r>
              <a:rPr lang="es-CL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de productos.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Char char="●"/>
            </a:pPr>
            <a:r>
              <a:rPr lang="es-CL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Cotización</a:t>
            </a:r>
            <a:r>
              <a:rPr lang="es-CL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y </a:t>
            </a:r>
            <a:r>
              <a:rPr lang="es-CL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simulación</a:t>
            </a:r>
            <a:r>
              <a:rPr lang="es-CL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de presupuestos.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Char char="●"/>
            </a:pPr>
            <a:r>
              <a:rPr lang="es-CL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Recomendación de productos </a:t>
            </a:r>
            <a:r>
              <a:rPr lang="es-CL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específicos</a:t>
            </a:r>
            <a:r>
              <a:rPr lang="es-CL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r>
              <a:rPr i="0" lang="es-CL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	</a:t>
            </a:r>
            <a:endParaRPr i="0" sz="14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s-CL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Qué no hace:</a:t>
            </a:r>
            <a:endParaRPr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Char char="●"/>
            </a:pPr>
            <a:r>
              <a:rPr lang="es-CL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Apartado o reserva de productos.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s-CL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Otros Alcances o restricciones:</a:t>
            </a:r>
            <a:endParaRPr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Char char="●"/>
            </a:pPr>
            <a:r>
              <a:rPr lang="es-CL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Dependencia de terceros para información precisa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Char char="●"/>
            </a:pPr>
            <a:r>
              <a:rPr lang="es-CL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Recomendaciones no muy acertadas por falta de stock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6" name="Google Shape;86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6775" y="3717025"/>
            <a:ext cx="4875450" cy="4107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"/>
          <p:cNvSpPr txBox="1"/>
          <p:nvPr>
            <p:ph type="title"/>
          </p:nvPr>
        </p:nvSpPr>
        <p:spPr>
          <a:xfrm>
            <a:off x="506136" y="749643"/>
            <a:ext cx="10515600" cy="7591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 sz="4200">
                <a:latin typeface="Tahoma"/>
                <a:ea typeface="Tahoma"/>
                <a:cs typeface="Tahoma"/>
                <a:sym typeface="Tahoma"/>
              </a:rPr>
              <a:t>Lista de Requerimientos</a:t>
            </a:r>
            <a:endParaRPr sz="42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2" name="Google Shape;92;p5"/>
          <p:cNvSpPr txBox="1"/>
          <p:nvPr/>
        </p:nvSpPr>
        <p:spPr>
          <a:xfrm>
            <a:off x="633397" y="1620875"/>
            <a:ext cx="3683400" cy="46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s-CL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Lista de Requerimientos Funcionales:</a:t>
            </a:r>
            <a:endParaRPr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Char char="●"/>
            </a:pPr>
            <a:r>
              <a:rPr lang="es-CL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Módulo</a:t>
            </a:r>
            <a:r>
              <a:rPr i="0" lang="es-CL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de usuarios </a:t>
            </a:r>
            <a:endParaRPr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Char char="●"/>
            </a:pPr>
            <a:r>
              <a:rPr lang="es-CL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Módulo</a:t>
            </a:r>
            <a:r>
              <a:rPr lang="es-CL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de </a:t>
            </a:r>
            <a:r>
              <a:rPr lang="es-CL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carrito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Char char="●"/>
            </a:pPr>
            <a:r>
              <a:rPr lang="es-CL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Módulo de cotización y simulación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Char char="●"/>
            </a:pPr>
            <a:r>
              <a:rPr lang="es-CL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Módulo de pagos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Char char="●"/>
            </a:pPr>
            <a:r>
              <a:rPr lang="es-CL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Historial de compras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Char char="●"/>
            </a:pPr>
            <a:r>
              <a:rPr lang="es-CL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Registro de usuarios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Char char="●"/>
            </a:pPr>
            <a:r>
              <a:rPr lang="es-CL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Verificación de stock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5"/>
          <p:cNvSpPr txBox="1"/>
          <p:nvPr/>
        </p:nvSpPr>
        <p:spPr>
          <a:xfrm>
            <a:off x="6284600" y="1620875"/>
            <a:ext cx="4947300" cy="46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Lista de Requerimientos No Funcionales: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Char char="●"/>
            </a:pPr>
            <a:r>
              <a:rPr lang="es-CL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Sitio web responsivo.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Char char="●"/>
            </a:pPr>
            <a:r>
              <a:rPr lang="es-CL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Sitio web con tiempos de carga cortos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Char char="●"/>
            </a:pPr>
            <a:r>
              <a:rPr lang="es-CL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Sitio web con escabilidad.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Char char="●"/>
            </a:pPr>
            <a:r>
              <a:rPr lang="es-CL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Diseño responsivo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Char char="●"/>
            </a:pPr>
            <a:r>
              <a:rPr lang="es-CL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Compatibilidad entre navegadores.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Char char="●"/>
            </a:pPr>
            <a:r>
              <a:rPr lang="es-CL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Validación de credenciales.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Char char="●"/>
            </a:pPr>
            <a:r>
              <a:rPr lang="es-CL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Filtrado de roles.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94" name="Google Shape;94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8275" y="3873875"/>
            <a:ext cx="4875450" cy="4107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6"/>
          <p:cNvSpPr txBox="1"/>
          <p:nvPr>
            <p:ph type="title"/>
          </p:nvPr>
        </p:nvSpPr>
        <p:spPr>
          <a:xfrm>
            <a:off x="838202" y="60986"/>
            <a:ext cx="10515600" cy="72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 sz="4200">
                <a:latin typeface="Tahoma"/>
                <a:ea typeface="Tahoma"/>
                <a:cs typeface="Tahoma"/>
                <a:sym typeface="Tahoma"/>
              </a:rPr>
              <a:t>Diseño del Sistema</a:t>
            </a:r>
            <a:endParaRPr sz="42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00" name="Google Shape;100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8075" y="790875"/>
            <a:ext cx="8955850" cy="606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7"/>
          <p:cNvSpPr txBox="1"/>
          <p:nvPr>
            <p:ph type="title"/>
          </p:nvPr>
        </p:nvSpPr>
        <p:spPr>
          <a:xfrm>
            <a:off x="452777" y="0"/>
            <a:ext cx="10515600" cy="92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 sz="4200">
                <a:latin typeface="Tahoma"/>
                <a:ea typeface="Tahoma"/>
                <a:cs typeface="Tahoma"/>
                <a:sym typeface="Tahoma"/>
              </a:rPr>
              <a:t>Diseño del Sistema</a:t>
            </a:r>
            <a:endParaRPr sz="42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06" name="Google Shape;106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6750" y="751000"/>
            <a:ext cx="6862043" cy="6107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8"/>
          <p:cNvSpPr txBox="1"/>
          <p:nvPr>
            <p:ph type="title"/>
          </p:nvPr>
        </p:nvSpPr>
        <p:spPr>
          <a:xfrm>
            <a:off x="597752" y="133461"/>
            <a:ext cx="10515600" cy="88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 sz="4200">
                <a:latin typeface="Tahoma"/>
                <a:ea typeface="Tahoma"/>
                <a:cs typeface="Tahoma"/>
                <a:sym typeface="Tahoma"/>
              </a:rPr>
              <a:t>Diseño del Sistema</a:t>
            </a:r>
            <a:endParaRPr sz="42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12" name="Google Shape;112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450" y="1015749"/>
            <a:ext cx="11776481" cy="5842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9"/>
          <p:cNvSpPr txBox="1"/>
          <p:nvPr>
            <p:ph type="title"/>
          </p:nvPr>
        </p:nvSpPr>
        <p:spPr>
          <a:xfrm>
            <a:off x="525252" y="34356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 sz="4200">
                <a:latin typeface="Tahoma"/>
                <a:ea typeface="Tahoma"/>
                <a:cs typeface="Tahoma"/>
                <a:sym typeface="Tahoma"/>
              </a:rPr>
              <a:t>Tecnologías del Desarrollo</a:t>
            </a:r>
            <a:endParaRPr sz="42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8" name="Google Shape;118;p9"/>
          <p:cNvSpPr txBox="1"/>
          <p:nvPr/>
        </p:nvSpPr>
        <p:spPr>
          <a:xfrm>
            <a:off x="713750" y="2296625"/>
            <a:ext cx="5261100" cy="32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CL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 implementara el uso de lenguajes de </a:t>
            </a:r>
            <a:r>
              <a:rPr lang="es-CL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programación en visual estudios, con uso de GItHub para almacenar y guardar el proyecto. Con esto también se implementará progress sql como </a:t>
            </a:r>
            <a:r>
              <a:rPr lang="es-CL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base de datos para esta. </a:t>
            </a:r>
            <a:endParaRPr i="0" sz="18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CL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Al igual programas como </a:t>
            </a:r>
            <a:r>
              <a:rPr lang="es-CL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starUML</a:t>
            </a:r>
            <a:r>
              <a:rPr lang="es-CL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bizagi,P</a:t>
            </a:r>
            <a:r>
              <a:rPr lang="es-CL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ower</a:t>
            </a:r>
            <a:r>
              <a:rPr lang="es-CL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BI para creación de diagramas y similares.</a:t>
            </a:r>
            <a:endParaRPr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9" name="Google Shape;119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68125" y="130472"/>
            <a:ext cx="1449011" cy="132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15451" y="130475"/>
            <a:ext cx="3576547" cy="132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55325" y="1586675"/>
            <a:ext cx="1449000" cy="144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615450" y="1493400"/>
            <a:ext cx="1635548" cy="16355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036175" y="1586675"/>
            <a:ext cx="2155827" cy="14490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987200" y="3268075"/>
            <a:ext cx="1729925" cy="114049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ienvenido a Bizagi, la Plataforma de Negocios Digitales V.11.1 &gt; Modelar,  Construir, Ejecutar" id="125" name="Google Shape;125;p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717125" y="3166175"/>
            <a:ext cx="1143641" cy="132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0542263" y="3295085"/>
            <a:ext cx="1143650" cy="10864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345325" y="3923125"/>
            <a:ext cx="4875450" cy="4107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