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7" r:id="rId22"/>
    <p:sldId id="276" r:id="rId23"/>
    <p:sldId id="278" r:id="rId24"/>
    <p:sldId id="279" r:id="rId25"/>
    <p:sldId id="280" r:id="rId26"/>
    <p:sldId id="281" r:id="rId27"/>
    <p:sldId id="282" r:id="rId28"/>
    <p:sldId id="283"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50CEEB-B889-AE2A-5F81-53A8A03FC4AB}" v="301" dt="2025-02-09T04:08:31.214"/>
    <p1510:client id="{B1766FF1-649D-D323-49C7-1B9A6D774290}" v="2428" dt="2025-02-09T03:56:04.76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4"/>
  </p:normalViewPr>
  <p:slideViewPr>
    <p:cSldViewPr snapToGrid="0">
      <p:cViewPr varScale="1">
        <p:scale>
          <a:sx n="60" d="100"/>
          <a:sy n="60" d="100"/>
        </p:scale>
        <p:origin x="49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Low-angle exterior view of a modern building facade covered with aluminium discs under a clear, blue sky"/>
          <p:cNvSpPr>
            <a:spLocks noGrp="1"/>
          </p:cNvSpPr>
          <p:nvPr>
            <p:ph type="pic" sz="quarter" idx="21"/>
          </p:nvPr>
        </p:nvSpPr>
        <p:spPr>
          <a:xfrm>
            <a:off x="15417800" y="1270000"/>
            <a:ext cx="8144934" cy="5410200"/>
          </a:xfrm>
          <a:prstGeom prst="rect">
            <a:avLst/>
          </a:prstGeom>
        </p:spPr>
        <p:txBody>
          <a:bodyPr lIns="91439" tIns="45719" rIns="91439" bIns="45719">
            <a:noAutofit/>
          </a:bodyPr>
          <a:lstStyle/>
          <a:p>
            <a:endParaRPr/>
          </a:p>
        </p:txBody>
      </p:sp>
      <p:sp>
        <p:nvSpPr>
          <p:cNvPr id="125" name="Low-angle view of a modern, curved building under a cloudy sky"/>
          <p:cNvSpPr>
            <a:spLocks noGrp="1"/>
          </p:cNvSpPr>
          <p:nvPr>
            <p:ph type="pic" sz="quarter" idx="22"/>
          </p:nvPr>
        </p:nvSpPr>
        <p:spPr>
          <a:xfrm>
            <a:off x="15443200" y="7086600"/>
            <a:ext cx="8138580" cy="5422900"/>
          </a:xfrm>
          <a:prstGeom prst="rect">
            <a:avLst/>
          </a:prstGeom>
        </p:spPr>
        <p:txBody>
          <a:bodyPr lIns="91439" tIns="45719" rIns="91439" bIns="45719">
            <a:noAutofit/>
          </a:bodyPr>
          <a:lstStyle/>
          <a:p>
            <a:endParaRPr/>
          </a:p>
        </p:txBody>
      </p:sp>
      <p:sp>
        <p:nvSpPr>
          <p:cNvPr id="126" name="View from inside a modern white building with glass panels, looking up to a bright, partly cloudy sky"/>
          <p:cNvSpPr>
            <a:spLocks noGrp="1"/>
          </p:cNvSpPr>
          <p:nvPr>
            <p:ph type="pic" idx="23"/>
          </p:nvPr>
        </p:nvSpPr>
        <p:spPr>
          <a:xfrm>
            <a:off x="-124635" y="1270000"/>
            <a:ext cx="16840169" cy="11243712"/>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34" name="Low-angle view of the Azadi Tower in Tehran, Iran against a clear, bright sky"/>
          <p:cNvSpPr>
            <a:spLocks noGrp="1"/>
          </p:cNvSpPr>
          <p:nvPr>
            <p:ph type="pic" idx="21"/>
          </p:nvPr>
        </p:nvSpPr>
        <p:spPr>
          <a:xfrm>
            <a:off x="0" y="-1282700"/>
            <a:ext cx="24384000" cy="16281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21" name="View from inside a stone structure, looking out towards stairs and a clear, blue sky"/>
          <p:cNvSpPr>
            <a:spLocks noGrp="1"/>
          </p:cNvSpPr>
          <p:nvPr>
            <p:ph type="pic" idx="21"/>
          </p:nvPr>
        </p:nvSpPr>
        <p:spPr>
          <a:xfrm>
            <a:off x="0" y="-1270000"/>
            <a:ext cx="24384000" cy="16272934"/>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a:spLocks noGrp="1"/>
          </p:cNvSpPr>
          <p:nvPr>
            <p:ph type="pic" idx="21"/>
          </p:nvPr>
        </p:nvSpPr>
        <p:spPr>
          <a:xfrm>
            <a:off x="9271000" y="1270000"/>
            <a:ext cx="16764000" cy="111760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Small section of a modern shell bridge in Qingdao, Shandong, China with a partly cloudy sky above"/>
          <p:cNvSpPr>
            <a:spLocks noGrp="1"/>
          </p:cNvSpPr>
          <p:nvPr>
            <p:ph type="pic" idx="22"/>
          </p:nvPr>
        </p:nvSpPr>
        <p:spPr>
          <a:xfrm>
            <a:off x="9271000" y="1263848"/>
            <a:ext cx="16773843"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stretch>
            <a:fillRect/>
          </a:stretch>
        </a:blip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hyperlink" Target="https://crests.football-data.org/ED.png"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Buga Victoria,  Rotaru Gheorghe-Iulian, Piciorus Vlad, Lefter Ioan Cristia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544830">
              <a:defRPr sz="3630"/>
            </a:lvl1pPr>
          </a:lstStyle>
          <a:p>
            <a:r>
              <a:t>Buga Victoria,  Rotaru Gheorghe-Iulian, Piciorus Vlad, Lefter Ioan Cristian</a:t>
            </a:r>
          </a:p>
        </p:txBody>
      </p:sp>
      <p:sp>
        <p:nvSpPr>
          <p:cNvPr id="152" name="A Machine Learning Approach to Football Match Result"/>
          <p:cNvSpPr txBox="1">
            <a:spLocks noGrp="1"/>
          </p:cNvSpPr>
          <p:nvPr>
            <p:ph type="ctrTitle"/>
          </p:nvPr>
        </p:nvSpPr>
        <p:spPr>
          <a:prstGeom prst="rect">
            <a:avLst/>
          </a:prstGeom>
        </p:spPr>
        <p:txBody>
          <a:bodyPr/>
          <a:lstStyle>
            <a:lvl1pPr defTabSz="12700">
              <a:lnSpc>
                <a:spcPct val="135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800" spc="0">
                <a:latin typeface="Helvetica"/>
                <a:ea typeface="Helvetica"/>
                <a:cs typeface="Helvetica"/>
                <a:sym typeface="Helvetica"/>
              </a:defRPr>
            </a:lvl1pPr>
          </a:lstStyle>
          <a:p>
            <a:r>
              <a:t>A Machine Learning Approach to Football Match Result</a:t>
            </a:r>
          </a:p>
        </p:txBody>
      </p:sp>
      <p:sp>
        <p:nvSpPr>
          <p:cNvPr id="153" name="Prezentare"/>
          <p:cNvSpPr txBox="1">
            <a:spLocks noGrp="1"/>
          </p:cNvSpPr>
          <p:nvPr>
            <p:ph type="subTitle" sz="quarter" idx="1"/>
          </p:nvPr>
        </p:nvSpPr>
        <p:spPr>
          <a:prstGeom prst="rect">
            <a:avLst/>
          </a:prstGeom>
        </p:spPr>
        <p:txBody>
          <a:bodyPr/>
          <a:lstStyle/>
          <a:p>
            <a:r>
              <a:t>Prezentare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omentariu Articol"/>
          <p:cNvSpPr txBox="1">
            <a:spLocks noGrp="1"/>
          </p:cNvSpPr>
          <p:nvPr>
            <p:ph type="title"/>
          </p:nvPr>
        </p:nvSpPr>
        <p:spPr>
          <a:prstGeom prst="rect">
            <a:avLst/>
          </a:prstGeom>
        </p:spPr>
        <p:txBody>
          <a:bodyPr/>
          <a:lstStyle/>
          <a:p>
            <a:r>
              <a:t>Comentariu Articol </a:t>
            </a:r>
          </a:p>
        </p:txBody>
      </p:sp>
      <p:sp>
        <p:nvSpPr>
          <p:cNvPr id="185" name="Experimentarea"/>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Experimentarea </a:t>
            </a:r>
          </a:p>
        </p:txBody>
      </p:sp>
      <p:sp>
        <p:nvSpPr>
          <p:cNvPr id="186" name="Un aspect foarte interesant este încercarea autorilor de testa diferite modele si tehnici pentru antrenarea modelului obținand rezultate diferite ce pot fi considerate de viitoare articole similare drept un punct de început.…"/>
          <p:cNvSpPr txBox="1">
            <a:spLocks noGrp="1"/>
          </p:cNvSpPr>
          <p:nvPr>
            <p:ph type="body" idx="1"/>
          </p:nvPr>
        </p:nvSpPr>
        <p:spPr>
          <a:prstGeom prst="rect">
            <a:avLst/>
          </a:prstGeom>
        </p:spPr>
        <p:txBody>
          <a:bodyPr/>
          <a:lstStyle/>
          <a:p>
            <a:pPr defTabSz="792479">
              <a:spcBef>
                <a:spcPts val="1700"/>
              </a:spcBef>
              <a:defRPr sz="5280" spc="-52"/>
            </a:pPr>
            <a:r>
              <a:t>Un aspect foarte interesant este încercarea autorilor de testa diferite modele si tehnici pentru antrenarea modelului obținand rezultate diferite ce pot fi considerate de viitoare articole similare drept un punct de început.</a:t>
            </a:r>
          </a:p>
          <a:p>
            <a:pPr defTabSz="792479">
              <a:spcBef>
                <a:spcPts val="1700"/>
              </a:spcBef>
              <a:defRPr sz="5280" spc="-52"/>
            </a:pPr>
            <a:r>
              <a:t>Asftel, modelele folosite variază in complexitate si abordare:</a:t>
            </a:r>
          </a:p>
          <a:p>
            <a:pPr marL="670559" indent="-670559" defTabSz="792479">
              <a:spcBef>
                <a:spcPts val="1700"/>
              </a:spcBef>
              <a:buSzPct val="123000"/>
              <a:buChar char="•"/>
              <a:defRPr sz="5280" spc="-52"/>
            </a:pPr>
            <a:r>
              <a:t> </a:t>
            </a:r>
            <a:r>
              <a:rPr sz="4700" spc="-47"/>
              <a:t>Logistic Regression</a:t>
            </a:r>
          </a:p>
          <a:p>
            <a:pPr marL="596956" indent="-596956" defTabSz="914400">
              <a:spcBef>
                <a:spcPts val="0"/>
              </a:spcBef>
              <a:buSzPct val="123000"/>
              <a:buChar char="•"/>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4700" spc="0">
                <a:latin typeface="Helvetica"/>
                <a:ea typeface="Helvetica"/>
                <a:cs typeface="Helvetica"/>
                <a:sym typeface="Helvetica"/>
              </a:defRPr>
            </a:pPr>
            <a:r>
              <a:t> K-Nearest Neighbors;</a:t>
            </a:r>
          </a:p>
          <a:p>
            <a:pPr marL="596956" indent="-596956" defTabSz="914400">
              <a:spcBef>
                <a:spcPts val="0"/>
              </a:spcBef>
              <a:buSzPct val="123000"/>
              <a:buChar char="•"/>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4700" spc="0">
                <a:latin typeface="Helvetica"/>
                <a:ea typeface="Helvetica"/>
                <a:cs typeface="Helvetica"/>
                <a:sym typeface="Helvetica"/>
              </a:defRPr>
            </a:pPr>
            <a:r>
              <a:t> Support Vector Machine;</a:t>
            </a:r>
          </a:p>
          <a:p>
            <a:pPr marL="596956" indent="-596956" defTabSz="914400">
              <a:spcBef>
                <a:spcPts val="0"/>
              </a:spcBef>
              <a:buSzPct val="123000"/>
              <a:buChar char="•"/>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4700" spc="0">
                <a:latin typeface="Helvetica"/>
                <a:ea typeface="Helvetica"/>
                <a:cs typeface="Helvetica"/>
                <a:sym typeface="Helvetica"/>
              </a:defRPr>
            </a:pPr>
            <a:r>
              <a:t> Na¨ıve Bayes;</a:t>
            </a:r>
          </a:p>
          <a:p>
            <a:pPr marL="596956" indent="-596956" defTabSz="914400">
              <a:spcBef>
                <a:spcPts val="0"/>
              </a:spcBef>
              <a:buSzPct val="123000"/>
              <a:buChar char="•"/>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4700" spc="0">
                <a:latin typeface="Helvetica"/>
                <a:ea typeface="Helvetica"/>
                <a:cs typeface="Helvetica"/>
                <a:sym typeface="Helvetica"/>
              </a:defRPr>
            </a:pPr>
            <a:r>
              <a:t> Random Forest; Four-layer Artificial Neural Network.</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omentariu Articol"/>
          <p:cNvSpPr txBox="1">
            <a:spLocks noGrp="1"/>
          </p:cNvSpPr>
          <p:nvPr>
            <p:ph type="title"/>
          </p:nvPr>
        </p:nvSpPr>
        <p:spPr>
          <a:prstGeom prst="rect">
            <a:avLst/>
          </a:prstGeom>
        </p:spPr>
        <p:txBody>
          <a:bodyPr/>
          <a:lstStyle/>
          <a:p>
            <a:r>
              <a:t>Comentariu Articol</a:t>
            </a:r>
          </a:p>
        </p:txBody>
      </p:sp>
      <p:sp>
        <p:nvSpPr>
          <p:cNvPr id="189" name="Modelele ales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Modelele alese</a:t>
            </a:r>
          </a:p>
        </p:txBody>
      </p:sp>
      <p:sp>
        <p:nvSpPr>
          <p:cNvPr id="190" name="Deși abordarea de selecționa diverse modele diferite este una foarte buna și poate crea un in-sight in antrenarea modelelor si selecționarea modelelor finale, cosinderăm ca anumite modele precum KNN sau Random Forest pot fi ignorate din start pentru antr"/>
          <p:cNvSpPr txBox="1">
            <a:spLocks noGrp="1"/>
          </p:cNvSpPr>
          <p:nvPr>
            <p:ph type="body" idx="1"/>
          </p:nvPr>
        </p:nvSpPr>
        <p:spPr>
          <a:prstGeom prst="rect">
            <a:avLst/>
          </a:prstGeom>
        </p:spPr>
        <p:txBody>
          <a:bodyPr/>
          <a:lstStyle/>
          <a:p>
            <a:pPr defTabSz="693419">
              <a:spcBef>
                <a:spcPts val="1500"/>
              </a:spcBef>
              <a:defRPr sz="4619" spc="-46"/>
            </a:pPr>
            <a:r>
              <a:t>Deși abordarea de selecționa diverse modele diferite este una foarte buna și poate crea un in-sight in antrenarea modelelor si selecționarea modelelor finale, cosinderăm ca anumite modele precum KNN sau Random Forest pot fi ignorate din start pentru antrenarea unui model ce dorește sa prezică rezultatele unor meciuri de fotbal.</a:t>
            </a:r>
          </a:p>
          <a:p>
            <a:pPr defTabSz="693419">
              <a:spcBef>
                <a:spcPts val="1500"/>
              </a:spcBef>
              <a:defRPr sz="4619" spc="-46"/>
            </a:pPr>
            <a:r>
              <a:t>KNN-ul nu se potriveste datorită tipologiei acestuia de Lazy Learning ce nu se adaptează asupra datelor având o sensibilitate la dimensiunea datelor si la dezechilibrul datelor fără sa mai adăugăm distanță complexă </a:t>
            </a:r>
          </a:p>
          <a:p>
            <a:pPr defTabSz="693419">
              <a:spcBef>
                <a:spcPts val="1500"/>
              </a:spcBef>
              <a:defRPr sz="4619" spc="-46"/>
            </a:pPr>
            <a:r>
              <a:t>Random Forest-ul are probleme in captarea dependentelor temporare ale unui dataset. In contextul fotbalului unde rezultatele si acțiunile cele mai recente sunt cruciale in predicțiile viitoare acest model nu se v-a putea adapta suficient de bine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A modern white building with glass panels against a clear, blue sky" descr="A modern white building with glass panels against a clear, blue sky"/>
          <p:cNvPicPr>
            <a:picLocks noGrp="1" noChangeAspect="1"/>
          </p:cNvPicPr>
          <p:nvPr>
            <p:ph type="pic" idx="21"/>
          </p:nvPr>
        </p:nvPicPr>
        <p:blipFill>
          <a:blip r:embed="rId2"/>
          <a:srcRect l="7459" r="7459"/>
          <a:stretch>
            <a:fillRect/>
          </a:stretch>
        </p:blipFill>
        <p:spPr>
          <a:xfrm>
            <a:off x="12192000" y="1722265"/>
            <a:ext cx="11892360" cy="6715470"/>
          </a:xfrm>
          <a:prstGeom prst="rect">
            <a:avLst/>
          </a:prstGeom>
        </p:spPr>
      </p:pic>
      <p:sp>
        <p:nvSpPr>
          <p:cNvPr id="193" name="Performanța modelor"/>
          <p:cNvSpPr txBox="1">
            <a:spLocks noGrp="1"/>
          </p:cNvSpPr>
          <p:nvPr>
            <p:ph type="title"/>
          </p:nvPr>
        </p:nvSpPr>
        <p:spPr>
          <a:xfrm>
            <a:off x="1206500" y="1269999"/>
            <a:ext cx="9779000" cy="2590891"/>
          </a:xfrm>
          <a:prstGeom prst="rect">
            <a:avLst/>
          </a:prstGeom>
        </p:spPr>
        <p:txBody>
          <a:bodyPr/>
          <a:lstStyle/>
          <a:p>
            <a:r>
              <a:t>Performanța modelor</a:t>
            </a:r>
          </a:p>
        </p:txBody>
      </p:sp>
      <p:sp>
        <p:nvSpPr>
          <p:cNvPr id="194" name="Un Lucru interesant ce putem extrage din performanta modelelor antrenate putem vedea ca sistemul de tip Rețeaua Neurală Artificială a oferit cele mai bune rezultate. Acest lucru sugerează că modelele complexe pot învăța mai bine tiparele din datele istor"/>
          <p:cNvSpPr txBox="1">
            <a:spLocks noGrp="1"/>
          </p:cNvSpPr>
          <p:nvPr>
            <p:ph type="body" sz="half" idx="1"/>
          </p:nvPr>
        </p:nvSpPr>
        <p:spPr>
          <a:xfrm>
            <a:off x="1206499" y="4146668"/>
            <a:ext cx="9779002" cy="8295808"/>
          </a:xfrm>
          <a:prstGeom prst="rect">
            <a:avLst/>
          </a:prstGeom>
        </p:spPr>
        <p:txBody>
          <a:bodyPr/>
          <a:lstStyle>
            <a:lvl1pPr defTabSz="751205">
              <a:defRPr sz="5005"/>
            </a:lvl1pPr>
          </a:lstStyle>
          <a:p>
            <a:r>
              <a:t>Un Lucru interesant ce putem extrage din performanta modelelor antrenate putem vedea ca sistemul de tip Rețeaua Neurală Artificială a oferit cele mai bune rezultate. Acest lucru sugerează că modelele complexe pot învăța mai bine tiparele din datele istorice ale meciurilor de fotbal.</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omentariu Articol"/>
          <p:cNvSpPr txBox="1">
            <a:spLocks noGrp="1"/>
          </p:cNvSpPr>
          <p:nvPr>
            <p:ph type="title"/>
          </p:nvPr>
        </p:nvSpPr>
        <p:spPr>
          <a:prstGeom prst="rect">
            <a:avLst/>
          </a:prstGeom>
        </p:spPr>
        <p:txBody>
          <a:bodyPr/>
          <a:lstStyle/>
          <a:p>
            <a:r>
              <a:t>Comentariu Articol</a:t>
            </a:r>
          </a:p>
        </p:txBody>
      </p:sp>
      <p:sp>
        <p:nvSpPr>
          <p:cNvPr id="197" name="ROI - Return of Investmen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ROI - Return of Investment</a:t>
            </a:r>
          </a:p>
        </p:txBody>
      </p:sp>
      <p:sp>
        <p:nvSpPr>
          <p:cNvPr id="198" name="Articolul are o abordare foarte interesantă si diferită de articolele similare ce urmăresc crearea unui model de prezicere a rezultatelor meciurilor, autorii încorporând un sezon de test cu un ROI, testând astfel dacă modelul antrenat este fiabil in util"/>
          <p:cNvSpPr txBox="1">
            <a:spLocks noGrp="1"/>
          </p:cNvSpPr>
          <p:nvPr>
            <p:ph type="body" idx="1"/>
          </p:nvPr>
        </p:nvSpPr>
        <p:spPr>
          <a:prstGeom prst="rect">
            <a:avLst/>
          </a:prstGeom>
        </p:spPr>
        <p:txBody>
          <a:bodyPr/>
          <a:lstStyle/>
          <a:p>
            <a:r>
              <a:t>Articolul are o abordare foarte interesantă si diferită de articolele similare ce urmăresc crearea unui model de prezicere a rezultatelor meciurilor, autorii încorporând un sezon de test cu un ROI, testând astfel dacă modelul antrenat este fiabil in utilizarea de către pariorii de meciuri de fotbal. Meciurile pe care au fost puse pariuri au fost selecționate cu atenție in perioada 4-6 Decembrie 2020 iar dintre cele 89 de meciuri selectate 65 au avut un rezultat pozitiv iar 9 au fost considerate drept NoBet, nepariindu-se pe ele.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omentariu Articol"/>
          <p:cNvSpPr txBox="1">
            <a:spLocks noGrp="1"/>
          </p:cNvSpPr>
          <p:nvPr>
            <p:ph type="title"/>
          </p:nvPr>
        </p:nvSpPr>
        <p:spPr>
          <a:prstGeom prst="rect">
            <a:avLst/>
          </a:prstGeom>
        </p:spPr>
        <p:txBody>
          <a:bodyPr/>
          <a:lstStyle/>
          <a:p>
            <a:r>
              <a:t>Comentariu Articol</a:t>
            </a:r>
          </a:p>
        </p:txBody>
      </p:sp>
      <p:sp>
        <p:nvSpPr>
          <p:cNvPr id="201" name="Rezultat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Rezultate</a:t>
            </a:r>
          </a:p>
        </p:txBody>
      </p:sp>
      <p:sp>
        <p:nvSpPr>
          <p:cNvPr id="202" name="Când vine vorba de modele ce au ca scop predicția asupra unor date reale credem ca cea mai buna abordare este testarea directă a modelor in timp real pe date reale astfel, putem cu adevărat să decidem daca soluția propusă este una fiabilă sau nu.…"/>
          <p:cNvSpPr txBox="1">
            <a:spLocks noGrp="1"/>
          </p:cNvSpPr>
          <p:nvPr>
            <p:ph type="body" idx="1"/>
          </p:nvPr>
        </p:nvSpPr>
        <p:spPr>
          <a:prstGeom prst="rect">
            <a:avLst/>
          </a:prstGeom>
        </p:spPr>
        <p:txBody>
          <a:bodyPr/>
          <a:lstStyle/>
          <a:p>
            <a:r>
              <a:t>Când vine vorba de modele ce au ca scop predicția asupra unor date reale credem ca cea mai buna abordare este testarea directă a modelor in timp real pe date reale astfel, putem cu adevărat să decidem daca soluția propusă este una fiabilă sau nu.</a:t>
            </a:r>
          </a:p>
          <a:p>
            <a:r>
              <a:t>În cazul acestui articol putem cu ușurință sa decidem că soluția este una fiabilă, aceasta generând un profit de 209,7 credite pentru investiția de 790 de credite, ROI-ul ridicându-se la 26.54%</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omentariu Articol"/>
          <p:cNvSpPr txBox="1">
            <a:spLocks noGrp="1"/>
          </p:cNvSpPr>
          <p:nvPr>
            <p:ph type="title"/>
          </p:nvPr>
        </p:nvSpPr>
        <p:spPr>
          <a:prstGeom prst="rect">
            <a:avLst/>
          </a:prstGeom>
        </p:spPr>
        <p:txBody>
          <a:bodyPr/>
          <a:lstStyle/>
          <a:p>
            <a:r>
              <a:t>Comentariu Articol</a:t>
            </a:r>
          </a:p>
        </p:txBody>
      </p:sp>
      <p:sp>
        <p:nvSpPr>
          <p:cNvPr id="205" name="Îmbunătățiri și Limităr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Îmbunătățiri și Limitări</a:t>
            </a:r>
          </a:p>
        </p:txBody>
      </p:sp>
      <p:sp>
        <p:nvSpPr>
          <p:cNvPr id="206" name="Deși rezultatele sunt promițătoare, există limitări semnificative, cum ar fi calitatea datelor, impactul variabilelor neincluse în analiză (accidentări, schimbări de antrenor)…"/>
          <p:cNvSpPr txBox="1">
            <a:spLocks noGrp="1"/>
          </p:cNvSpPr>
          <p:nvPr>
            <p:ph type="body" idx="1"/>
          </p:nvPr>
        </p:nvSpPr>
        <p:spPr>
          <a:prstGeom prst="rect">
            <a:avLst/>
          </a:prstGeom>
        </p:spPr>
        <p:txBody>
          <a:bodyPr/>
          <a:lstStyle/>
          <a:p>
            <a:pPr defTabSz="701675">
              <a:spcBef>
                <a:spcPts val="1500"/>
              </a:spcBef>
              <a:defRPr sz="4675" spc="-46"/>
            </a:pPr>
            <a:r>
              <a:t>Deși rezultatele sunt promițătoare, există limitări semnificative, cum ar fi calitatea datelor, impactul variabilelor neincluse în analiză (accidentări, schimbări de antrenor) </a:t>
            </a:r>
          </a:p>
          <a:p>
            <a:pPr defTabSz="701675">
              <a:spcBef>
                <a:spcPts val="1500"/>
              </a:spcBef>
              <a:defRPr sz="4675" spc="-46"/>
            </a:pPr>
            <a:r>
              <a:t>Pentru a îmbunătăți performanța modelului, s-ar putea folosi tehnici de deep learning mai avansate sau integrarea unor date suplimentare, cum ar fi analize video sau date despre jucători în timp real. Deși acest lucru este greu de împlementat considerând ROI-ul acestui sistem o astfel de îmbunătățire ar putea sa fie justificată in contextul pariurilor sportive.</a:t>
            </a:r>
          </a:p>
          <a:p>
            <a:pPr defTabSz="701675">
              <a:spcBef>
                <a:spcPts val="1500"/>
              </a:spcBef>
              <a:defRPr sz="4675" spc="-46"/>
            </a:pPr>
            <a:r>
              <a:t>Studiul se concentrează pe un set specific de date și ligi de fotbal. Ar fi utilă evaluarea performanței modelului pe alte ligi sau competiții pentru a determina capacitatea de generalizare a acestuia.</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omentariu Articol"/>
          <p:cNvSpPr txBox="1">
            <a:spLocks noGrp="1"/>
          </p:cNvSpPr>
          <p:nvPr>
            <p:ph type="title"/>
          </p:nvPr>
        </p:nvSpPr>
        <p:spPr>
          <a:prstGeom prst="rect">
            <a:avLst/>
          </a:prstGeom>
        </p:spPr>
        <p:txBody>
          <a:bodyPr/>
          <a:lstStyle/>
          <a:p>
            <a:r>
              <a:t>Comentariu Articol</a:t>
            </a:r>
          </a:p>
        </p:txBody>
      </p:sp>
      <p:sp>
        <p:nvSpPr>
          <p:cNvPr id="209" name="Concluzi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Concluzie</a:t>
            </a:r>
          </a:p>
        </p:txBody>
      </p:sp>
      <p:sp>
        <p:nvSpPr>
          <p:cNvPr id="210" name="Articolul oferă o contribuție valoroasă la domeniul predicției rezultatelor meciurilor de fotbal, demonstrând eficiența modelelor de machine learning. Totuși, există aspecte care pot fi îmbunătățite, în special în ceea ce privește colectarea și diversifi"/>
          <p:cNvSpPr txBox="1">
            <a:spLocks noGrp="1"/>
          </p:cNvSpPr>
          <p:nvPr>
            <p:ph type="body" idx="1"/>
          </p:nvPr>
        </p:nvSpPr>
        <p:spPr>
          <a:prstGeom prst="rect">
            <a:avLst/>
          </a:prstGeom>
        </p:spPr>
        <p:txBody>
          <a:bodyPr/>
          <a:lstStyle/>
          <a:p>
            <a:r>
              <a:t>Articolul oferă o contribuție valoroasă la domeniul predicției rezultatelor meciurilor de fotbal, demonstrând eficiența modelelor de machine learning. Totuși, există aspecte care pot fi îmbunătățite, în special în ceea ce privește colectarea și diversificarea datelor. În ansamblu, cercetarea este bine fundamentată și oferă o direcție promițătoare pentru viitoare studii în domeniu.</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8046-0DC6-7438-2316-96692E246D6F}"/>
              </a:ext>
            </a:extLst>
          </p:cNvPr>
          <p:cNvSpPr>
            <a:spLocks noGrp="1"/>
          </p:cNvSpPr>
          <p:nvPr>
            <p:ph type="title"/>
          </p:nvPr>
        </p:nvSpPr>
        <p:spPr/>
        <p:txBody>
          <a:bodyPr lIns="50800" tIns="50800" rIns="50800" bIns="50800" anchor="t">
            <a:normAutofit/>
          </a:bodyPr>
          <a:lstStyle/>
          <a:p>
            <a:r>
              <a:rPr lang="en-US"/>
              <a:t>Comentarii Aplicatie</a:t>
            </a:r>
          </a:p>
        </p:txBody>
      </p:sp>
      <p:sp>
        <p:nvSpPr>
          <p:cNvPr id="3" name="Text Placeholder 2">
            <a:extLst>
              <a:ext uri="{FF2B5EF4-FFF2-40B4-BE49-F238E27FC236}">
                <a16:creationId xmlns:a16="http://schemas.microsoft.com/office/drawing/2014/main" id="{A42ABB97-FA12-75CE-AF43-36680F92B636}"/>
              </a:ext>
            </a:extLst>
          </p:cNvPr>
          <p:cNvSpPr>
            <a:spLocks noGrp="1"/>
          </p:cNvSpPr>
          <p:nvPr>
            <p:ph type="body" sz="quarter" idx="21"/>
          </p:nvPr>
        </p:nvSpPr>
        <p:spPr/>
        <p:txBody>
          <a:bodyPr lIns="45719" tIns="45719" rIns="45719" bIns="45719" anchor="t">
            <a:normAutofit/>
          </a:bodyPr>
          <a:lstStyle/>
          <a:p>
            <a:r>
              <a:rPr lang="en-US"/>
              <a:t>Structura aplicatiei</a:t>
            </a:r>
          </a:p>
        </p:txBody>
      </p:sp>
      <p:sp>
        <p:nvSpPr>
          <p:cNvPr id="4" name="Text Placeholder 3">
            <a:extLst>
              <a:ext uri="{FF2B5EF4-FFF2-40B4-BE49-F238E27FC236}">
                <a16:creationId xmlns:a16="http://schemas.microsoft.com/office/drawing/2014/main" id="{059ED84C-615A-817B-09BD-06BC3BAC8711}"/>
              </a:ext>
            </a:extLst>
          </p:cNvPr>
          <p:cNvSpPr>
            <a:spLocks noGrp="1"/>
          </p:cNvSpPr>
          <p:nvPr>
            <p:ph type="body" idx="1"/>
          </p:nvPr>
        </p:nvSpPr>
        <p:spPr/>
        <p:txBody>
          <a:bodyPr lIns="50800" tIns="50800" rIns="50800" bIns="50800" anchor="t">
            <a:normAutofit/>
          </a:bodyPr>
          <a:lstStyle/>
          <a:p>
            <a:r>
              <a:rPr lang="en-US"/>
              <a:t>Aplicatia facuta de noi este structurata astfel:</a:t>
            </a:r>
            <a:endParaRPr lang="en-US" dirty="0"/>
          </a:p>
          <a:p>
            <a:endParaRPr lang="en-US" dirty="0"/>
          </a:p>
          <a:p>
            <a:pPr marL="914400" indent="-914400">
              <a:buAutoNum type="arabicPeriod"/>
            </a:pPr>
            <a:r>
              <a:rPr lang="en-US"/>
              <a:t>Backend : Model python antrenat pe modelele din documentatie si date despre meciuri de fotbal.</a:t>
            </a:r>
            <a:endParaRPr lang="en-US" dirty="0"/>
          </a:p>
          <a:p>
            <a:pPr marL="914400" indent="-914400">
              <a:buAutoNum type="arabicPeriod"/>
            </a:pPr>
            <a:r>
              <a:rPr lang="en-US"/>
              <a:t>Front end : Ui-ul care este o aplicatia de android care comunica cu modelul python printr-un microserviciu de tip api.</a:t>
            </a:r>
            <a:endParaRPr lang="en-US" dirty="0"/>
          </a:p>
          <a:p>
            <a:pPr marL="914400" indent="-914400">
              <a:buAutoNum type="arabicPeriod"/>
            </a:pPr>
            <a:r>
              <a:rPr lang="en-US"/>
              <a:t>Api : Api public pentru primirea datelor despre meciurile viitoare in aplicatie.</a:t>
            </a:r>
            <a:endParaRPr lang="en-US" dirty="0"/>
          </a:p>
        </p:txBody>
      </p:sp>
    </p:spTree>
    <p:extLst>
      <p:ext uri="{BB962C8B-B14F-4D97-AF65-F5344CB8AC3E}">
        <p14:creationId xmlns:p14="http://schemas.microsoft.com/office/powerpoint/2010/main" val="168544338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4985C-81BF-40AE-3DE8-9DE3B4F1F7C6}"/>
              </a:ext>
            </a:extLst>
          </p:cNvPr>
          <p:cNvSpPr>
            <a:spLocks noGrp="1"/>
          </p:cNvSpPr>
          <p:nvPr>
            <p:ph type="title"/>
          </p:nvPr>
        </p:nvSpPr>
        <p:spPr/>
        <p:txBody>
          <a:bodyPr lIns="50800" tIns="50800" rIns="50800" bIns="50800" anchor="t">
            <a:normAutofit/>
          </a:bodyPr>
          <a:lstStyle/>
          <a:p>
            <a:r>
              <a:rPr lang="en-US" err="1"/>
              <a:t>Comentarii</a:t>
            </a:r>
            <a:r>
              <a:rPr lang="en-US"/>
              <a:t> Aplicatie</a:t>
            </a:r>
          </a:p>
        </p:txBody>
      </p:sp>
      <p:sp>
        <p:nvSpPr>
          <p:cNvPr id="3" name="Text Placeholder 2">
            <a:extLst>
              <a:ext uri="{FF2B5EF4-FFF2-40B4-BE49-F238E27FC236}">
                <a16:creationId xmlns:a16="http://schemas.microsoft.com/office/drawing/2014/main" id="{C1779138-4903-6807-C646-B159855059BE}"/>
              </a:ext>
            </a:extLst>
          </p:cNvPr>
          <p:cNvSpPr>
            <a:spLocks noGrp="1"/>
          </p:cNvSpPr>
          <p:nvPr>
            <p:ph type="body" sz="quarter" idx="21"/>
          </p:nvPr>
        </p:nvSpPr>
        <p:spPr/>
        <p:txBody>
          <a:bodyPr lIns="45719" tIns="45719" rIns="45719" bIns="45719" anchor="t">
            <a:normAutofit/>
          </a:bodyPr>
          <a:lstStyle/>
          <a:p>
            <a:r>
              <a:rPr lang="en-US"/>
              <a:t>Modul de functionare al aplicatiei </a:t>
            </a:r>
          </a:p>
        </p:txBody>
      </p:sp>
      <p:sp>
        <p:nvSpPr>
          <p:cNvPr id="4" name="Text Placeholder 3">
            <a:extLst>
              <a:ext uri="{FF2B5EF4-FFF2-40B4-BE49-F238E27FC236}">
                <a16:creationId xmlns:a16="http://schemas.microsoft.com/office/drawing/2014/main" id="{E1063AAF-6889-3D62-C656-3430A7A8FFB3}"/>
              </a:ext>
            </a:extLst>
          </p:cNvPr>
          <p:cNvSpPr>
            <a:spLocks noGrp="1"/>
          </p:cNvSpPr>
          <p:nvPr>
            <p:ph type="body" idx="1"/>
          </p:nvPr>
        </p:nvSpPr>
        <p:spPr>
          <a:xfrm>
            <a:off x="1206499" y="4358672"/>
            <a:ext cx="21971000" cy="8256012"/>
          </a:xfrm>
        </p:spPr>
        <p:txBody>
          <a:bodyPr lIns="50800" tIns="50800" rIns="50800" bIns="50800" anchor="t">
            <a:normAutofit lnSpcReduction="10000"/>
          </a:bodyPr>
          <a:lstStyle/>
          <a:p>
            <a:r>
              <a:rPr lang="en-US"/>
              <a:t>Aplicatia facuta de noi functioneaza astfel:</a:t>
            </a:r>
          </a:p>
          <a:p>
            <a:endParaRPr lang="en-US" dirty="0"/>
          </a:p>
          <a:p>
            <a:pPr marL="914400" indent="-914400">
              <a:buAutoNum type="arabicPeriod"/>
            </a:pPr>
            <a:r>
              <a:rPr lang="en-US"/>
              <a:t>Modelul python este antrenat pe un dataset pentru a prezice rezultatul meciurilor viitoare.</a:t>
            </a:r>
            <a:endParaRPr lang="en-US" dirty="0"/>
          </a:p>
          <a:p>
            <a:r>
              <a:rPr lang="en-US"/>
              <a:t>2.  Modelul pyhon este legat la o aplicatie android ( acesta este ui-ul ).</a:t>
            </a:r>
          </a:p>
          <a:p>
            <a:r>
              <a:rPr lang="en-US"/>
              <a:t>3.  Dupa ce aplicatia android primeste date de la api-ul public despre </a:t>
            </a:r>
            <a:r>
              <a:rPr lang="en-US" dirty="0"/>
              <a:t>meciuri viitoare ( exemplu: "Urmeaza Liverpool – Manchester pe data"  ), aceasta trmite un api call catre modelul python si primeste predictia pentru meci.</a:t>
            </a:r>
          </a:p>
        </p:txBody>
      </p:sp>
    </p:spTree>
    <p:extLst>
      <p:ext uri="{BB962C8B-B14F-4D97-AF65-F5344CB8AC3E}">
        <p14:creationId xmlns:p14="http://schemas.microsoft.com/office/powerpoint/2010/main" val="39538300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52F-FC95-9000-A7FB-9C33DC4519B3}"/>
              </a:ext>
            </a:extLst>
          </p:cNvPr>
          <p:cNvSpPr>
            <a:spLocks noGrp="1"/>
          </p:cNvSpPr>
          <p:nvPr>
            <p:ph type="title"/>
          </p:nvPr>
        </p:nvSpPr>
        <p:spPr/>
        <p:txBody>
          <a:bodyPr lIns="50800" tIns="50800" rIns="50800" bIns="50800" anchor="t">
            <a:normAutofit/>
          </a:bodyPr>
          <a:lstStyle/>
          <a:p>
            <a:r>
              <a:rPr lang="en-US"/>
              <a:t>Comentarii Aplicatie</a:t>
            </a:r>
          </a:p>
        </p:txBody>
      </p:sp>
      <p:sp>
        <p:nvSpPr>
          <p:cNvPr id="3" name="Text Placeholder 2">
            <a:extLst>
              <a:ext uri="{FF2B5EF4-FFF2-40B4-BE49-F238E27FC236}">
                <a16:creationId xmlns:a16="http://schemas.microsoft.com/office/drawing/2014/main" id="{7F522330-29D3-AA3C-EC45-5CD99B749BFF}"/>
              </a:ext>
            </a:extLst>
          </p:cNvPr>
          <p:cNvSpPr>
            <a:spLocks noGrp="1"/>
          </p:cNvSpPr>
          <p:nvPr>
            <p:ph type="body" sz="quarter" idx="21"/>
          </p:nvPr>
        </p:nvSpPr>
        <p:spPr/>
        <p:txBody>
          <a:bodyPr lIns="45719" tIns="45719" rIns="45719" bIns="45719" anchor="t">
            <a:normAutofit/>
          </a:bodyPr>
          <a:lstStyle/>
          <a:p>
            <a:r>
              <a:rPr lang="en-US"/>
              <a:t>Diagrama Aplicatiei</a:t>
            </a:r>
          </a:p>
        </p:txBody>
      </p:sp>
      <p:sp>
        <p:nvSpPr>
          <p:cNvPr id="4" name="Text Placeholder 3">
            <a:extLst>
              <a:ext uri="{FF2B5EF4-FFF2-40B4-BE49-F238E27FC236}">
                <a16:creationId xmlns:a16="http://schemas.microsoft.com/office/drawing/2014/main" id="{B0022494-B5F6-DEE9-188F-F404A971AB51}"/>
              </a:ext>
            </a:extLst>
          </p:cNvPr>
          <p:cNvSpPr>
            <a:spLocks noGrp="1"/>
          </p:cNvSpPr>
          <p:nvPr>
            <p:ph type="body" idx="1"/>
          </p:nvPr>
        </p:nvSpPr>
        <p:spPr/>
        <p:txBody>
          <a:bodyPr/>
          <a:lstStyle/>
          <a:p>
            <a:endParaRPr lang="en-US"/>
          </a:p>
        </p:txBody>
      </p:sp>
      <p:pic>
        <p:nvPicPr>
          <p:cNvPr id="5" name="Picture 4" descr="A diagram of a computer&#10;&#10;AI-generated content may be incorrect.">
            <a:extLst>
              <a:ext uri="{FF2B5EF4-FFF2-40B4-BE49-F238E27FC236}">
                <a16:creationId xmlns:a16="http://schemas.microsoft.com/office/drawing/2014/main" id="{0FCF6DCE-E77D-151A-3E34-760DA2298C00}"/>
              </a:ext>
            </a:extLst>
          </p:cNvPr>
          <p:cNvPicPr>
            <a:picLocks noChangeAspect="1"/>
          </p:cNvPicPr>
          <p:nvPr/>
        </p:nvPicPr>
        <p:blipFill>
          <a:blip r:embed="rId2"/>
          <a:stretch>
            <a:fillRect/>
          </a:stretch>
        </p:blipFill>
        <p:spPr>
          <a:xfrm>
            <a:off x="1202733" y="4242583"/>
            <a:ext cx="15954904" cy="8387518"/>
          </a:xfrm>
          <a:prstGeom prst="rect">
            <a:avLst/>
          </a:prstGeom>
        </p:spPr>
      </p:pic>
    </p:spTree>
    <p:extLst>
      <p:ext uri="{BB962C8B-B14F-4D97-AF65-F5344CB8AC3E}">
        <p14:creationId xmlns:p14="http://schemas.microsoft.com/office/powerpoint/2010/main" val="62737114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he oldest and strongest emotion of mankind is fear, and the oldest and strongest kind of fear is fear of the unknown"/>
          <p:cNvSpPr txBox="1">
            <a:spLocks noGrp="1"/>
          </p:cNvSpPr>
          <p:nvPr>
            <p:ph type="body" idx="1"/>
          </p:nvPr>
        </p:nvSpPr>
        <p:spPr>
          <a:prstGeom prst="rect">
            <a:avLst/>
          </a:prstGeom>
        </p:spPr>
        <p:txBody>
          <a:bodyPr/>
          <a:lstStyle>
            <a:lvl1pPr defTabSz="1121635">
              <a:defRPr sz="11500" spc="-115"/>
            </a:lvl1pPr>
          </a:lstStyle>
          <a:p>
            <a:r>
              <a:t>The oldest and strongest emotion of mankind is fear, and the oldest and strongest kind of fear is fear of the unknown</a:t>
            </a:r>
          </a:p>
        </p:txBody>
      </p:sp>
      <p:sp>
        <p:nvSpPr>
          <p:cNvPr id="156" name="H. P. Lovecraft 1890–1937"/>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1194786">
              <a:lnSpc>
                <a:spcPct val="80000"/>
              </a:lnSpc>
              <a:defRPr sz="5684" b="0" spc="-113">
                <a:latin typeface="Helvetica Neue Medium"/>
                <a:ea typeface="Helvetica Neue Medium"/>
                <a:cs typeface="Helvetica Neue Medium"/>
                <a:sym typeface="Helvetica Neue Medium"/>
              </a:defRPr>
            </a:lvl1pPr>
          </a:lstStyle>
          <a:p>
            <a:r>
              <a:t>H. P. Lovecraft 1890–1937</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F843-5BAA-A339-951A-01480A4940B4}"/>
              </a:ext>
            </a:extLst>
          </p:cNvPr>
          <p:cNvSpPr>
            <a:spLocks noGrp="1"/>
          </p:cNvSpPr>
          <p:nvPr>
            <p:ph type="title"/>
          </p:nvPr>
        </p:nvSpPr>
        <p:spPr/>
        <p:txBody>
          <a:bodyPr lIns="50800" tIns="50800" rIns="50800" bIns="50800" anchor="t">
            <a:normAutofit/>
          </a:bodyPr>
          <a:lstStyle/>
          <a:p>
            <a:r>
              <a:rPr lang="en-US"/>
              <a:t>Comentarii Aplicatie </a:t>
            </a:r>
          </a:p>
        </p:txBody>
      </p:sp>
      <p:sp>
        <p:nvSpPr>
          <p:cNvPr id="3" name="Text Placeholder 2">
            <a:extLst>
              <a:ext uri="{FF2B5EF4-FFF2-40B4-BE49-F238E27FC236}">
                <a16:creationId xmlns:a16="http://schemas.microsoft.com/office/drawing/2014/main" id="{20BE417F-28DC-B1C9-B8C9-82E5E3D8293B}"/>
              </a:ext>
            </a:extLst>
          </p:cNvPr>
          <p:cNvSpPr>
            <a:spLocks noGrp="1"/>
          </p:cNvSpPr>
          <p:nvPr>
            <p:ph type="body" sz="quarter" idx="21"/>
          </p:nvPr>
        </p:nvSpPr>
        <p:spPr/>
        <p:txBody>
          <a:bodyPr lIns="45719" tIns="45719" rIns="45719" bIns="45719" anchor="t">
            <a:normAutofit/>
          </a:bodyPr>
          <a:lstStyle/>
          <a:p>
            <a:r>
              <a:rPr lang="en-US"/>
              <a:t>Structura Api public pentru primirea meciurilor din ziua viitoare</a:t>
            </a:r>
          </a:p>
        </p:txBody>
      </p:sp>
      <p:sp>
        <p:nvSpPr>
          <p:cNvPr id="4" name="Text Placeholder 3">
            <a:extLst>
              <a:ext uri="{FF2B5EF4-FFF2-40B4-BE49-F238E27FC236}">
                <a16:creationId xmlns:a16="http://schemas.microsoft.com/office/drawing/2014/main" id="{FADBCE5A-16B8-3ED7-05B3-B3C398491F86}"/>
              </a:ext>
            </a:extLst>
          </p:cNvPr>
          <p:cNvSpPr>
            <a:spLocks noGrp="1"/>
          </p:cNvSpPr>
          <p:nvPr>
            <p:ph type="body" idx="1"/>
          </p:nvPr>
        </p:nvSpPr>
        <p:spPr>
          <a:xfrm>
            <a:off x="1206500" y="4248504"/>
            <a:ext cx="8699500" cy="8256012"/>
          </a:xfrm>
        </p:spPr>
        <p:txBody>
          <a:bodyPr lIns="50800" tIns="50800" rIns="50800" bIns="50800" anchor="t">
            <a:normAutofit/>
          </a:bodyPr>
          <a:lstStyle/>
          <a:p>
            <a:r>
              <a:rPr lang="en-US"/>
              <a:t>Date importante:</a:t>
            </a:r>
          </a:p>
          <a:p>
            <a:endParaRPr lang="en-US" dirty="0">
              <a:ea typeface="+mn-lt"/>
              <a:cs typeface="+mn-lt"/>
            </a:endParaRPr>
          </a:p>
          <a:p>
            <a:r>
              <a:rPr lang="en-US" sz="3000">
                <a:solidFill>
                  <a:srgbClr val="9CDCFE"/>
                </a:solidFill>
                <a:ea typeface="+mn-lt"/>
                <a:cs typeface="+mn-lt"/>
              </a:rPr>
              <a:t>"competition"</a:t>
            </a:r>
            <a:r>
              <a:rPr lang="en-US" sz="3000">
                <a:solidFill>
                  <a:srgbClr val="DCDCDC"/>
                </a:solidFill>
                <a:ea typeface="+mn-lt"/>
                <a:cs typeface="+mn-lt"/>
              </a:rPr>
              <a:t>:</a:t>
            </a:r>
            <a:r>
              <a:rPr lang="en-US" sz="3000" dirty="0">
                <a:solidFill>
                  <a:srgbClr val="D4D4D4"/>
                </a:solidFill>
                <a:ea typeface="+mn-lt"/>
                <a:cs typeface="+mn-lt"/>
              </a:rPr>
              <a:t> </a:t>
            </a:r>
            <a:r>
              <a:rPr lang="en-US" sz="3000">
                <a:solidFill>
                  <a:srgbClr val="DCDCDC"/>
                </a:solidFill>
                <a:ea typeface="+mn-lt"/>
                <a:cs typeface="+mn-lt"/>
              </a:rPr>
              <a:t>{</a:t>
            </a:r>
            <a:endParaRPr lang="en-US" sz="3000"/>
          </a:p>
          <a:p>
            <a:r>
              <a:rPr lang="en-US" sz="3000" dirty="0">
                <a:solidFill>
                  <a:srgbClr val="D4D4D4"/>
                </a:solidFill>
                <a:ea typeface="+mn-lt"/>
                <a:cs typeface="+mn-lt"/>
              </a:rPr>
              <a:t>                </a:t>
            </a:r>
            <a:r>
              <a:rPr lang="en-US" sz="3000">
                <a:solidFill>
                  <a:srgbClr val="9CDCFE"/>
                </a:solidFill>
                <a:ea typeface="+mn-lt"/>
                <a:cs typeface="+mn-lt"/>
              </a:rPr>
              <a:t>"id"</a:t>
            </a:r>
            <a:r>
              <a:rPr lang="en-US" sz="3000">
                <a:solidFill>
                  <a:srgbClr val="DCDCDC"/>
                </a:solidFill>
                <a:ea typeface="+mn-lt"/>
                <a:cs typeface="+mn-lt"/>
              </a:rPr>
              <a:t>:</a:t>
            </a:r>
            <a:r>
              <a:rPr lang="en-US" sz="3000" dirty="0">
                <a:solidFill>
                  <a:srgbClr val="D4D4D4"/>
                </a:solidFill>
                <a:ea typeface="+mn-lt"/>
                <a:cs typeface="+mn-lt"/>
              </a:rPr>
              <a:t> </a:t>
            </a:r>
            <a:r>
              <a:rPr lang="en-US" sz="3000">
                <a:solidFill>
                  <a:srgbClr val="B5CEA8"/>
                </a:solidFill>
                <a:ea typeface="+mn-lt"/>
                <a:cs typeface="+mn-lt"/>
              </a:rPr>
              <a:t>2003</a:t>
            </a:r>
            <a:r>
              <a:rPr lang="en-US" sz="3000">
                <a:solidFill>
                  <a:srgbClr val="DCDCDC"/>
                </a:solidFill>
                <a:ea typeface="+mn-lt"/>
                <a:cs typeface="+mn-lt"/>
              </a:rPr>
              <a:t>,</a:t>
            </a:r>
            <a:endParaRPr lang="en-US" sz="3000"/>
          </a:p>
          <a:p>
            <a:r>
              <a:rPr lang="en-US" sz="3000" dirty="0">
                <a:solidFill>
                  <a:srgbClr val="D4D4D4"/>
                </a:solidFill>
                <a:ea typeface="+mn-lt"/>
                <a:cs typeface="+mn-lt"/>
              </a:rPr>
              <a:t>                </a:t>
            </a:r>
            <a:r>
              <a:rPr lang="en-US" sz="3000">
                <a:solidFill>
                  <a:srgbClr val="9CDCFE"/>
                </a:solidFill>
                <a:ea typeface="+mn-lt"/>
                <a:cs typeface="+mn-lt"/>
              </a:rPr>
              <a:t>"name"</a:t>
            </a:r>
            <a:r>
              <a:rPr lang="en-US" sz="3000">
                <a:solidFill>
                  <a:srgbClr val="DCDCDC"/>
                </a:solidFill>
                <a:ea typeface="+mn-lt"/>
                <a:cs typeface="+mn-lt"/>
              </a:rPr>
              <a:t>:</a:t>
            </a:r>
            <a:r>
              <a:rPr lang="en-US" sz="3000" dirty="0">
                <a:solidFill>
                  <a:srgbClr val="D4D4D4"/>
                </a:solidFill>
                <a:ea typeface="+mn-lt"/>
                <a:cs typeface="+mn-lt"/>
              </a:rPr>
              <a:t> </a:t>
            </a:r>
            <a:r>
              <a:rPr lang="en-US" sz="3000">
                <a:solidFill>
                  <a:srgbClr val="CE9178"/>
                </a:solidFill>
                <a:ea typeface="+mn-lt"/>
                <a:cs typeface="+mn-lt"/>
              </a:rPr>
              <a:t>"Eredivisie"</a:t>
            </a:r>
            <a:r>
              <a:rPr lang="en-US" sz="3000">
                <a:solidFill>
                  <a:srgbClr val="DCDCDC"/>
                </a:solidFill>
                <a:ea typeface="+mn-lt"/>
                <a:cs typeface="+mn-lt"/>
              </a:rPr>
              <a:t>,</a:t>
            </a:r>
            <a:endParaRPr lang="en-US" sz="3000"/>
          </a:p>
          <a:p>
            <a:r>
              <a:rPr lang="en-US" sz="3000" dirty="0">
                <a:solidFill>
                  <a:srgbClr val="D4D4D4"/>
                </a:solidFill>
                <a:ea typeface="+mn-lt"/>
                <a:cs typeface="+mn-lt"/>
              </a:rPr>
              <a:t>                </a:t>
            </a:r>
            <a:r>
              <a:rPr lang="en-US" sz="3000">
                <a:solidFill>
                  <a:srgbClr val="9CDCFE"/>
                </a:solidFill>
                <a:ea typeface="+mn-lt"/>
                <a:cs typeface="+mn-lt"/>
              </a:rPr>
              <a:t>"code"</a:t>
            </a:r>
            <a:r>
              <a:rPr lang="en-US" sz="3000">
                <a:solidFill>
                  <a:srgbClr val="DCDCDC"/>
                </a:solidFill>
                <a:ea typeface="+mn-lt"/>
                <a:cs typeface="+mn-lt"/>
              </a:rPr>
              <a:t>:</a:t>
            </a:r>
            <a:r>
              <a:rPr lang="en-US" sz="3000" dirty="0">
                <a:solidFill>
                  <a:srgbClr val="D4D4D4"/>
                </a:solidFill>
                <a:ea typeface="+mn-lt"/>
                <a:cs typeface="+mn-lt"/>
              </a:rPr>
              <a:t> </a:t>
            </a:r>
            <a:r>
              <a:rPr lang="en-US" sz="3000">
                <a:solidFill>
                  <a:srgbClr val="CE9178"/>
                </a:solidFill>
                <a:ea typeface="+mn-lt"/>
                <a:cs typeface="+mn-lt"/>
              </a:rPr>
              <a:t>"DED"</a:t>
            </a:r>
            <a:r>
              <a:rPr lang="en-US" sz="3000">
                <a:solidFill>
                  <a:srgbClr val="DCDCDC"/>
                </a:solidFill>
                <a:ea typeface="+mn-lt"/>
                <a:cs typeface="+mn-lt"/>
              </a:rPr>
              <a:t>,</a:t>
            </a:r>
            <a:endParaRPr lang="en-US" sz="3000"/>
          </a:p>
          <a:p>
            <a:r>
              <a:rPr lang="en-US" sz="3000" dirty="0">
                <a:solidFill>
                  <a:srgbClr val="D4D4D4"/>
                </a:solidFill>
                <a:ea typeface="+mn-lt"/>
                <a:cs typeface="+mn-lt"/>
              </a:rPr>
              <a:t>                </a:t>
            </a:r>
            <a:r>
              <a:rPr lang="en-US" sz="3000">
                <a:solidFill>
                  <a:srgbClr val="9CDCFE"/>
                </a:solidFill>
                <a:ea typeface="+mn-lt"/>
                <a:cs typeface="+mn-lt"/>
              </a:rPr>
              <a:t>"type"</a:t>
            </a:r>
            <a:r>
              <a:rPr lang="en-US" sz="3000">
                <a:solidFill>
                  <a:srgbClr val="DCDCDC"/>
                </a:solidFill>
                <a:ea typeface="+mn-lt"/>
                <a:cs typeface="+mn-lt"/>
              </a:rPr>
              <a:t>:</a:t>
            </a:r>
            <a:r>
              <a:rPr lang="en-US" sz="3000" dirty="0">
                <a:solidFill>
                  <a:srgbClr val="D4D4D4"/>
                </a:solidFill>
                <a:ea typeface="+mn-lt"/>
                <a:cs typeface="+mn-lt"/>
              </a:rPr>
              <a:t> </a:t>
            </a:r>
            <a:r>
              <a:rPr lang="en-US" sz="3000">
                <a:solidFill>
                  <a:srgbClr val="CE9178"/>
                </a:solidFill>
                <a:ea typeface="+mn-lt"/>
                <a:cs typeface="+mn-lt"/>
              </a:rPr>
              <a:t>"LEAGUE"</a:t>
            </a:r>
            <a:r>
              <a:rPr lang="en-US" sz="3000">
                <a:solidFill>
                  <a:srgbClr val="DCDCDC"/>
                </a:solidFill>
                <a:ea typeface="+mn-lt"/>
                <a:cs typeface="+mn-lt"/>
              </a:rPr>
              <a:t>,</a:t>
            </a:r>
            <a:endParaRPr lang="en-US" sz="3000"/>
          </a:p>
          <a:p>
            <a:r>
              <a:rPr lang="en-US" sz="3000" dirty="0">
                <a:solidFill>
                  <a:srgbClr val="D4D4D4"/>
                </a:solidFill>
                <a:ea typeface="+mn-lt"/>
                <a:cs typeface="+mn-lt"/>
              </a:rPr>
              <a:t>                </a:t>
            </a:r>
            <a:r>
              <a:rPr lang="en-US" sz="3000">
                <a:solidFill>
                  <a:srgbClr val="9CDCFE"/>
                </a:solidFill>
                <a:ea typeface="+mn-lt"/>
                <a:cs typeface="+mn-lt"/>
              </a:rPr>
              <a:t>"emblem"</a:t>
            </a:r>
            <a:r>
              <a:rPr lang="en-US" sz="3000">
                <a:solidFill>
                  <a:srgbClr val="DCDCDC"/>
                </a:solidFill>
                <a:ea typeface="+mn-lt"/>
                <a:cs typeface="+mn-lt"/>
              </a:rPr>
              <a:t>:</a:t>
            </a:r>
            <a:r>
              <a:rPr lang="en-US" sz="3000" dirty="0">
                <a:solidFill>
                  <a:srgbClr val="D4D4D4"/>
                </a:solidFill>
                <a:ea typeface="+mn-lt"/>
                <a:cs typeface="+mn-lt"/>
              </a:rPr>
              <a:t> </a:t>
            </a:r>
            <a:r>
              <a:rPr lang="en-US" sz="3000">
                <a:solidFill>
                  <a:srgbClr val="CE9178"/>
                </a:solidFill>
                <a:ea typeface="+mn-lt"/>
                <a:cs typeface="+mn-lt"/>
              </a:rPr>
              <a:t>"</a:t>
            </a:r>
            <a:r>
              <a:rPr lang="en-US" sz="3000" dirty="0">
                <a:solidFill>
                  <a:srgbClr val="CE9178"/>
                </a:solidFill>
                <a:ea typeface="+mn-lt"/>
                <a:cs typeface="+mn-lt"/>
                <a:hlinkClick r:id="rId2">
                  <a:extLst>
                    <a:ext uri="{A12FA001-AC4F-418D-AE19-62706E023703}">
                      <ahyp:hlinkClr xmlns:ahyp="http://schemas.microsoft.com/office/drawing/2018/hyperlinkcolor" val="tx"/>
                    </a:ext>
                  </a:extLst>
                </a:hlinkClick>
              </a:rPr>
              <a:t>https://crests.football-data.org/ED.png</a:t>
            </a:r>
            <a:r>
              <a:rPr lang="en-US" sz="3000">
                <a:solidFill>
                  <a:srgbClr val="CE9178"/>
                </a:solidFill>
                <a:ea typeface="+mn-lt"/>
                <a:cs typeface="+mn-lt"/>
              </a:rPr>
              <a:t>"</a:t>
            </a:r>
            <a:endParaRPr lang="en-US" sz="3000"/>
          </a:p>
          <a:p>
            <a:r>
              <a:rPr lang="en-US" sz="900" dirty="0">
                <a:solidFill>
                  <a:srgbClr val="D4D4D4"/>
                </a:solidFill>
                <a:ea typeface="+mn-lt"/>
                <a:cs typeface="+mn-lt"/>
              </a:rPr>
              <a:t>            </a:t>
            </a:r>
            <a:r>
              <a:rPr lang="en-US" sz="900">
                <a:solidFill>
                  <a:srgbClr val="DCDCDC"/>
                </a:solidFill>
                <a:ea typeface="+mn-lt"/>
                <a:cs typeface="+mn-lt"/>
              </a:rPr>
              <a:t>},</a:t>
            </a:r>
            <a:endParaRPr lang="en-US"/>
          </a:p>
          <a:p>
            <a:endParaRPr lang="en-US" dirty="0"/>
          </a:p>
          <a:p>
            <a:endParaRPr lang="en-US" dirty="0"/>
          </a:p>
        </p:txBody>
      </p:sp>
      <p:sp>
        <p:nvSpPr>
          <p:cNvPr id="5" name="TextBox 4">
            <a:extLst>
              <a:ext uri="{FF2B5EF4-FFF2-40B4-BE49-F238E27FC236}">
                <a16:creationId xmlns:a16="http://schemas.microsoft.com/office/drawing/2014/main" id="{79B96F08-B189-CC93-A288-F6B0E66213D6}"/>
              </a:ext>
            </a:extLst>
          </p:cNvPr>
          <p:cNvSpPr txBox="1"/>
          <p:nvPr/>
        </p:nvSpPr>
        <p:spPr>
          <a:xfrm>
            <a:off x="10932438" y="4723472"/>
            <a:ext cx="8914356" cy="79508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000" b="0">
                <a:solidFill>
                  <a:srgbClr val="9CDCFE"/>
                </a:solidFill>
                <a:latin typeface="Helvetica Neue"/>
                <a:ea typeface="IBMPlexMono,  Courier New"/>
                <a:cs typeface="IBMPlexMono,  Courier New"/>
              </a:rPr>
              <a:t>"homeTeam"</a:t>
            </a:r>
            <a:r>
              <a:rPr lang="en-US" sz="3000" b="0">
                <a:solidFill>
                  <a:srgbClr val="DCDCDC"/>
                </a:solidFill>
                <a:latin typeface="Helvetica Neue"/>
                <a:ea typeface="IBMPlexMono,  Courier New"/>
                <a:cs typeface="IBMPlexMono,  Courier New"/>
              </a:rPr>
              <a:t>:</a:t>
            </a:r>
            <a:r>
              <a:rPr lang="en-US" sz="3000" b="0" dirty="0">
                <a:solidFill>
                  <a:srgbClr val="D4D4D4"/>
                </a:solidFill>
                <a:latin typeface="Helvetica Neue"/>
                <a:ea typeface="IBMPlexMono,  Courier New"/>
                <a:cs typeface="IBMPlexMono,  Courier New"/>
              </a:rPr>
              <a:t> </a:t>
            </a:r>
            <a:r>
              <a:rPr lang="en-US" sz="3000" b="0">
                <a:solidFill>
                  <a:srgbClr val="DCDCDC"/>
                </a:solidFill>
                <a:latin typeface="Helvetica Neue"/>
                <a:ea typeface="IBMPlexMono,  Courier New"/>
                <a:cs typeface="IBMPlexMono,  Courier New"/>
              </a:rPr>
              <a:t>{</a:t>
            </a:r>
          </a:p>
          <a:p>
            <a:pPr algn="l"/>
            <a:r>
              <a:rPr lang="en-US" sz="3000" b="0" dirty="0">
                <a:solidFill>
                  <a:srgbClr val="D4D4D4"/>
                </a:solidFill>
                <a:latin typeface="Helvetica Neue"/>
                <a:ea typeface="IBMPlexMono,  Courier New"/>
                <a:cs typeface="IBMPlexMono,  Courier New"/>
              </a:rPr>
              <a:t>                </a:t>
            </a:r>
            <a:r>
              <a:rPr lang="en-US" sz="3000" b="0">
                <a:solidFill>
                  <a:srgbClr val="9CDCFE"/>
                </a:solidFill>
                <a:latin typeface="Helvetica Neue"/>
                <a:ea typeface="IBMPlexMono,  Courier New"/>
                <a:cs typeface="IBMPlexMono,  Courier New"/>
              </a:rPr>
              <a:t>"id"</a:t>
            </a:r>
            <a:r>
              <a:rPr lang="en-US" sz="3000" b="0">
                <a:solidFill>
                  <a:srgbClr val="DCDCDC"/>
                </a:solidFill>
                <a:latin typeface="Helvetica Neue"/>
                <a:ea typeface="IBMPlexMono,  Courier New"/>
                <a:cs typeface="IBMPlexMono,  Courier New"/>
              </a:rPr>
              <a:t>:</a:t>
            </a:r>
            <a:r>
              <a:rPr lang="en-US" sz="3000" b="0" dirty="0">
                <a:solidFill>
                  <a:srgbClr val="D4D4D4"/>
                </a:solidFill>
                <a:latin typeface="Helvetica Neue"/>
                <a:ea typeface="IBMPlexMono,  Courier New"/>
                <a:cs typeface="IBMPlexMono,  Courier New"/>
              </a:rPr>
              <a:t> </a:t>
            </a:r>
            <a:r>
              <a:rPr lang="en-US" sz="3000" b="0">
                <a:solidFill>
                  <a:srgbClr val="B5CEA8"/>
                </a:solidFill>
                <a:latin typeface="Helvetica Neue"/>
                <a:ea typeface="IBMPlexMono,  Courier New"/>
                <a:cs typeface="IBMPlexMono,  Courier New"/>
              </a:rPr>
              <a:t>676</a:t>
            </a:r>
            <a:r>
              <a:rPr lang="en-US" sz="3000" b="0">
                <a:solidFill>
                  <a:srgbClr val="DCDCDC"/>
                </a:solidFill>
                <a:latin typeface="Helvetica Neue"/>
                <a:ea typeface="IBMPlexMono,  Courier New"/>
                <a:cs typeface="IBMPlexMono,  Courier New"/>
              </a:rPr>
              <a:t>,</a:t>
            </a:r>
          </a:p>
          <a:p>
            <a:pPr algn="l"/>
            <a:r>
              <a:rPr lang="en-US" sz="3000" b="0" dirty="0">
                <a:solidFill>
                  <a:srgbClr val="D4D4D4"/>
                </a:solidFill>
                <a:latin typeface="Helvetica Neue"/>
                <a:ea typeface="IBMPlexMono,  Courier New"/>
                <a:cs typeface="IBMPlexMono,  Courier New"/>
              </a:rPr>
              <a:t>                </a:t>
            </a:r>
            <a:r>
              <a:rPr lang="en-US" sz="3000" b="0">
                <a:solidFill>
                  <a:srgbClr val="9CDCFE"/>
                </a:solidFill>
                <a:latin typeface="Helvetica Neue"/>
                <a:ea typeface="IBMPlexMono,  Courier New"/>
                <a:cs typeface="IBMPlexMono,  Courier New"/>
              </a:rPr>
              <a:t>"name"</a:t>
            </a:r>
            <a:r>
              <a:rPr lang="en-US" sz="3000" b="0">
                <a:solidFill>
                  <a:srgbClr val="DCDCDC"/>
                </a:solidFill>
                <a:latin typeface="Helvetica Neue"/>
                <a:ea typeface="IBMPlexMono,  Courier New"/>
                <a:cs typeface="IBMPlexMono,  Courier New"/>
              </a:rPr>
              <a:t>:</a:t>
            </a:r>
            <a:r>
              <a:rPr lang="en-US" sz="3000" b="0" dirty="0">
                <a:solidFill>
                  <a:srgbClr val="D4D4D4"/>
                </a:solidFill>
                <a:latin typeface="Helvetica Neue"/>
                <a:ea typeface="IBMPlexMono,  Courier New"/>
                <a:cs typeface="IBMPlexMono,  Courier New"/>
              </a:rPr>
              <a:t> </a:t>
            </a:r>
            <a:r>
              <a:rPr lang="en-US" sz="3000" b="0">
                <a:solidFill>
                  <a:srgbClr val="CE9178"/>
                </a:solidFill>
                <a:latin typeface="Helvetica Neue"/>
                <a:ea typeface="IBMPlexMono,  Courier New"/>
                <a:cs typeface="IBMPlexMono,  Courier New"/>
              </a:rPr>
              <a:t>"FC Utrecht"</a:t>
            </a:r>
            <a:r>
              <a:rPr lang="en-US" sz="3000" b="0">
                <a:solidFill>
                  <a:srgbClr val="DCDCDC"/>
                </a:solidFill>
                <a:latin typeface="Helvetica Neue"/>
                <a:ea typeface="IBMPlexMono,  Courier New"/>
                <a:cs typeface="IBMPlexMono,  Courier New"/>
              </a:rPr>
              <a:t>,</a:t>
            </a:r>
          </a:p>
          <a:p>
            <a:pPr algn="l"/>
            <a:r>
              <a:rPr lang="en-US" sz="3000" b="0" dirty="0">
                <a:solidFill>
                  <a:srgbClr val="D4D4D4"/>
                </a:solidFill>
                <a:latin typeface="Helvetica Neue"/>
                <a:ea typeface="IBMPlexMono,  Courier New"/>
                <a:cs typeface="IBMPlexMono,  Courier New"/>
              </a:rPr>
              <a:t>                </a:t>
            </a:r>
            <a:r>
              <a:rPr lang="en-US" sz="3000" b="0">
                <a:solidFill>
                  <a:srgbClr val="9CDCFE"/>
                </a:solidFill>
                <a:latin typeface="Helvetica Neue"/>
                <a:ea typeface="IBMPlexMono,  Courier New"/>
                <a:cs typeface="IBMPlexMono,  Courier New"/>
              </a:rPr>
              <a:t>"shortName"</a:t>
            </a:r>
            <a:r>
              <a:rPr lang="en-US" sz="3000" b="0">
                <a:solidFill>
                  <a:srgbClr val="DCDCDC"/>
                </a:solidFill>
                <a:latin typeface="Helvetica Neue"/>
                <a:ea typeface="IBMPlexMono,  Courier New"/>
                <a:cs typeface="IBMPlexMono,  Courier New"/>
              </a:rPr>
              <a:t>:</a:t>
            </a:r>
            <a:r>
              <a:rPr lang="en-US" sz="3000" b="0" dirty="0">
                <a:solidFill>
                  <a:srgbClr val="D4D4D4"/>
                </a:solidFill>
                <a:latin typeface="Helvetica Neue"/>
                <a:ea typeface="IBMPlexMono,  Courier New"/>
                <a:cs typeface="IBMPlexMono,  Courier New"/>
              </a:rPr>
              <a:t> </a:t>
            </a:r>
            <a:r>
              <a:rPr lang="en-US" sz="3000" b="0">
                <a:solidFill>
                  <a:srgbClr val="CE9178"/>
                </a:solidFill>
                <a:latin typeface="Helvetica Neue"/>
                <a:ea typeface="IBMPlexMono,  Courier New"/>
                <a:cs typeface="IBMPlexMono,  Courier New"/>
              </a:rPr>
              <a:t>"Utrecht"</a:t>
            </a:r>
            <a:r>
              <a:rPr lang="en-US" sz="3000" b="0">
                <a:solidFill>
                  <a:srgbClr val="DCDCDC"/>
                </a:solidFill>
                <a:latin typeface="Helvetica Neue"/>
                <a:ea typeface="IBMPlexMono,  Courier New"/>
                <a:cs typeface="IBMPlexMono,  Courier New"/>
              </a:rPr>
              <a:t>,</a:t>
            </a:r>
          </a:p>
          <a:p>
            <a:pPr algn="l"/>
            <a:r>
              <a:rPr lang="en-US" sz="3000" b="0" dirty="0">
                <a:solidFill>
                  <a:srgbClr val="D4D4D4"/>
                </a:solidFill>
                <a:latin typeface="Helvetica Neue"/>
                <a:ea typeface="IBMPlexMono,  Courier New"/>
                <a:cs typeface="IBMPlexMono,  Courier New"/>
              </a:rPr>
              <a:t>                </a:t>
            </a:r>
            <a:r>
              <a:rPr lang="en-US" sz="3000" b="0">
                <a:solidFill>
                  <a:srgbClr val="9CDCFE"/>
                </a:solidFill>
                <a:latin typeface="Helvetica Neue"/>
                <a:ea typeface="IBMPlexMono,  Courier New"/>
                <a:cs typeface="IBMPlexMono,  Courier New"/>
              </a:rPr>
              <a:t>"tla"</a:t>
            </a:r>
            <a:r>
              <a:rPr lang="en-US" sz="3000" b="0">
                <a:solidFill>
                  <a:srgbClr val="DCDCDC"/>
                </a:solidFill>
                <a:latin typeface="Helvetica Neue"/>
                <a:ea typeface="IBMPlexMono,  Courier New"/>
                <a:cs typeface="IBMPlexMono,  Courier New"/>
              </a:rPr>
              <a:t>:</a:t>
            </a:r>
            <a:r>
              <a:rPr lang="en-US" sz="3000" b="0" dirty="0">
                <a:solidFill>
                  <a:srgbClr val="D4D4D4"/>
                </a:solidFill>
                <a:latin typeface="Helvetica Neue"/>
                <a:ea typeface="IBMPlexMono,  Courier New"/>
                <a:cs typeface="IBMPlexMono,  Courier New"/>
              </a:rPr>
              <a:t> </a:t>
            </a:r>
            <a:r>
              <a:rPr lang="en-US" sz="3000" b="0">
                <a:solidFill>
                  <a:srgbClr val="CE9178"/>
                </a:solidFill>
                <a:latin typeface="Helvetica Neue"/>
                <a:ea typeface="IBMPlexMono,  Courier New"/>
                <a:cs typeface="IBMPlexMono,  Courier New"/>
              </a:rPr>
              <a:t>"UTR"</a:t>
            </a:r>
            <a:r>
              <a:rPr lang="en-US" sz="3000" b="0">
                <a:solidFill>
                  <a:srgbClr val="DCDCDC"/>
                </a:solidFill>
                <a:latin typeface="Helvetica Neue"/>
                <a:ea typeface="IBMPlexMono,  Courier New"/>
                <a:cs typeface="IBMPlexMono,  Courier New"/>
              </a:rPr>
              <a:t>,</a:t>
            </a:r>
          </a:p>
          <a:p>
            <a:pPr algn="l"/>
            <a:r>
              <a:rPr lang="en-US" sz="3000" b="0" dirty="0">
                <a:solidFill>
                  <a:srgbClr val="D4D4D4"/>
                </a:solidFill>
                <a:latin typeface="Helvetica Neue"/>
                <a:ea typeface="IBMPlexMono,  Courier New"/>
                <a:cs typeface="IBMPlexMono,  Courier New"/>
              </a:rPr>
              <a:t>                </a:t>
            </a:r>
            <a:r>
              <a:rPr lang="en-US" sz="3000" b="0">
                <a:solidFill>
                  <a:srgbClr val="9CDCFE"/>
                </a:solidFill>
                <a:latin typeface="Helvetica Neue"/>
                <a:ea typeface="IBMPlexMono,  Courier New"/>
                <a:cs typeface="IBMPlexMono,  Courier New"/>
              </a:rPr>
              <a:t>"crest"</a:t>
            </a:r>
            <a:r>
              <a:rPr lang="en-US" sz="3000" b="0">
                <a:solidFill>
                  <a:srgbClr val="DCDCDC"/>
                </a:solidFill>
                <a:latin typeface="Helvetica Neue"/>
                <a:ea typeface="IBMPlexMono,  Courier New"/>
                <a:cs typeface="IBMPlexMono,  Courier New"/>
              </a:rPr>
              <a:t>:</a:t>
            </a:r>
            <a:r>
              <a:rPr lang="en-US" sz="3000" b="0" dirty="0">
                <a:solidFill>
                  <a:srgbClr val="D4D4D4"/>
                </a:solidFill>
                <a:latin typeface="Helvetica Neue"/>
                <a:ea typeface="IBMPlexMono,  Courier New"/>
                <a:cs typeface="IBMPlexMono,  Courier New"/>
              </a:rPr>
              <a:t> </a:t>
            </a:r>
            <a:r>
              <a:rPr lang="en-US" sz="3000" b="0">
                <a:solidFill>
                  <a:srgbClr val="CE9178"/>
                </a:solidFill>
                <a:latin typeface="Helvetica Neue"/>
                <a:ea typeface="IBMPlexMono,  Courier New"/>
                <a:cs typeface="IBMPlexMono,  Courier New"/>
              </a:rPr>
              <a:t>"https://crests.football-data.org/676.png"</a:t>
            </a:r>
          </a:p>
          <a:p>
            <a:pPr algn="l"/>
            <a:r>
              <a:rPr lang="en-US" sz="3000" b="0" dirty="0">
                <a:solidFill>
                  <a:srgbClr val="D4D4D4"/>
                </a:solidFill>
                <a:latin typeface="Helvetica Neue"/>
                <a:ea typeface="IBMPlexMono,  Courier New"/>
                <a:cs typeface="IBMPlexMono,  Courier New"/>
              </a:rPr>
              <a:t>            </a:t>
            </a:r>
            <a:r>
              <a:rPr lang="en-US" sz="3000" b="0">
                <a:solidFill>
                  <a:srgbClr val="DCDCDC"/>
                </a:solidFill>
                <a:latin typeface="Helvetica Neue"/>
                <a:ea typeface="IBMPlexMono,  Courier New"/>
                <a:cs typeface="IBMPlexMono,  Courier New"/>
              </a:rPr>
              <a:t>},</a:t>
            </a:r>
          </a:p>
          <a:p>
            <a:pPr algn="l"/>
            <a:endParaRPr lang="en-US" sz="3000" dirty="0">
              <a:solidFill>
                <a:srgbClr val="DCDCDC"/>
              </a:solidFill>
              <a:latin typeface="Helvetica Neue"/>
              <a:ea typeface="IBMPlexMono,  Courier New"/>
              <a:cs typeface="IBMPlexMono,  Courier New"/>
            </a:endParaRPr>
          </a:p>
          <a:p>
            <a:pPr algn="l"/>
            <a:r>
              <a:rPr lang="en-US" sz="3000" b="0" dirty="0">
                <a:solidFill>
                  <a:srgbClr val="D4D4D4"/>
                </a:solidFill>
                <a:latin typeface="Helvetica Neue"/>
                <a:ea typeface="IBMPlexMono,  Courier New"/>
                <a:cs typeface="IBMPlexMono,  Courier New"/>
              </a:rPr>
              <a:t>            </a:t>
            </a:r>
            <a:r>
              <a:rPr lang="en-US" sz="3000" b="0">
                <a:solidFill>
                  <a:srgbClr val="9CDCFE"/>
                </a:solidFill>
                <a:latin typeface="Helvetica Neue"/>
                <a:ea typeface="IBMPlexMono,  Courier New"/>
                <a:cs typeface="IBMPlexMono,  Courier New"/>
              </a:rPr>
              <a:t>"awayTeam"</a:t>
            </a:r>
            <a:r>
              <a:rPr lang="en-US" sz="3000" b="0">
                <a:solidFill>
                  <a:srgbClr val="DCDCDC"/>
                </a:solidFill>
                <a:latin typeface="Helvetica Neue"/>
                <a:ea typeface="IBMPlexMono,  Courier New"/>
                <a:cs typeface="IBMPlexMono,  Courier New"/>
              </a:rPr>
              <a:t>:</a:t>
            </a:r>
            <a:r>
              <a:rPr lang="en-US" sz="3000" b="0" dirty="0">
                <a:solidFill>
                  <a:srgbClr val="D4D4D4"/>
                </a:solidFill>
                <a:latin typeface="Helvetica Neue"/>
                <a:ea typeface="IBMPlexMono,  Courier New"/>
                <a:cs typeface="IBMPlexMono,  Courier New"/>
              </a:rPr>
              <a:t> </a:t>
            </a:r>
            <a:r>
              <a:rPr lang="en-US" sz="3000" b="0">
                <a:solidFill>
                  <a:srgbClr val="DCDCDC"/>
                </a:solidFill>
                <a:latin typeface="Helvetica Neue"/>
                <a:ea typeface="IBMPlexMono,  Courier New"/>
                <a:cs typeface="IBMPlexMono,  Courier New"/>
              </a:rPr>
              <a:t>{</a:t>
            </a:r>
          </a:p>
          <a:p>
            <a:pPr algn="l"/>
            <a:r>
              <a:rPr lang="en-US" sz="3000" b="0" dirty="0">
                <a:solidFill>
                  <a:srgbClr val="D4D4D4"/>
                </a:solidFill>
                <a:latin typeface="Helvetica Neue"/>
                <a:ea typeface="IBMPlexMono,  Courier New"/>
                <a:cs typeface="IBMPlexMono,  Courier New"/>
              </a:rPr>
              <a:t>                </a:t>
            </a:r>
            <a:r>
              <a:rPr lang="en-US" sz="3000" b="0">
                <a:solidFill>
                  <a:srgbClr val="9CDCFE"/>
                </a:solidFill>
                <a:latin typeface="Helvetica Neue"/>
                <a:ea typeface="IBMPlexMono,  Courier New"/>
                <a:cs typeface="IBMPlexMono,  Courier New"/>
              </a:rPr>
              <a:t>"id"</a:t>
            </a:r>
            <a:r>
              <a:rPr lang="en-US" sz="3000" b="0">
                <a:solidFill>
                  <a:srgbClr val="DCDCDC"/>
                </a:solidFill>
                <a:latin typeface="Helvetica Neue"/>
                <a:ea typeface="IBMPlexMono,  Courier New"/>
                <a:cs typeface="IBMPlexMono,  Courier New"/>
              </a:rPr>
              <a:t>:</a:t>
            </a:r>
            <a:r>
              <a:rPr lang="en-US" sz="3000" b="0" dirty="0">
                <a:solidFill>
                  <a:srgbClr val="D4D4D4"/>
                </a:solidFill>
                <a:latin typeface="Helvetica Neue"/>
                <a:ea typeface="IBMPlexMono,  Courier New"/>
                <a:cs typeface="IBMPlexMono,  Courier New"/>
              </a:rPr>
              <a:t> </a:t>
            </a:r>
            <a:r>
              <a:rPr lang="en-US" sz="3000" b="0">
                <a:solidFill>
                  <a:srgbClr val="B5CEA8"/>
                </a:solidFill>
                <a:latin typeface="Helvetica Neue"/>
                <a:ea typeface="IBMPlexMono,  Courier New"/>
                <a:cs typeface="IBMPlexMono,  Courier New"/>
              </a:rPr>
              <a:t>1911</a:t>
            </a:r>
            <a:r>
              <a:rPr lang="en-US" sz="3000" b="0">
                <a:solidFill>
                  <a:srgbClr val="DCDCDC"/>
                </a:solidFill>
                <a:latin typeface="Helvetica Neue"/>
                <a:ea typeface="IBMPlexMono,  Courier New"/>
                <a:cs typeface="IBMPlexMono,  Courier New"/>
              </a:rPr>
              <a:t>,</a:t>
            </a:r>
          </a:p>
          <a:p>
            <a:pPr algn="l"/>
            <a:r>
              <a:rPr lang="en-US" sz="3000" b="0" dirty="0">
                <a:solidFill>
                  <a:srgbClr val="D4D4D4"/>
                </a:solidFill>
                <a:latin typeface="Helvetica Neue"/>
                <a:ea typeface="IBMPlexMono,  Courier New"/>
                <a:cs typeface="IBMPlexMono,  Courier New"/>
              </a:rPr>
              <a:t>                </a:t>
            </a:r>
            <a:r>
              <a:rPr lang="en-US" sz="3000" b="0">
                <a:solidFill>
                  <a:srgbClr val="9CDCFE"/>
                </a:solidFill>
                <a:latin typeface="Helvetica Neue"/>
                <a:ea typeface="IBMPlexMono,  Courier New"/>
                <a:cs typeface="IBMPlexMono,  Courier New"/>
              </a:rPr>
              <a:t>"name"</a:t>
            </a:r>
            <a:r>
              <a:rPr lang="en-US" sz="3000" b="0">
                <a:solidFill>
                  <a:srgbClr val="DCDCDC"/>
                </a:solidFill>
                <a:latin typeface="Helvetica Neue"/>
                <a:ea typeface="IBMPlexMono,  Courier New"/>
                <a:cs typeface="IBMPlexMono,  Courier New"/>
              </a:rPr>
              <a:t>:</a:t>
            </a:r>
            <a:r>
              <a:rPr lang="en-US" sz="3000" b="0" dirty="0">
                <a:solidFill>
                  <a:srgbClr val="D4D4D4"/>
                </a:solidFill>
                <a:latin typeface="Helvetica Neue"/>
                <a:ea typeface="IBMPlexMono,  Courier New"/>
                <a:cs typeface="IBMPlexMono,  Courier New"/>
              </a:rPr>
              <a:t> </a:t>
            </a:r>
            <a:r>
              <a:rPr lang="en-US" sz="3000" b="0">
                <a:solidFill>
                  <a:srgbClr val="CE9178"/>
                </a:solidFill>
                <a:latin typeface="Helvetica Neue"/>
                <a:ea typeface="IBMPlexMono,  Courier New"/>
                <a:cs typeface="IBMPlexMono,  Courier New"/>
              </a:rPr>
              <a:t>"Almere City FC"</a:t>
            </a:r>
            <a:r>
              <a:rPr lang="en-US" sz="3000" b="0">
                <a:solidFill>
                  <a:srgbClr val="DCDCDC"/>
                </a:solidFill>
                <a:latin typeface="Helvetica Neue"/>
                <a:ea typeface="IBMPlexMono,  Courier New"/>
                <a:cs typeface="IBMPlexMono,  Courier New"/>
              </a:rPr>
              <a:t>,</a:t>
            </a:r>
          </a:p>
          <a:p>
            <a:pPr algn="l"/>
            <a:r>
              <a:rPr lang="en-US" sz="3000" b="0" dirty="0">
                <a:solidFill>
                  <a:srgbClr val="D4D4D4"/>
                </a:solidFill>
                <a:latin typeface="Helvetica Neue"/>
                <a:ea typeface="IBMPlexMono,  Courier New"/>
                <a:cs typeface="IBMPlexMono,  Courier New"/>
              </a:rPr>
              <a:t>                </a:t>
            </a:r>
            <a:r>
              <a:rPr lang="en-US" sz="3000" b="0">
                <a:solidFill>
                  <a:srgbClr val="9CDCFE"/>
                </a:solidFill>
                <a:latin typeface="Helvetica Neue"/>
                <a:ea typeface="IBMPlexMono,  Courier New"/>
                <a:cs typeface="IBMPlexMono,  Courier New"/>
              </a:rPr>
              <a:t>"shortName"</a:t>
            </a:r>
            <a:r>
              <a:rPr lang="en-US" sz="3000" b="0">
                <a:solidFill>
                  <a:srgbClr val="DCDCDC"/>
                </a:solidFill>
                <a:latin typeface="Helvetica Neue"/>
                <a:ea typeface="IBMPlexMono,  Courier New"/>
                <a:cs typeface="IBMPlexMono,  Courier New"/>
              </a:rPr>
              <a:t>:</a:t>
            </a:r>
            <a:r>
              <a:rPr lang="en-US" sz="3000" b="0" dirty="0">
                <a:solidFill>
                  <a:srgbClr val="D4D4D4"/>
                </a:solidFill>
                <a:latin typeface="Helvetica Neue"/>
                <a:ea typeface="IBMPlexMono,  Courier New"/>
                <a:cs typeface="IBMPlexMono,  Courier New"/>
              </a:rPr>
              <a:t> </a:t>
            </a:r>
            <a:r>
              <a:rPr lang="en-US" sz="3000" b="0">
                <a:solidFill>
                  <a:srgbClr val="CE9178"/>
                </a:solidFill>
                <a:latin typeface="Helvetica Neue"/>
                <a:ea typeface="IBMPlexMono,  Courier New"/>
                <a:cs typeface="IBMPlexMono,  Courier New"/>
              </a:rPr>
              <a:t>"Almere City"</a:t>
            </a:r>
            <a:r>
              <a:rPr lang="en-US" sz="3000" b="0">
                <a:solidFill>
                  <a:srgbClr val="DCDCDC"/>
                </a:solidFill>
                <a:latin typeface="Helvetica Neue"/>
                <a:ea typeface="IBMPlexMono,  Courier New"/>
                <a:cs typeface="IBMPlexMono,  Courier New"/>
              </a:rPr>
              <a:t>,</a:t>
            </a:r>
          </a:p>
          <a:p>
            <a:pPr algn="l"/>
            <a:r>
              <a:rPr lang="en-US" sz="3000" b="0" dirty="0">
                <a:solidFill>
                  <a:srgbClr val="D4D4D4"/>
                </a:solidFill>
                <a:latin typeface="Helvetica Neue"/>
                <a:ea typeface="IBMPlexMono,  Courier New"/>
                <a:cs typeface="IBMPlexMono,  Courier New"/>
              </a:rPr>
              <a:t>                </a:t>
            </a:r>
            <a:r>
              <a:rPr lang="en-US" sz="3000" b="0">
                <a:solidFill>
                  <a:srgbClr val="9CDCFE"/>
                </a:solidFill>
                <a:latin typeface="Helvetica Neue"/>
                <a:ea typeface="IBMPlexMono,  Courier New"/>
                <a:cs typeface="IBMPlexMono,  Courier New"/>
              </a:rPr>
              <a:t>"tla"</a:t>
            </a:r>
            <a:r>
              <a:rPr lang="en-US" sz="3000" b="0">
                <a:solidFill>
                  <a:srgbClr val="DCDCDC"/>
                </a:solidFill>
                <a:latin typeface="Helvetica Neue"/>
                <a:ea typeface="IBMPlexMono,  Courier New"/>
                <a:cs typeface="IBMPlexMono,  Courier New"/>
              </a:rPr>
              <a:t>:</a:t>
            </a:r>
            <a:r>
              <a:rPr lang="en-US" sz="3000" b="0" dirty="0">
                <a:solidFill>
                  <a:srgbClr val="D4D4D4"/>
                </a:solidFill>
                <a:latin typeface="Helvetica Neue"/>
                <a:ea typeface="IBMPlexMono,  Courier New"/>
                <a:cs typeface="IBMPlexMono,  Courier New"/>
              </a:rPr>
              <a:t> </a:t>
            </a:r>
            <a:r>
              <a:rPr lang="en-US" sz="3000" b="0">
                <a:solidFill>
                  <a:srgbClr val="CE9178"/>
                </a:solidFill>
                <a:latin typeface="Helvetica Neue"/>
                <a:ea typeface="IBMPlexMono,  Courier New"/>
                <a:cs typeface="IBMPlexMono,  Courier New"/>
              </a:rPr>
              <a:t>"ALM"</a:t>
            </a:r>
            <a:r>
              <a:rPr lang="en-US" sz="3000" b="0">
                <a:solidFill>
                  <a:srgbClr val="DCDCDC"/>
                </a:solidFill>
                <a:latin typeface="Helvetica Neue"/>
                <a:ea typeface="IBMPlexMono,  Courier New"/>
                <a:cs typeface="IBMPlexMono,  Courier New"/>
              </a:rPr>
              <a:t>,</a:t>
            </a:r>
          </a:p>
          <a:p>
            <a:pPr algn="l"/>
            <a:r>
              <a:rPr lang="en-US" sz="3000" b="0" dirty="0">
                <a:solidFill>
                  <a:srgbClr val="D4D4D4"/>
                </a:solidFill>
                <a:latin typeface="Helvetica Neue"/>
                <a:ea typeface="IBMPlexMono,  Courier New"/>
                <a:cs typeface="IBMPlexMono,  Courier New"/>
              </a:rPr>
              <a:t>                </a:t>
            </a:r>
            <a:r>
              <a:rPr lang="en-US" sz="3000" b="0">
                <a:solidFill>
                  <a:srgbClr val="9CDCFE"/>
                </a:solidFill>
                <a:latin typeface="Helvetica Neue"/>
                <a:ea typeface="IBMPlexMono,  Courier New"/>
                <a:cs typeface="IBMPlexMono,  Courier New"/>
              </a:rPr>
              <a:t>"crest"</a:t>
            </a:r>
            <a:r>
              <a:rPr lang="en-US" sz="3000" b="0">
                <a:solidFill>
                  <a:srgbClr val="DCDCDC"/>
                </a:solidFill>
                <a:latin typeface="Helvetica Neue"/>
                <a:ea typeface="IBMPlexMono,  Courier New"/>
                <a:cs typeface="IBMPlexMono,  Courier New"/>
              </a:rPr>
              <a:t>:</a:t>
            </a:r>
            <a:r>
              <a:rPr lang="en-US" sz="3000" b="0" dirty="0">
                <a:solidFill>
                  <a:srgbClr val="D4D4D4"/>
                </a:solidFill>
                <a:latin typeface="Helvetica Neue"/>
                <a:ea typeface="IBMPlexMono,  Courier New"/>
                <a:cs typeface="IBMPlexMono,  Courier New"/>
              </a:rPr>
              <a:t> </a:t>
            </a:r>
            <a:r>
              <a:rPr lang="en-US" sz="3000" b="0">
                <a:solidFill>
                  <a:srgbClr val="CE9178"/>
                </a:solidFill>
                <a:latin typeface="Helvetica Neue"/>
                <a:ea typeface="IBMPlexMono,  Courier New"/>
                <a:cs typeface="IBMPlexMono,  Courier New"/>
              </a:rPr>
              <a:t>"https://crests.football-data.org/1911.png"</a:t>
            </a:r>
          </a:p>
          <a:p>
            <a:pPr algn="l"/>
            <a:r>
              <a:rPr lang="en-US" sz="3000" b="0" dirty="0">
                <a:solidFill>
                  <a:srgbClr val="D4D4D4"/>
                </a:solidFill>
                <a:latin typeface="Helvetica Neue"/>
                <a:ea typeface="IBMPlexMono,  Courier New"/>
                <a:cs typeface="IBMPlexMono,  Courier New"/>
              </a:rPr>
              <a:t>            </a:t>
            </a:r>
            <a:r>
              <a:rPr lang="en-US" sz="3000" b="0">
                <a:solidFill>
                  <a:srgbClr val="DCDCDC"/>
                </a:solidFill>
                <a:latin typeface="Helvetica Neue"/>
                <a:ea typeface="IBMPlexMono,  Courier New"/>
                <a:cs typeface="IBMPlexMono,  Courier New"/>
              </a:rPr>
              <a:t>},</a:t>
            </a:r>
          </a:p>
        </p:txBody>
      </p:sp>
    </p:spTree>
    <p:extLst>
      <p:ext uri="{BB962C8B-B14F-4D97-AF65-F5344CB8AC3E}">
        <p14:creationId xmlns:p14="http://schemas.microsoft.com/office/powerpoint/2010/main" val="385610530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186A-44A7-17B1-DE8E-373817A768FE}"/>
              </a:ext>
            </a:extLst>
          </p:cNvPr>
          <p:cNvSpPr>
            <a:spLocks noGrp="1"/>
          </p:cNvSpPr>
          <p:nvPr>
            <p:ph type="title"/>
          </p:nvPr>
        </p:nvSpPr>
        <p:spPr/>
        <p:txBody>
          <a:bodyPr lIns="50800" tIns="50800" rIns="50800" bIns="50800" anchor="t">
            <a:normAutofit/>
          </a:bodyPr>
          <a:lstStyle/>
          <a:p>
            <a:r>
              <a:rPr lang="en-US">
                <a:ea typeface="+mn-lt"/>
                <a:cs typeface="+mn-lt"/>
              </a:rPr>
              <a:t>Comentarii Aplicatie </a:t>
            </a:r>
            <a:endParaRPr lang="en-US" b="0">
              <a:ea typeface="+mn-lt"/>
              <a:cs typeface="+mn-lt"/>
            </a:endParaRPr>
          </a:p>
          <a:p>
            <a:endParaRPr lang="en-US" dirty="0"/>
          </a:p>
        </p:txBody>
      </p:sp>
      <p:sp>
        <p:nvSpPr>
          <p:cNvPr id="3" name="Text Placeholder 2">
            <a:extLst>
              <a:ext uri="{FF2B5EF4-FFF2-40B4-BE49-F238E27FC236}">
                <a16:creationId xmlns:a16="http://schemas.microsoft.com/office/drawing/2014/main" id="{F0A29596-97FD-FA83-69D5-23A37FB6CC36}"/>
              </a:ext>
            </a:extLst>
          </p:cNvPr>
          <p:cNvSpPr>
            <a:spLocks noGrp="1"/>
          </p:cNvSpPr>
          <p:nvPr>
            <p:ph type="body" sz="quarter" idx="21"/>
          </p:nvPr>
        </p:nvSpPr>
        <p:spPr/>
        <p:txBody>
          <a:bodyPr lIns="45719" tIns="45719" rIns="45719" bIns="45719" anchor="t">
            <a:normAutofit/>
          </a:bodyPr>
          <a:lstStyle/>
          <a:p>
            <a:r>
              <a:rPr lang="en-US">
                <a:ea typeface="+mn-lt"/>
                <a:cs typeface="+mn-lt"/>
              </a:rPr>
              <a:t>Structura Api public pentru primirea meciurilor din ziua viitoare</a:t>
            </a:r>
            <a:endParaRPr lang="en-US" b="0">
              <a:ea typeface="+mn-lt"/>
              <a:cs typeface="+mn-lt"/>
            </a:endParaRPr>
          </a:p>
          <a:p>
            <a:endParaRPr lang="en-US" dirty="0"/>
          </a:p>
        </p:txBody>
      </p:sp>
      <p:sp>
        <p:nvSpPr>
          <p:cNvPr id="4" name="Text Placeholder 3">
            <a:extLst>
              <a:ext uri="{FF2B5EF4-FFF2-40B4-BE49-F238E27FC236}">
                <a16:creationId xmlns:a16="http://schemas.microsoft.com/office/drawing/2014/main" id="{2C1CB3F0-C2DB-5370-575E-F17D9122D78F}"/>
              </a:ext>
            </a:extLst>
          </p:cNvPr>
          <p:cNvSpPr>
            <a:spLocks noGrp="1"/>
          </p:cNvSpPr>
          <p:nvPr>
            <p:ph type="body" idx="1"/>
          </p:nvPr>
        </p:nvSpPr>
        <p:spPr/>
        <p:txBody>
          <a:bodyPr lIns="50800" tIns="50800" rIns="50800" bIns="50800" anchor="t">
            <a:normAutofit fontScale="92500" lnSpcReduction="10000"/>
          </a:bodyPr>
          <a:lstStyle/>
          <a:p>
            <a:r>
              <a:rPr lang="en-US"/>
              <a:t>Structura datelor importante luate din api:</a:t>
            </a:r>
          </a:p>
          <a:p>
            <a:pPr marL="914400" indent="-914400">
              <a:buAutoNum type="arabicPeriod"/>
            </a:pPr>
            <a:r>
              <a:rPr lang="en-US"/>
              <a:t>"competition" - aici se gasesc date despre competitie cum ar fi numele, tipul si imaginea competitiei respective (numita "emblem").</a:t>
            </a:r>
          </a:p>
          <a:p>
            <a:pPr marL="914400" indent="-914400">
              <a:buAutoNum type="arabicPeriod"/>
            </a:pPr>
            <a:r>
              <a:rPr lang="en-US"/>
              <a:t>"homeTeam" - aici se gasesc date despre echipa care joaca acasa, cum ar fi:</a:t>
            </a:r>
          </a:p>
          <a:p>
            <a:r>
              <a:rPr lang="en-US" dirty="0"/>
              <a:t>numele, numele scurt, </a:t>
            </a:r>
            <a:r>
              <a:rPr lang="en-US" dirty="0">
                <a:ea typeface="+mn-lt"/>
                <a:cs typeface="+mn-lt"/>
              </a:rPr>
              <a:t>three</a:t>
            </a:r>
            <a:r>
              <a:rPr lang="en-US"/>
              <a:t> letter acronym (tla) , id si imaginea echipei (numita </a:t>
            </a:r>
            <a:r>
              <a:rPr lang="en-US" dirty="0"/>
              <a:t>"crest").</a:t>
            </a:r>
          </a:p>
          <a:p>
            <a:r>
              <a:rPr lang="en-US"/>
              <a:t>3.   "awayTeam" - aici se gasesc date despre echipa care joaca in deplasare, cum ar fi: numele, numele scurt, </a:t>
            </a:r>
            <a:r>
              <a:rPr lang="en-US">
                <a:ea typeface="+mn-lt"/>
                <a:cs typeface="+mn-lt"/>
              </a:rPr>
              <a:t>three letter acronym (tla)</a:t>
            </a:r>
            <a:r>
              <a:rPr lang="en-US"/>
              <a:t>, id si imaginea echipei </a:t>
            </a:r>
            <a:r>
              <a:rPr lang="en-US">
                <a:ea typeface="+mn-lt"/>
                <a:cs typeface="+mn-lt"/>
              </a:rPr>
              <a:t>(numita "crest")</a:t>
            </a:r>
            <a:r>
              <a:rPr lang="en-US" dirty="0"/>
              <a:t>.</a:t>
            </a:r>
          </a:p>
        </p:txBody>
      </p:sp>
    </p:spTree>
    <p:extLst>
      <p:ext uri="{BB962C8B-B14F-4D97-AF65-F5344CB8AC3E}">
        <p14:creationId xmlns:p14="http://schemas.microsoft.com/office/powerpoint/2010/main" val="109550352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79B1-3330-3B57-74E2-E3014EBE9F89}"/>
              </a:ext>
            </a:extLst>
          </p:cNvPr>
          <p:cNvSpPr>
            <a:spLocks noGrp="1"/>
          </p:cNvSpPr>
          <p:nvPr>
            <p:ph type="title"/>
          </p:nvPr>
        </p:nvSpPr>
        <p:spPr/>
        <p:txBody>
          <a:bodyPr lIns="50800" tIns="50800" rIns="50800" bIns="50800" anchor="t">
            <a:normAutofit/>
          </a:bodyPr>
          <a:lstStyle/>
          <a:p>
            <a:r>
              <a:rPr lang="en-US"/>
              <a:t>Comentarii Aplicatie </a:t>
            </a:r>
          </a:p>
        </p:txBody>
      </p:sp>
      <p:sp>
        <p:nvSpPr>
          <p:cNvPr id="3" name="Text Placeholder 2">
            <a:extLst>
              <a:ext uri="{FF2B5EF4-FFF2-40B4-BE49-F238E27FC236}">
                <a16:creationId xmlns:a16="http://schemas.microsoft.com/office/drawing/2014/main" id="{3C33665E-DCE2-F211-AB5B-206B8D317728}"/>
              </a:ext>
            </a:extLst>
          </p:cNvPr>
          <p:cNvSpPr>
            <a:spLocks noGrp="1"/>
          </p:cNvSpPr>
          <p:nvPr>
            <p:ph type="body" sz="quarter" idx="21"/>
          </p:nvPr>
        </p:nvSpPr>
        <p:spPr/>
        <p:txBody>
          <a:bodyPr lIns="45719" tIns="45719" rIns="45719" bIns="45719" anchor="t">
            <a:normAutofit/>
          </a:bodyPr>
          <a:lstStyle/>
          <a:p>
            <a:r>
              <a:rPr lang="en-US"/>
              <a:t>Imbunatatiri aduse aplicatiei</a:t>
            </a:r>
          </a:p>
        </p:txBody>
      </p:sp>
      <p:sp>
        <p:nvSpPr>
          <p:cNvPr id="4" name="Text Placeholder 3">
            <a:extLst>
              <a:ext uri="{FF2B5EF4-FFF2-40B4-BE49-F238E27FC236}">
                <a16:creationId xmlns:a16="http://schemas.microsoft.com/office/drawing/2014/main" id="{B2276DEA-2777-C567-7F46-8BD713292E85}"/>
              </a:ext>
            </a:extLst>
          </p:cNvPr>
          <p:cNvSpPr>
            <a:spLocks noGrp="1"/>
          </p:cNvSpPr>
          <p:nvPr>
            <p:ph type="body" idx="1"/>
          </p:nvPr>
        </p:nvSpPr>
        <p:spPr/>
        <p:txBody>
          <a:bodyPr lIns="50800" tIns="50800" rIns="50800" bIns="50800" anchor="t">
            <a:normAutofit/>
          </a:bodyPr>
          <a:lstStyle/>
          <a:p>
            <a:r>
              <a:rPr lang="en-US"/>
              <a:t>1: A fost creat un ui pentru aplicatie.</a:t>
            </a:r>
          </a:p>
          <a:p>
            <a:endParaRPr lang="en-US" dirty="0"/>
          </a:p>
          <a:p>
            <a:r>
              <a:rPr lang="en-US"/>
              <a:t>2: A fost folosit un api pentru aducerea datelor mai usor.</a:t>
            </a:r>
          </a:p>
          <a:p>
            <a:endParaRPr lang="en-US" dirty="0"/>
          </a:p>
          <a:p>
            <a:r>
              <a:rPr lang="en-US"/>
              <a:t>3: A fost adaugat un sistem de software voting.</a:t>
            </a:r>
            <a:endParaRPr lang="en-US" dirty="0"/>
          </a:p>
        </p:txBody>
      </p:sp>
    </p:spTree>
    <p:extLst>
      <p:ext uri="{BB962C8B-B14F-4D97-AF65-F5344CB8AC3E}">
        <p14:creationId xmlns:p14="http://schemas.microsoft.com/office/powerpoint/2010/main" val="387670436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BE1E6-A0A6-EEA4-A9E2-29CB304752B2}"/>
              </a:ext>
            </a:extLst>
          </p:cNvPr>
          <p:cNvSpPr>
            <a:spLocks noGrp="1"/>
          </p:cNvSpPr>
          <p:nvPr>
            <p:ph type="title"/>
          </p:nvPr>
        </p:nvSpPr>
        <p:spPr/>
        <p:txBody>
          <a:bodyPr lIns="50800" tIns="50800" rIns="50800" bIns="50800" anchor="t">
            <a:normAutofit/>
          </a:bodyPr>
          <a:lstStyle/>
          <a:p>
            <a:r>
              <a:rPr lang="en-US">
                <a:ea typeface="+mn-lt"/>
                <a:cs typeface="+mn-lt"/>
              </a:rPr>
              <a:t>Comentarii Aplicatie</a:t>
            </a:r>
            <a:endParaRPr lang="en-US"/>
          </a:p>
        </p:txBody>
      </p:sp>
      <p:sp>
        <p:nvSpPr>
          <p:cNvPr id="3" name="Text Placeholder 2">
            <a:extLst>
              <a:ext uri="{FF2B5EF4-FFF2-40B4-BE49-F238E27FC236}">
                <a16:creationId xmlns:a16="http://schemas.microsoft.com/office/drawing/2014/main" id="{40C75250-7027-DE77-73E3-0113EA6AEF63}"/>
              </a:ext>
            </a:extLst>
          </p:cNvPr>
          <p:cNvSpPr>
            <a:spLocks noGrp="1"/>
          </p:cNvSpPr>
          <p:nvPr>
            <p:ph type="body" sz="quarter" idx="21"/>
          </p:nvPr>
        </p:nvSpPr>
        <p:spPr/>
        <p:txBody>
          <a:bodyPr lIns="45719" tIns="45719" rIns="45719" bIns="45719" anchor="t">
            <a:normAutofit/>
          </a:bodyPr>
          <a:lstStyle/>
          <a:p>
            <a:r>
              <a:rPr lang="en-US">
                <a:ea typeface="+mn-lt"/>
                <a:cs typeface="+mn-lt"/>
              </a:rPr>
              <a:t>Imbunatatiri aduse aplicatiei detaliat</a:t>
            </a:r>
            <a:endParaRPr lang="en-US" b="0">
              <a:ea typeface="+mn-lt"/>
              <a:cs typeface="+mn-lt"/>
            </a:endParaRPr>
          </a:p>
          <a:p>
            <a:endParaRPr lang="en-US" dirty="0"/>
          </a:p>
        </p:txBody>
      </p:sp>
      <p:sp>
        <p:nvSpPr>
          <p:cNvPr id="4" name="Text Placeholder 3">
            <a:extLst>
              <a:ext uri="{FF2B5EF4-FFF2-40B4-BE49-F238E27FC236}">
                <a16:creationId xmlns:a16="http://schemas.microsoft.com/office/drawing/2014/main" id="{964E10B5-E124-4C6B-BC60-AF7016F9C543}"/>
              </a:ext>
            </a:extLst>
          </p:cNvPr>
          <p:cNvSpPr>
            <a:spLocks noGrp="1"/>
          </p:cNvSpPr>
          <p:nvPr>
            <p:ph type="body" idx="1"/>
          </p:nvPr>
        </p:nvSpPr>
        <p:spPr/>
        <p:txBody>
          <a:bodyPr lIns="50800" tIns="50800" rIns="50800" bIns="50800" anchor="t">
            <a:normAutofit/>
          </a:bodyPr>
          <a:lstStyle/>
          <a:p>
            <a:pPr marL="914400" indent="-914400">
              <a:buAutoNum type="arabicPeriod"/>
            </a:pPr>
            <a:r>
              <a:rPr lang="en-US"/>
              <a:t>A fost creat un ui pentru a utiliza mai usor aplicatia si pentru a o face sa fie portabila. Aceasta simplificare a aplicatiei este apreciata de posibilul consumator caruia poate i-ar fi greu sa lucreze direct cu modelul.</a:t>
            </a:r>
          </a:p>
          <a:p>
            <a:pPr marL="914400" indent="-914400">
              <a:buAutoNum type="arabicPeriod"/>
            </a:pPr>
            <a:r>
              <a:rPr lang="en-US"/>
              <a:t>A fost folosit un api pentru a avea mai multa acuratete tanand cont ca un webscraper poate esua.</a:t>
            </a:r>
            <a:endParaRPr lang="en-US" dirty="0"/>
          </a:p>
          <a:p>
            <a:pPr marL="914400" indent="-914400">
              <a:buAutoNum type="arabicPeriod"/>
            </a:pPr>
            <a:r>
              <a:rPr lang="en-US"/>
              <a:t>A fost creat un sistem de software voting pentru a diminua biasul fiecarui model antrenat si pentru a incorpora particularitatile fiecarui model in gasirea predictiei.</a:t>
            </a:r>
            <a:endParaRPr lang="en-US" dirty="0"/>
          </a:p>
        </p:txBody>
      </p:sp>
    </p:spTree>
    <p:extLst>
      <p:ext uri="{BB962C8B-B14F-4D97-AF65-F5344CB8AC3E}">
        <p14:creationId xmlns:p14="http://schemas.microsoft.com/office/powerpoint/2010/main" val="195917362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6CA6-ECEB-25A5-3FF1-000B538839CB}"/>
              </a:ext>
            </a:extLst>
          </p:cNvPr>
          <p:cNvSpPr>
            <a:spLocks noGrp="1"/>
          </p:cNvSpPr>
          <p:nvPr>
            <p:ph type="title"/>
          </p:nvPr>
        </p:nvSpPr>
        <p:spPr/>
        <p:txBody>
          <a:bodyPr lIns="50800" tIns="50800" rIns="50800" bIns="50800" anchor="t">
            <a:normAutofit/>
          </a:bodyPr>
          <a:lstStyle/>
          <a:p>
            <a:r>
              <a:rPr lang="en-US"/>
              <a:t>Comentarii Aplicatie </a:t>
            </a:r>
          </a:p>
        </p:txBody>
      </p:sp>
      <p:sp>
        <p:nvSpPr>
          <p:cNvPr id="3" name="Text Placeholder 2">
            <a:extLst>
              <a:ext uri="{FF2B5EF4-FFF2-40B4-BE49-F238E27FC236}">
                <a16:creationId xmlns:a16="http://schemas.microsoft.com/office/drawing/2014/main" id="{77B6EECE-6B62-6EE5-8047-D1F5146EA4BF}"/>
              </a:ext>
            </a:extLst>
          </p:cNvPr>
          <p:cNvSpPr>
            <a:spLocks noGrp="1"/>
          </p:cNvSpPr>
          <p:nvPr>
            <p:ph type="body" sz="quarter" idx="21"/>
          </p:nvPr>
        </p:nvSpPr>
        <p:spPr/>
        <p:txBody>
          <a:bodyPr lIns="45719" tIns="45719" rIns="45719" bIns="45719" anchor="t">
            <a:normAutofit/>
          </a:bodyPr>
          <a:lstStyle/>
          <a:p>
            <a:r>
              <a:rPr lang="en-US" dirty="0" err="1"/>
              <a:t>Imbunatatiri</a:t>
            </a:r>
            <a:r>
              <a:rPr lang="en-US" dirty="0"/>
              <a:t> </a:t>
            </a:r>
            <a:r>
              <a:rPr lang="en-US" dirty="0" err="1"/>
              <a:t>posibile</a:t>
            </a:r>
            <a:endParaRPr lang="en-US" dirty="0"/>
          </a:p>
        </p:txBody>
      </p:sp>
      <p:sp>
        <p:nvSpPr>
          <p:cNvPr id="4" name="Text Placeholder 3">
            <a:extLst>
              <a:ext uri="{FF2B5EF4-FFF2-40B4-BE49-F238E27FC236}">
                <a16:creationId xmlns:a16="http://schemas.microsoft.com/office/drawing/2014/main" id="{598A7456-E0EC-3435-3A7B-24DE70FA39B1}"/>
              </a:ext>
            </a:extLst>
          </p:cNvPr>
          <p:cNvSpPr>
            <a:spLocks noGrp="1"/>
          </p:cNvSpPr>
          <p:nvPr>
            <p:ph type="body" idx="1"/>
          </p:nvPr>
        </p:nvSpPr>
        <p:spPr>
          <a:xfrm>
            <a:off x="1206500" y="4248503"/>
            <a:ext cx="21971000" cy="7723757"/>
          </a:xfrm>
        </p:spPr>
        <p:txBody>
          <a:bodyPr lIns="50800" tIns="50800" rIns="50800" bIns="50800" anchor="t">
            <a:normAutofit fontScale="85000" lnSpcReduction="20000"/>
          </a:bodyPr>
          <a:lstStyle/>
          <a:p>
            <a:pPr marL="914400" indent="-914400">
              <a:buAutoNum type="arabicPeriod"/>
            </a:pPr>
            <a:r>
              <a:rPr lang="en-US" dirty="0" err="1"/>
              <a:t>Utilizarea</a:t>
            </a:r>
            <a:r>
              <a:rPr lang="en-US" dirty="0"/>
              <a:t> </a:t>
            </a:r>
            <a:r>
              <a:rPr lang="en-US" dirty="0" err="1"/>
              <a:t>unui</a:t>
            </a:r>
            <a:r>
              <a:rPr lang="en-US" dirty="0"/>
              <a:t> tip de model </a:t>
            </a:r>
            <a:r>
              <a:rPr lang="en-US" dirty="0" err="1"/>
              <a:t>XGboost</a:t>
            </a:r>
            <a:r>
              <a:rPr lang="en-US" dirty="0"/>
              <a:t> cum a </a:t>
            </a:r>
            <a:r>
              <a:rPr lang="en-US" dirty="0" err="1"/>
              <a:t>fost</a:t>
            </a:r>
            <a:r>
              <a:rPr lang="en-US" dirty="0"/>
              <a:t> </a:t>
            </a:r>
            <a:r>
              <a:rPr lang="en-US" dirty="0" err="1"/>
              <a:t>observat</a:t>
            </a:r>
            <a:r>
              <a:rPr lang="en-US" dirty="0"/>
              <a:t> in </a:t>
            </a:r>
            <a:r>
              <a:rPr lang="en-US" dirty="0" err="1"/>
              <a:t>alte</a:t>
            </a:r>
            <a:r>
              <a:rPr lang="en-US" dirty="0"/>
              <a:t> </a:t>
            </a:r>
            <a:r>
              <a:rPr lang="en-US" dirty="0" err="1"/>
              <a:t>lucrari</a:t>
            </a:r>
            <a:r>
              <a:rPr lang="en-US" dirty="0"/>
              <a:t> </a:t>
            </a:r>
            <a:r>
              <a:rPr lang="en-US" dirty="0" err="1"/>
              <a:t>stintifice</a:t>
            </a:r>
            <a:r>
              <a:rPr lang="en-US" dirty="0"/>
              <a:t> </a:t>
            </a:r>
            <a:r>
              <a:rPr lang="en-US" dirty="0" err="1"/>
              <a:t>pentru</a:t>
            </a:r>
            <a:r>
              <a:rPr lang="en-US" dirty="0"/>
              <a:t> </a:t>
            </a:r>
            <a:r>
              <a:rPr lang="en-US" dirty="0" err="1"/>
              <a:t>imbunatatirea</a:t>
            </a:r>
            <a:r>
              <a:rPr lang="en-US" dirty="0"/>
              <a:t> </a:t>
            </a:r>
            <a:r>
              <a:rPr lang="en-US" dirty="0" err="1"/>
              <a:t>predictiilor</a:t>
            </a:r>
            <a:r>
              <a:rPr lang="en-US" dirty="0"/>
              <a:t> in </a:t>
            </a:r>
            <a:r>
              <a:rPr lang="en-US" dirty="0" err="1"/>
              <a:t>contextul</a:t>
            </a:r>
            <a:r>
              <a:rPr lang="en-US" dirty="0"/>
              <a:t> regresilor.</a:t>
            </a:r>
            <a:r>
              <a:rPr lang="en-US" sz="2400" dirty="0"/>
              <a:t>1</a:t>
            </a:r>
          </a:p>
          <a:p>
            <a:pPr marL="914400" indent="-914400">
              <a:buAutoNum type="arabicPeriod"/>
            </a:pPr>
            <a:r>
              <a:rPr lang="en-US" dirty="0" err="1"/>
              <a:t>Utilizarea</a:t>
            </a:r>
            <a:r>
              <a:rPr lang="en-US" dirty="0"/>
              <a:t> </a:t>
            </a:r>
            <a:r>
              <a:rPr lang="en-US" dirty="0" err="1"/>
              <a:t>unui</a:t>
            </a:r>
            <a:r>
              <a:rPr lang="en-US" dirty="0"/>
              <a:t> dataset </a:t>
            </a:r>
            <a:r>
              <a:rPr lang="en-US" dirty="0" err="1"/>
              <a:t>mai</a:t>
            </a:r>
            <a:r>
              <a:rPr lang="en-US" dirty="0"/>
              <a:t> vast care </a:t>
            </a:r>
            <a:r>
              <a:rPr lang="en-US" dirty="0" err="1"/>
              <a:t>sa</a:t>
            </a:r>
            <a:r>
              <a:rPr lang="en-US" dirty="0"/>
              <a:t> </a:t>
            </a:r>
            <a:r>
              <a:rPr lang="en-US" dirty="0" err="1"/>
              <a:t>cuprinda</a:t>
            </a:r>
            <a:r>
              <a:rPr lang="en-US" dirty="0"/>
              <a:t> </a:t>
            </a:r>
            <a:r>
              <a:rPr lang="en-US" dirty="0" err="1"/>
              <a:t>meciuri</a:t>
            </a:r>
            <a:r>
              <a:rPr lang="en-US" dirty="0"/>
              <a:t> </a:t>
            </a:r>
            <a:r>
              <a:rPr lang="en-US" dirty="0" err="1"/>
              <a:t>mai</a:t>
            </a:r>
            <a:r>
              <a:rPr lang="en-US" dirty="0"/>
              <a:t> </a:t>
            </a:r>
            <a:r>
              <a:rPr lang="en-US" dirty="0" err="1"/>
              <a:t>actuale</a:t>
            </a:r>
            <a:r>
              <a:rPr lang="en-US" dirty="0"/>
              <a:t> </a:t>
            </a:r>
            <a:r>
              <a:rPr lang="en-US" dirty="0" err="1"/>
              <a:t>si</a:t>
            </a:r>
            <a:r>
              <a:rPr lang="en-US" dirty="0"/>
              <a:t> </a:t>
            </a:r>
            <a:r>
              <a:rPr lang="en-US" dirty="0" err="1"/>
              <a:t>mai</a:t>
            </a:r>
            <a:r>
              <a:rPr lang="en-US" dirty="0"/>
              <a:t> </a:t>
            </a:r>
            <a:r>
              <a:rPr lang="en-US" dirty="0" err="1"/>
              <a:t>multe</a:t>
            </a:r>
            <a:r>
              <a:rPr lang="en-US" dirty="0"/>
              <a:t>. </a:t>
            </a:r>
            <a:r>
              <a:rPr lang="en-US" dirty="0" err="1"/>
              <a:t>Aici</a:t>
            </a:r>
            <a:r>
              <a:rPr lang="en-US" dirty="0"/>
              <a:t> a </a:t>
            </a:r>
            <a:r>
              <a:rPr lang="en-US" dirty="0" err="1"/>
              <a:t>fost</a:t>
            </a:r>
            <a:r>
              <a:rPr lang="en-US" dirty="0"/>
              <a:t> </a:t>
            </a:r>
            <a:r>
              <a:rPr lang="en-US" dirty="0" err="1"/>
              <a:t>folosit</a:t>
            </a:r>
            <a:r>
              <a:rPr lang="en-US" dirty="0"/>
              <a:t> un dataset care </a:t>
            </a:r>
            <a:r>
              <a:rPr lang="en-US" dirty="0" err="1"/>
              <a:t>cuprinde</a:t>
            </a:r>
            <a:r>
              <a:rPr lang="en-US" dirty="0"/>
              <a:t> </a:t>
            </a:r>
            <a:r>
              <a:rPr lang="en-US" dirty="0" err="1"/>
              <a:t>meciuri</a:t>
            </a:r>
            <a:r>
              <a:rPr lang="en-US" dirty="0"/>
              <a:t> </a:t>
            </a:r>
            <a:r>
              <a:rPr lang="en-US" dirty="0" err="1"/>
              <a:t>pana</a:t>
            </a:r>
            <a:r>
              <a:rPr lang="en-US" dirty="0"/>
              <a:t> in 2022.</a:t>
            </a:r>
          </a:p>
          <a:p>
            <a:pPr marL="914400" indent="-914400">
              <a:buAutoNum type="arabicPeriod"/>
            </a:pPr>
            <a:r>
              <a:rPr lang="en-US" dirty="0" err="1"/>
              <a:t>Includerea</a:t>
            </a:r>
            <a:r>
              <a:rPr lang="en-US" dirty="0"/>
              <a:t> in </a:t>
            </a:r>
            <a:r>
              <a:rPr lang="en-US" dirty="0" err="1"/>
              <a:t>calcul</a:t>
            </a:r>
            <a:r>
              <a:rPr lang="en-US" dirty="0"/>
              <a:t> a </a:t>
            </a:r>
            <a:r>
              <a:rPr lang="en-US" dirty="0" err="1"/>
              <a:t>altor</a:t>
            </a:r>
            <a:r>
              <a:rPr lang="en-US" dirty="0"/>
              <a:t> </a:t>
            </a:r>
            <a:r>
              <a:rPr lang="en-US" dirty="0" err="1"/>
              <a:t>programe</a:t>
            </a:r>
            <a:r>
              <a:rPr lang="en-US" dirty="0"/>
              <a:t> de </a:t>
            </a:r>
            <a:r>
              <a:rPr lang="en-US" dirty="0" err="1"/>
              <a:t>predictii</a:t>
            </a:r>
            <a:r>
              <a:rPr lang="en-US" dirty="0"/>
              <a:t> </a:t>
            </a:r>
            <a:r>
              <a:rPr lang="en-US" dirty="0" err="1"/>
              <a:t>pentru</a:t>
            </a:r>
            <a:r>
              <a:rPr lang="en-US" dirty="0"/>
              <a:t> a </a:t>
            </a:r>
            <a:r>
              <a:rPr lang="en-US" dirty="0" err="1"/>
              <a:t>ajunge</a:t>
            </a:r>
            <a:r>
              <a:rPr lang="en-US" dirty="0"/>
              <a:t> la cel </a:t>
            </a:r>
            <a:r>
              <a:rPr lang="en-US" dirty="0" err="1"/>
              <a:t>mai</a:t>
            </a:r>
            <a:r>
              <a:rPr lang="en-US" dirty="0"/>
              <a:t> bun </a:t>
            </a:r>
            <a:r>
              <a:rPr lang="en-US" dirty="0" err="1"/>
              <a:t>rezultat</a:t>
            </a:r>
            <a:r>
              <a:rPr lang="en-US" dirty="0"/>
              <a:t> </a:t>
            </a:r>
            <a:r>
              <a:rPr lang="en-US" dirty="0" err="1"/>
              <a:t>estimativ</a:t>
            </a:r>
            <a:r>
              <a:rPr lang="en-US" dirty="0"/>
              <a:t>.</a:t>
            </a:r>
          </a:p>
          <a:p>
            <a:pPr marL="914400" indent="-914400">
              <a:buAutoNum type="arabicPeriod"/>
            </a:pPr>
            <a:r>
              <a:rPr lang="en-US" dirty="0" err="1"/>
              <a:t>Implementare</a:t>
            </a:r>
            <a:r>
              <a:rPr lang="en-US" dirty="0"/>
              <a:t> </a:t>
            </a:r>
            <a:r>
              <a:rPr lang="en-US" dirty="0" err="1"/>
              <a:t>unei</a:t>
            </a:r>
            <a:r>
              <a:rPr lang="en-US" dirty="0"/>
              <a:t> </a:t>
            </a:r>
            <a:r>
              <a:rPr lang="en-US" dirty="0" err="1"/>
              <a:t>baze</a:t>
            </a:r>
            <a:r>
              <a:rPr lang="en-US" dirty="0"/>
              <a:t> de date care </a:t>
            </a:r>
            <a:r>
              <a:rPr lang="en-US" dirty="0" err="1"/>
              <a:t>sa</a:t>
            </a:r>
            <a:r>
              <a:rPr lang="en-US" dirty="0"/>
              <a:t> </a:t>
            </a:r>
            <a:r>
              <a:rPr lang="en-US" dirty="0" err="1"/>
              <a:t>stocheze</a:t>
            </a:r>
            <a:r>
              <a:rPr lang="en-US" dirty="0"/>
              <a:t> </a:t>
            </a:r>
            <a:r>
              <a:rPr lang="en-US" dirty="0" err="1"/>
              <a:t>informatii</a:t>
            </a:r>
            <a:r>
              <a:rPr lang="en-US" dirty="0"/>
              <a:t> </a:t>
            </a:r>
            <a:r>
              <a:rPr lang="en-US" dirty="0" err="1"/>
              <a:t>despre</a:t>
            </a:r>
            <a:r>
              <a:rPr lang="en-US" dirty="0"/>
              <a:t> </a:t>
            </a:r>
            <a:r>
              <a:rPr lang="en-US" dirty="0" err="1"/>
              <a:t>jucatori</a:t>
            </a:r>
            <a:r>
              <a:rPr lang="en-US" dirty="0"/>
              <a:t> care </a:t>
            </a:r>
            <a:r>
              <a:rPr lang="en-US" dirty="0" err="1"/>
              <a:t>sa</a:t>
            </a:r>
            <a:r>
              <a:rPr lang="en-US" dirty="0"/>
              <a:t> fie </a:t>
            </a:r>
            <a:r>
              <a:rPr lang="en-US" dirty="0" err="1"/>
              <a:t>folosita</a:t>
            </a:r>
            <a:r>
              <a:rPr lang="en-US" dirty="0"/>
              <a:t> in </a:t>
            </a:r>
            <a:r>
              <a:rPr lang="en-US" dirty="0" err="1"/>
              <a:t>timp</a:t>
            </a:r>
            <a:r>
              <a:rPr lang="en-US" dirty="0"/>
              <a:t> real </a:t>
            </a:r>
            <a:r>
              <a:rPr lang="en-US" dirty="0" err="1"/>
              <a:t>pentru</a:t>
            </a:r>
            <a:r>
              <a:rPr lang="en-US" dirty="0"/>
              <a:t> </a:t>
            </a:r>
            <a:r>
              <a:rPr lang="en-US" dirty="0" err="1"/>
              <a:t>esstimarea</a:t>
            </a:r>
            <a:r>
              <a:rPr lang="en-US" dirty="0"/>
              <a:t> </a:t>
            </a:r>
            <a:r>
              <a:rPr lang="en-US" dirty="0" err="1"/>
              <a:t>rezultatului</a:t>
            </a:r>
            <a:r>
              <a:rPr lang="en-US" dirty="0"/>
              <a:t> </a:t>
            </a:r>
            <a:r>
              <a:rPr lang="en-US" dirty="0" err="1"/>
              <a:t>meciului</a:t>
            </a:r>
            <a:r>
              <a:rPr lang="en-US" dirty="0"/>
              <a:t>.</a:t>
            </a:r>
          </a:p>
          <a:p>
            <a:pPr marL="914400" indent="-914400">
              <a:buAutoNum type="arabicPeriod"/>
            </a:pPr>
            <a:endParaRPr lang="en-US" dirty="0"/>
          </a:p>
          <a:p>
            <a:r>
              <a:rPr lang="en-US" sz="2400" dirty="0"/>
              <a:t>1.</a:t>
            </a:r>
            <a:r>
              <a:rPr lang="en-US" dirty="0"/>
              <a:t>https://</a:t>
            </a:r>
            <a:r>
              <a:rPr lang="en-US" dirty="0" err="1"/>
              <a:t>pure.ulster.ac.uk</a:t>
            </a:r>
            <a:r>
              <a:rPr lang="en-US" dirty="0"/>
              <a:t>/</a:t>
            </a:r>
            <a:r>
              <a:rPr lang="en-US" dirty="0" err="1"/>
              <a:t>ws</a:t>
            </a:r>
            <a:r>
              <a:rPr lang="en-US" dirty="0"/>
              <a:t>/</a:t>
            </a:r>
            <a:r>
              <a:rPr lang="en-US" dirty="0" err="1"/>
              <a:t>portalfiles</a:t>
            </a:r>
            <a:r>
              <a:rPr lang="en-US" dirty="0"/>
              <a:t>/portal/213544028/</a:t>
            </a:r>
            <a:r>
              <a:rPr lang="en-US" dirty="0" err="1"/>
              <a:t>Predicting_football_match_outcomes.pdf</a:t>
            </a:r>
            <a:endParaRPr lang="en-US" dirty="0"/>
          </a:p>
        </p:txBody>
      </p:sp>
    </p:spTree>
    <p:extLst>
      <p:ext uri="{BB962C8B-B14F-4D97-AF65-F5344CB8AC3E}">
        <p14:creationId xmlns:p14="http://schemas.microsoft.com/office/powerpoint/2010/main" val="140501063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197-6F3D-F368-2044-547FA19413F6}"/>
              </a:ext>
            </a:extLst>
          </p:cNvPr>
          <p:cNvSpPr>
            <a:spLocks noGrp="1"/>
          </p:cNvSpPr>
          <p:nvPr>
            <p:ph type="title"/>
          </p:nvPr>
        </p:nvSpPr>
        <p:spPr/>
        <p:txBody>
          <a:bodyPr lIns="50800" tIns="50800" rIns="50800" bIns="50800" anchor="t">
            <a:normAutofit/>
          </a:bodyPr>
          <a:lstStyle/>
          <a:p>
            <a:r>
              <a:rPr lang="en-US">
                <a:ea typeface="+mn-lt"/>
                <a:cs typeface="+mn-lt"/>
              </a:rPr>
              <a:t>Comentarii Aplicatie </a:t>
            </a:r>
            <a:endParaRPr lang="en-US" b="0">
              <a:ea typeface="+mn-lt"/>
              <a:cs typeface="+mn-lt"/>
            </a:endParaRPr>
          </a:p>
          <a:p>
            <a:endParaRPr lang="en-US" dirty="0"/>
          </a:p>
        </p:txBody>
      </p:sp>
      <p:sp>
        <p:nvSpPr>
          <p:cNvPr id="3" name="Text Placeholder 2">
            <a:extLst>
              <a:ext uri="{FF2B5EF4-FFF2-40B4-BE49-F238E27FC236}">
                <a16:creationId xmlns:a16="http://schemas.microsoft.com/office/drawing/2014/main" id="{6AE79F68-5990-399F-9B9B-C56670CB6912}"/>
              </a:ext>
            </a:extLst>
          </p:cNvPr>
          <p:cNvSpPr>
            <a:spLocks noGrp="1"/>
          </p:cNvSpPr>
          <p:nvPr>
            <p:ph type="body" sz="quarter" idx="21"/>
          </p:nvPr>
        </p:nvSpPr>
        <p:spPr/>
        <p:txBody>
          <a:bodyPr lIns="45719" tIns="45719" rIns="45719" bIns="45719" anchor="t">
            <a:normAutofit/>
          </a:bodyPr>
          <a:lstStyle/>
          <a:p>
            <a:r>
              <a:rPr lang="en-US">
                <a:ea typeface="+mn-lt"/>
                <a:cs typeface="+mn-lt"/>
              </a:rPr>
              <a:t>Imbunatatiri posibile</a:t>
            </a:r>
            <a:endParaRPr lang="en-US" b="0">
              <a:ea typeface="+mn-lt"/>
              <a:cs typeface="+mn-lt"/>
            </a:endParaRPr>
          </a:p>
          <a:p>
            <a:endParaRPr lang="en-US" dirty="0"/>
          </a:p>
        </p:txBody>
      </p:sp>
      <p:sp>
        <p:nvSpPr>
          <p:cNvPr id="4" name="Text Placeholder 3">
            <a:extLst>
              <a:ext uri="{FF2B5EF4-FFF2-40B4-BE49-F238E27FC236}">
                <a16:creationId xmlns:a16="http://schemas.microsoft.com/office/drawing/2014/main" id="{E362A06F-510A-C114-AFB7-0B09ECBDD60C}"/>
              </a:ext>
            </a:extLst>
          </p:cNvPr>
          <p:cNvSpPr>
            <a:spLocks noGrp="1"/>
          </p:cNvSpPr>
          <p:nvPr>
            <p:ph type="body" idx="1"/>
          </p:nvPr>
        </p:nvSpPr>
        <p:spPr/>
        <p:txBody>
          <a:bodyPr lIns="50800" tIns="50800" rIns="50800" bIns="50800" anchor="t">
            <a:normAutofit/>
          </a:bodyPr>
          <a:lstStyle/>
          <a:p>
            <a:r>
              <a:rPr lang="en-US" dirty="0"/>
              <a:t>-Mod safe de pariere in care ai un numar de credite fictive cu care poti </a:t>
            </a:r>
            <a:r>
              <a:rPr lang="en-US"/>
              <a:t>sa te joci ca sa testezi aplicatia intr-un mediu responsabil.</a:t>
            </a:r>
            <a:endParaRPr lang="en-US" dirty="0"/>
          </a:p>
        </p:txBody>
      </p:sp>
    </p:spTree>
    <p:extLst>
      <p:ext uri="{BB962C8B-B14F-4D97-AF65-F5344CB8AC3E}">
        <p14:creationId xmlns:p14="http://schemas.microsoft.com/office/powerpoint/2010/main" val="183070110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1608-71F1-6DD8-BF6C-585F757CA114}"/>
              </a:ext>
            </a:extLst>
          </p:cNvPr>
          <p:cNvSpPr>
            <a:spLocks noGrp="1"/>
          </p:cNvSpPr>
          <p:nvPr>
            <p:ph type="title"/>
          </p:nvPr>
        </p:nvSpPr>
        <p:spPr/>
        <p:txBody>
          <a:bodyPr lIns="50800" tIns="50800" rIns="50800" bIns="50800" anchor="t">
            <a:normAutofit/>
          </a:bodyPr>
          <a:lstStyle/>
          <a:p>
            <a:r>
              <a:rPr lang="en-US" dirty="0" err="1"/>
              <a:t>Comentarii</a:t>
            </a:r>
            <a:r>
              <a:rPr lang="en-US" dirty="0"/>
              <a:t> </a:t>
            </a:r>
            <a:r>
              <a:rPr lang="en-US" dirty="0" err="1"/>
              <a:t>Aplicatie</a:t>
            </a:r>
          </a:p>
        </p:txBody>
      </p:sp>
      <p:sp>
        <p:nvSpPr>
          <p:cNvPr id="3" name="Text Placeholder 2">
            <a:extLst>
              <a:ext uri="{FF2B5EF4-FFF2-40B4-BE49-F238E27FC236}">
                <a16:creationId xmlns:a16="http://schemas.microsoft.com/office/drawing/2014/main" id="{29C44886-F288-275A-4016-FE4A54EFCA83}"/>
              </a:ext>
            </a:extLst>
          </p:cNvPr>
          <p:cNvSpPr>
            <a:spLocks noGrp="1"/>
          </p:cNvSpPr>
          <p:nvPr>
            <p:ph type="body" sz="quarter" idx="21"/>
          </p:nvPr>
        </p:nvSpPr>
        <p:spPr/>
        <p:txBody>
          <a:bodyPr lIns="45719" tIns="45719" rIns="45719" bIns="45719" anchor="t">
            <a:normAutofit/>
          </a:bodyPr>
          <a:lstStyle/>
          <a:p>
            <a:r>
              <a:rPr lang="en-US" dirty="0"/>
              <a:t>Snippet code backend</a:t>
            </a:r>
          </a:p>
        </p:txBody>
      </p:sp>
      <p:sp>
        <p:nvSpPr>
          <p:cNvPr id="4" name="Text Placeholder 3">
            <a:extLst>
              <a:ext uri="{FF2B5EF4-FFF2-40B4-BE49-F238E27FC236}">
                <a16:creationId xmlns:a16="http://schemas.microsoft.com/office/drawing/2014/main" id="{D35F25DE-D606-6FCD-AFCA-72C305307D4B}"/>
              </a:ext>
            </a:extLst>
          </p:cNvPr>
          <p:cNvSpPr>
            <a:spLocks noGrp="1"/>
          </p:cNvSpPr>
          <p:nvPr>
            <p:ph type="body" idx="1"/>
          </p:nvPr>
        </p:nvSpPr>
        <p:spPr/>
        <p:txBody>
          <a:bodyPr lIns="50800" tIns="50800" rIns="50800" bIns="50800" anchor="t">
            <a:noAutofit/>
          </a:bodyPr>
          <a:lstStyle/>
          <a:p>
            <a:endParaRPr lang="en-US"/>
          </a:p>
          <a:p>
            <a:endParaRPr lang="en-US" dirty="0"/>
          </a:p>
          <a:p>
            <a:endParaRPr lang="en-US" dirty="0"/>
          </a:p>
          <a:p>
            <a:endParaRPr lang="en-US" dirty="0"/>
          </a:p>
          <a:p>
            <a:endParaRPr lang="en-US" dirty="0"/>
          </a:p>
          <a:p>
            <a:endParaRPr lang="en-US" dirty="0"/>
          </a:p>
          <a:p>
            <a:r>
              <a:rPr lang="en-US" sz="5000" dirty="0" err="1">
                <a:ea typeface="+mn-lt"/>
                <a:cs typeface="+mn-lt"/>
              </a:rPr>
              <a:t>Modelul</a:t>
            </a:r>
            <a:r>
              <a:rPr lang="en-US" sz="5000" dirty="0">
                <a:ea typeface="+mn-lt"/>
                <a:cs typeface="+mn-lt"/>
              </a:rPr>
              <a:t> Ann </a:t>
            </a:r>
            <a:r>
              <a:rPr lang="en-US" sz="5000" dirty="0" err="1">
                <a:ea typeface="+mn-lt"/>
                <a:cs typeface="+mn-lt"/>
              </a:rPr>
              <a:t>este</a:t>
            </a:r>
            <a:r>
              <a:rPr lang="en-US" sz="5000" dirty="0">
                <a:ea typeface="+mn-lt"/>
                <a:cs typeface="+mn-lt"/>
              </a:rPr>
              <a:t> </a:t>
            </a:r>
            <a:r>
              <a:rPr lang="en-US" sz="5000" dirty="0" err="1">
                <a:ea typeface="+mn-lt"/>
                <a:cs typeface="+mn-lt"/>
              </a:rPr>
              <a:t>unul</a:t>
            </a:r>
            <a:r>
              <a:rPr lang="en-US" sz="5000" dirty="0">
                <a:ea typeface="+mn-lt"/>
                <a:cs typeface="+mn-lt"/>
              </a:rPr>
              <a:t> </a:t>
            </a:r>
            <a:r>
              <a:rPr lang="en-US" sz="5000" dirty="0" err="1">
                <a:ea typeface="+mn-lt"/>
                <a:cs typeface="+mn-lt"/>
              </a:rPr>
              <a:t>simplu</a:t>
            </a:r>
            <a:r>
              <a:rPr lang="en-US" sz="5000" dirty="0">
                <a:ea typeface="+mn-lt"/>
                <a:cs typeface="+mn-lt"/>
              </a:rPr>
              <a:t> </a:t>
            </a:r>
            <a:r>
              <a:rPr lang="en-US" sz="5000" dirty="0" err="1">
                <a:ea typeface="+mn-lt"/>
                <a:cs typeface="+mn-lt"/>
              </a:rPr>
              <a:t>compus</a:t>
            </a:r>
            <a:r>
              <a:rPr lang="en-US" sz="5000" dirty="0">
                <a:ea typeface="+mn-lt"/>
                <a:cs typeface="+mn-lt"/>
              </a:rPr>
              <a:t> din 3 </a:t>
            </a:r>
            <a:r>
              <a:rPr lang="en-US" sz="5000" dirty="0" err="1">
                <a:ea typeface="+mn-lt"/>
                <a:cs typeface="+mn-lt"/>
              </a:rPr>
              <a:t>layere</a:t>
            </a:r>
            <a:r>
              <a:rPr lang="en-US" sz="5000" dirty="0">
                <a:ea typeface="+mn-lt"/>
                <a:cs typeface="+mn-lt"/>
              </a:rPr>
              <a:t> dense cu 2 de </a:t>
            </a:r>
            <a:r>
              <a:rPr lang="en-US" sz="5000" dirty="0" err="1">
                <a:ea typeface="+mn-lt"/>
                <a:cs typeface="+mn-lt"/>
              </a:rPr>
              <a:t>procesare</a:t>
            </a:r>
            <a:r>
              <a:rPr lang="en-US" sz="5000" dirty="0">
                <a:ea typeface="+mn-lt"/>
                <a:cs typeface="+mn-lt"/>
              </a:rPr>
              <a:t> cu </a:t>
            </a:r>
            <a:r>
              <a:rPr lang="en-US" sz="5000" dirty="0" err="1">
                <a:ea typeface="+mn-lt"/>
                <a:cs typeface="+mn-lt"/>
              </a:rPr>
              <a:t>activatoare</a:t>
            </a:r>
            <a:r>
              <a:rPr lang="en-US" sz="5000" dirty="0">
                <a:ea typeface="+mn-lt"/>
                <a:cs typeface="+mn-lt"/>
              </a:rPr>
              <a:t> </a:t>
            </a:r>
            <a:r>
              <a:rPr lang="en-US" sz="5000" dirty="0" err="1">
                <a:ea typeface="+mn-lt"/>
                <a:cs typeface="+mn-lt"/>
              </a:rPr>
              <a:t>relu</a:t>
            </a:r>
            <a:r>
              <a:rPr lang="en-US" sz="5000" dirty="0">
                <a:ea typeface="+mn-lt"/>
                <a:cs typeface="+mn-lt"/>
              </a:rPr>
              <a:t> </a:t>
            </a:r>
            <a:r>
              <a:rPr lang="en-US" sz="5000" dirty="0" err="1">
                <a:ea typeface="+mn-lt"/>
                <a:cs typeface="+mn-lt"/>
              </a:rPr>
              <a:t>si</a:t>
            </a:r>
            <a:r>
              <a:rPr lang="en-US" sz="5000" dirty="0">
                <a:ea typeface="+mn-lt"/>
                <a:cs typeface="+mn-lt"/>
              </a:rPr>
              <a:t> </a:t>
            </a:r>
            <a:r>
              <a:rPr lang="en-US" sz="5000" dirty="0" err="1">
                <a:ea typeface="+mn-lt"/>
                <a:cs typeface="+mn-lt"/>
              </a:rPr>
              <a:t>unul</a:t>
            </a:r>
            <a:r>
              <a:rPr lang="en-US" sz="5000" dirty="0">
                <a:ea typeface="+mn-lt"/>
                <a:cs typeface="+mn-lt"/>
              </a:rPr>
              <a:t> </a:t>
            </a:r>
            <a:r>
              <a:rPr lang="en-US" sz="5000" dirty="0" err="1">
                <a:ea typeface="+mn-lt"/>
                <a:cs typeface="+mn-lt"/>
              </a:rPr>
              <a:t>softmax</a:t>
            </a:r>
            <a:r>
              <a:rPr lang="en-US" sz="5000" dirty="0">
                <a:ea typeface="+mn-lt"/>
                <a:cs typeface="+mn-lt"/>
              </a:rPr>
              <a:t> </a:t>
            </a:r>
            <a:r>
              <a:rPr lang="en-US" sz="5000" dirty="0" err="1">
                <a:ea typeface="+mn-lt"/>
                <a:cs typeface="+mn-lt"/>
              </a:rPr>
              <a:t>pentru</a:t>
            </a:r>
            <a:r>
              <a:rPr lang="en-US" sz="5000" dirty="0">
                <a:ea typeface="+mn-lt"/>
                <a:cs typeface="+mn-lt"/>
              </a:rPr>
              <a:t> </a:t>
            </a:r>
            <a:r>
              <a:rPr lang="en-US" sz="5000" dirty="0" err="1">
                <a:ea typeface="+mn-lt"/>
                <a:cs typeface="+mn-lt"/>
              </a:rPr>
              <a:t>clasificarea</a:t>
            </a:r>
            <a:r>
              <a:rPr lang="en-US" sz="5000" dirty="0">
                <a:ea typeface="+mn-lt"/>
                <a:cs typeface="+mn-lt"/>
              </a:rPr>
              <a:t> </a:t>
            </a:r>
            <a:r>
              <a:rPr lang="en-US" sz="5000" dirty="0" err="1">
                <a:ea typeface="+mn-lt"/>
                <a:cs typeface="+mn-lt"/>
              </a:rPr>
              <a:t>rezultuatului</a:t>
            </a:r>
            <a:r>
              <a:rPr lang="en-US" sz="5000" dirty="0">
                <a:ea typeface="+mn-lt"/>
                <a:cs typeface="+mn-lt"/>
              </a:rPr>
              <a:t> final.</a:t>
            </a:r>
            <a:endParaRPr lang="en-US" sz="5000" dirty="0"/>
          </a:p>
        </p:txBody>
      </p:sp>
      <p:pic>
        <p:nvPicPr>
          <p:cNvPr id="5" name="Picture 4" descr="A screen shot of a computer program&#10;&#10;AI-generated content may be incorrect.">
            <a:extLst>
              <a:ext uri="{FF2B5EF4-FFF2-40B4-BE49-F238E27FC236}">
                <a16:creationId xmlns:a16="http://schemas.microsoft.com/office/drawing/2014/main" id="{41308AE2-3D2F-82A6-34C2-37DCA6842042}"/>
              </a:ext>
            </a:extLst>
          </p:cNvPr>
          <p:cNvPicPr>
            <a:picLocks noChangeAspect="1"/>
          </p:cNvPicPr>
          <p:nvPr/>
        </p:nvPicPr>
        <p:blipFill>
          <a:blip r:embed="rId2"/>
          <a:stretch>
            <a:fillRect/>
          </a:stretch>
        </p:blipFill>
        <p:spPr>
          <a:xfrm>
            <a:off x="1217755" y="4239593"/>
            <a:ext cx="12187238" cy="5954070"/>
          </a:xfrm>
          <a:prstGeom prst="rect">
            <a:avLst/>
          </a:prstGeom>
        </p:spPr>
      </p:pic>
    </p:spTree>
    <p:extLst>
      <p:ext uri="{BB962C8B-B14F-4D97-AF65-F5344CB8AC3E}">
        <p14:creationId xmlns:p14="http://schemas.microsoft.com/office/powerpoint/2010/main" val="95231085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D9B4-8ED9-3649-DC53-9883C7E78B85}"/>
              </a:ext>
            </a:extLst>
          </p:cNvPr>
          <p:cNvSpPr>
            <a:spLocks noGrp="1"/>
          </p:cNvSpPr>
          <p:nvPr>
            <p:ph type="title"/>
          </p:nvPr>
        </p:nvSpPr>
        <p:spPr/>
        <p:txBody>
          <a:bodyPr lIns="50800" tIns="50800" rIns="50800" bIns="50800" anchor="t">
            <a:normAutofit/>
          </a:bodyPr>
          <a:lstStyle/>
          <a:p>
            <a:r>
              <a:rPr lang="en-US" dirty="0" err="1"/>
              <a:t>Comentarii</a:t>
            </a:r>
            <a:r>
              <a:rPr lang="en-US" dirty="0"/>
              <a:t> </a:t>
            </a:r>
            <a:r>
              <a:rPr lang="en-US" dirty="0" err="1"/>
              <a:t>Aplicatie</a:t>
            </a:r>
            <a:r>
              <a:rPr lang="en-US" dirty="0"/>
              <a:t> </a:t>
            </a:r>
          </a:p>
        </p:txBody>
      </p:sp>
      <p:sp>
        <p:nvSpPr>
          <p:cNvPr id="3" name="Text Placeholder 2">
            <a:extLst>
              <a:ext uri="{FF2B5EF4-FFF2-40B4-BE49-F238E27FC236}">
                <a16:creationId xmlns:a16="http://schemas.microsoft.com/office/drawing/2014/main" id="{7C662E05-D633-1BC3-9633-F77064F41720}"/>
              </a:ext>
            </a:extLst>
          </p:cNvPr>
          <p:cNvSpPr>
            <a:spLocks noGrp="1"/>
          </p:cNvSpPr>
          <p:nvPr>
            <p:ph type="body" sz="quarter" idx="21"/>
          </p:nvPr>
        </p:nvSpPr>
        <p:spPr/>
        <p:txBody>
          <a:bodyPr lIns="45719" tIns="45719" rIns="45719" bIns="45719" anchor="t">
            <a:normAutofit/>
          </a:bodyPr>
          <a:lstStyle/>
          <a:p>
            <a:r>
              <a:rPr lang="en-US" dirty="0"/>
              <a:t>Snippet code frontend</a:t>
            </a:r>
          </a:p>
        </p:txBody>
      </p:sp>
      <p:sp>
        <p:nvSpPr>
          <p:cNvPr id="4" name="Text Placeholder 3">
            <a:extLst>
              <a:ext uri="{FF2B5EF4-FFF2-40B4-BE49-F238E27FC236}">
                <a16:creationId xmlns:a16="http://schemas.microsoft.com/office/drawing/2014/main" id="{A8154310-D2CE-0401-39E0-474AEC56B9E8}"/>
              </a:ext>
            </a:extLst>
          </p:cNvPr>
          <p:cNvSpPr>
            <a:spLocks noGrp="1"/>
          </p:cNvSpPr>
          <p:nvPr>
            <p:ph type="body" idx="1"/>
          </p:nvPr>
        </p:nvSpPr>
        <p:spPr>
          <a:xfrm>
            <a:off x="1185333" y="4248504"/>
            <a:ext cx="21971000" cy="8256012"/>
          </a:xfrm>
        </p:spPr>
        <p:txBody>
          <a:bodyPr lIns="50800" tIns="50800" rIns="50800" bIns="50800" anchor="t">
            <a:noAutofit/>
          </a:bodyPr>
          <a:lstStyle/>
          <a:p>
            <a:endParaRPr lang="en-US"/>
          </a:p>
          <a:p>
            <a:endParaRPr lang="en-US" dirty="0"/>
          </a:p>
          <a:p>
            <a:endParaRPr lang="en-US" dirty="0"/>
          </a:p>
          <a:p>
            <a:endParaRPr lang="en-US" dirty="0"/>
          </a:p>
          <a:p>
            <a:endParaRPr lang="en-US" dirty="0"/>
          </a:p>
          <a:p>
            <a:endParaRPr lang="en-US" dirty="0"/>
          </a:p>
          <a:p>
            <a:r>
              <a:rPr lang="en-US" sz="5000" dirty="0">
                <a:ea typeface="+mn-lt"/>
                <a:cs typeface="+mn-lt"/>
              </a:rPr>
              <a:t>Prin </a:t>
            </a:r>
            <a:r>
              <a:rPr lang="en-US" sz="5000" err="1">
                <a:ea typeface="+mn-lt"/>
                <a:cs typeface="+mn-lt"/>
              </a:rPr>
              <a:t>metoda</a:t>
            </a:r>
            <a:r>
              <a:rPr lang="en-US" sz="5000" dirty="0">
                <a:ea typeface="+mn-lt"/>
                <a:cs typeface="+mn-lt"/>
              </a:rPr>
              <a:t> </a:t>
            </a:r>
            <a:r>
              <a:rPr lang="en-US" sz="5000">
                <a:ea typeface="+mn-lt"/>
                <a:cs typeface="+mn-lt"/>
              </a:rPr>
              <a:t>OnCreate se </a:t>
            </a:r>
            <a:r>
              <a:rPr lang="en-US" sz="5000" err="1">
                <a:ea typeface="+mn-lt"/>
                <a:cs typeface="+mn-lt"/>
              </a:rPr>
              <a:t>declara</a:t>
            </a:r>
            <a:r>
              <a:rPr lang="en-US" sz="5000" dirty="0">
                <a:ea typeface="+mn-lt"/>
                <a:cs typeface="+mn-lt"/>
              </a:rPr>
              <a:t> </a:t>
            </a:r>
            <a:r>
              <a:rPr lang="en-US" sz="5000" err="1">
                <a:ea typeface="+mn-lt"/>
                <a:cs typeface="+mn-lt"/>
              </a:rPr>
              <a:t>atat</a:t>
            </a:r>
            <a:r>
              <a:rPr lang="en-US" sz="5000">
                <a:ea typeface="+mn-lt"/>
                <a:cs typeface="+mn-lt"/>
              </a:rPr>
              <a:t> layout </a:t>
            </a:r>
            <a:r>
              <a:rPr lang="en-US" sz="5000" err="1">
                <a:ea typeface="+mn-lt"/>
                <a:cs typeface="+mn-lt"/>
              </a:rPr>
              <a:t>ul</a:t>
            </a:r>
            <a:r>
              <a:rPr lang="en-US" sz="5000" dirty="0">
                <a:ea typeface="+mn-lt"/>
                <a:cs typeface="+mn-lt"/>
              </a:rPr>
              <a:t> </a:t>
            </a:r>
            <a:r>
              <a:rPr lang="en-US" sz="5000" err="1">
                <a:ea typeface="+mn-lt"/>
                <a:cs typeface="+mn-lt"/>
              </a:rPr>
              <a:t>paginii</a:t>
            </a:r>
            <a:r>
              <a:rPr lang="en-US" sz="5000">
                <a:ea typeface="+mn-lt"/>
                <a:cs typeface="+mn-lt"/>
              </a:rPr>
              <a:t>, </a:t>
            </a:r>
            <a:r>
              <a:rPr lang="en-US" sz="5000" err="1">
                <a:ea typeface="+mn-lt"/>
                <a:cs typeface="+mn-lt"/>
              </a:rPr>
              <a:t>obiectele</a:t>
            </a:r>
            <a:r>
              <a:rPr lang="en-US" sz="5000" dirty="0">
                <a:ea typeface="+mn-lt"/>
                <a:cs typeface="+mn-lt"/>
              </a:rPr>
              <a:t> </a:t>
            </a:r>
            <a:r>
              <a:rPr lang="en-US" sz="5000" err="1">
                <a:ea typeface="+mn-lt"/>
                <a:cs typeface="+mn-lt"/>
              </a:rPr>
              <a:t>acesteia</a:t>
            </a:r>
            <a:r>
              <a:rPr lang="en-US" sz="5000" dirty="0">
                <a:ea typeface="+mn-lt"/>
                <a:cs typeface="+mn-lt"/>
              </a:rPr>
              <a:t> </a:t>
            </a:r>
            <a:r>
              <a:rPr lang="en-US" sz="5000" err="1">
                <a:ea typeface="+mn-lt"/>
                <a:cs typeface="+mn-lt"/>
              </a:rPr>
              <a:t>dar</a:t>
            </a:r>
            <a:r>
              <a:rPr lang="en-US" sz="5000" dirty="0">
                <a:ea typeface="+mn-lt"/>
                <a:cs typeface="+mn-lt"/>
              </a:rPr>
              <a:t> </a:t>
            </a:r>
            <a:r>
              <a:rPr lang="en-US" sz="5000" err="1">
                <a:ea typeface="+mn-lt"/>
                <a:cs typeface="+mn-lt"/>
              </a:rPr>
              <a:t>si</a:t>
            </a:r>
            <a:r>
              <a:rPr lang="en-US" sz="5000" dirty="0">
                <a:ea typeface="+mn-lt"/>
                <a:cs typeface="+mn-lt"/>
              </a:rPr>
              <a:t> </a:t>
            </a:r>
            <a:r>
              <a:rPr lang="en-US" sz="5000" err="1">
                <a:ea typeface="+mn-lt"/>
                <a:cs typeface="+mn-lt"/>
              </a:rPr>
              <a:t>actiunile</a:t>
            </a:r>
            <a:r>
              <a:rPr lang="en-US" sz="5000">
                <a:ea typeface="+mn-lt"/>
                <a:cs typeface="+mn-lt"/>
              </a:rPr>
              <a:t> pe care </a:t>
            </a:r>
            <a:r>
              <a:rPr lang="en-US" sz="5000" err="1">
                <a:ea typeface="+mn-lt"/>
                <a:cs typeface="+mn-lt"/>
              </a:rPr>
              <a:t>pagina</a:t>
            </a:r>
            <a:r>
              <a:rPr lang="en-US" sz="5000" dirty="0">
                <a:ea typeface="+mn-lt"/>
                <a:cs typeface="+mn-lt"/>
              </a:rPr>
              <a:t> </a:t>
            </a:r>
            <a:r>
              <a:rPr lang="en-US" sz="5000" err="1">
                <a:ea typeface="+mn-lt"/>
                <a:cs typeface="+mn-lt"/>
              </a:rPr>
              <a:t>trebuie</a:t>
            </a:r>
            <a:r>
              <a:rPr lang="en-US" sz="5000" dirty="0">
                <a:ea typeface="+mn-lt"/>
                <a:cs typeface="+mn-lt"/>
              </a:rPr>
              <a:t> </a:t>
            </a:r>
            <a:r>
              <a:rPr lang="en-US" sz="5000" err="1">
                <a:ea typeface="+mn-lt"/>
                <a:cs typeface="+mn-lt"/>
              </a:rPr>
              <a:t>sa</a:t>
            </a:r>
            <a:r>
              <a:rPr lang="en-US" sz="5000">
                <a:ea typeface="+mn-lt"/>
                <a:cs typeface="+mn-lt"/>
              </a:rPr>
              <a:t> le execute, cum </a:t>
            </a:r>
            <a:r>
              <a:rPr lang="en-US" sz="5000" err="1">
                <a:ea typeface="+mn-lt"/>
                <a:cs typeface="+mn-lt"/>
              </a:rPr>
              <a:t>ar</a:t>
            </a:r>
            <a:r>
              <a:rPr lang="en-US" sz="5000">
                <a:ea typeface="+mn-lt"/>
                <a:cs typeface="+mn-lt"/>
              </a:rPr>
              <a:t> fi in imagine </a:t>
            </a:r>
            <a:r>
              <a:rPr lang="en-US" sz="5000" err="1">
                <a:ea typeface="+mn-lt"/>
                <a:cs typeface="+mn-lt"/>
              </a:rPr>
              <a:t>codul</a:t>
            </a:r>
            <a:r>
              <a:rPr lang="en-US" sz="5000">
                <a:ea typeface="+mn-lt"/>
                <a:cs typeface="+mn-lt"/>
              </a:rPr>
              <a:t> se </a:t>
            </a:r>
            <a:r>
              <a:rPr lang="en-US" sz="5000" err="1">
                <a:ea typeface="+mn-lt"/>
                <a:cs typeface="+mn-lt"/>
              </a:rPr>
              <a:t>foloseste</a:t>
            </a:r>
            <a:r>
              <a:rPr lang="en-US" sz="5000">
                <a:ea typeface="+mn-lt"/>
                <a:cs typeface="+mn-lt"/>
              </a:rPr>
              <a:t> de </a:t>
            </a:r>
            <a:r>
              <a:rPr lang="en-US" sz="5000" err="1">
                <a:ea typeface="+mn-lt"/>
                <a:cs typeface="+mn-lt"/>
              </a:rPr>
              <a:t>metoda</a:t>
            </a:r>
            <a:r>
              <a:rPr lang="en-US" sz="5000" dirty="0">
                <a:ea typeface="+mn-lt"/>
                <a:cs typeface="+mn-lt"/>
              </a:rPr>
              <a:t> </a:t>
            </a:r>
            <a:r>
              <a:rPr lang="en-US" sz="5000" err="1">
                <a:ea typeface="+mn-lt"/>
                <a:cs typeface="+mn-lt"/>
              </a:rPr>
              <a:t>onCreate</a:t>
            </a:r>
            <a:r>
              <a:rPr lang="en-US" sz="5000" dirty="0">
                <a:ea typeface="+mn-lt"/>
                <a:cs typeface="+mn-lt"/>
              </a:rPr>
              <a:t> </a:t>
            </a:r>
            <a:r>
              <a:rPr lang="en-US" sz="5000" err="1">
                <a:ea typeface="+mn-lt"/>
                <a:cs typeface="+mn-lt"/>
              </a:rPr>
              <a:t>pentru</a:t>
            </a:r>
            <a:r>
              <a:rPr lang="en-US" sz="5000">
                <a:ea typeface="+mn-lt"/>
                <a:cs typeface="+mn-lt"/>
              </a:rPr>
              <a:t> a </a:t>
            </a:r>
            <a:r>
              <a:rPr lang="en-US" sz="5000" err="1">
                <a:ea typeface="+mn-lt"/>
                <a:cs typeface="+mn-lt"/>
              </a:rPr>
              <a:t>deschide</a:t>
            </a:r>
            <a:r>
              <a:rPr lang="en-US" sz="5000">
                <a:ea typeface="+mn-lt"/>
                <a:cs typeface="+mn-lt"/>
              </a:rPr>
              <a:t> o </a:t>
            </a:r>
            <a:r>
              <a:rPr lang="en-US" sz="5000" err="1">
                <a:ea typeface="+mn-lt"/>
                <a:cs typeface="+mn-lt"/>
              </a:rPr>
              <a:t>alta</a:t>
            </a:r>
            <a:r>
              <a:rPr lang="en-US" sz="5000" dirty="0">
                <a:ea typeface="+mn-lt"/>
                <a:cs typeface="+mn-lt"/>
              </a:rPr>
              <a:t> </a:t>
            </a:r>
            <a:r>
              <a:rPr lang="en-US" sz="5000" err="1">
                <a:ea typeface="+mn-lt"/>
                <a:cs typeface="+mn-lt"/>
              </a:rPr>
              <a:t>pagina</a:t>
            </a:r>
            <a:r>
              <a:rPr lang="en-US" sz="5000" dirty="0">
                <a:ea typeface="+mn-lt"/>
                <a:cs typeface="+mn-lt"/>
              </a:rPr>
              <a:t> </a:t>
            </a:r>
            <a:r>
              <a:rPr lang="en-US" sz="5000" err="1">
                <a:ea typeface="+mn-lt"/>
                <a:cs typeface="+mn-lt"/>
              </a:rPr>
              <a:t>atat</a:t>
            </a:r>
            <a:r>
              <a:rPr lang="en-US" sz="5000">
                <a:ea typeface="+mn-lt"/>
                <a:cs typeface="+mn-lt"/>
              </a:rPr>
              <a:t> din </a:t>
            </a:r>
            <a:r>
              <a:rPr lang="en-US" sz="5000" err="1">
                <a:ea typeface="+mn-lt"/>
                <a:cs typeface="+mn-lt"/>
              </a:rPr>
              <a:t>buton</a:t>
            </a:r>
            <a:r>
              <a:rPr lang="en-US" sz="5000" dirty="0">
                <a:ea typeface="+mn-lt"/>
                <a:cs typeface="+mn-lt"/>
              </a:rPr>
              <a:t> </a:t>
            </a:r>
            <a:r>
              <a:rPr lang="en-US" sz="5000" err="1">
                <a:ea typeface="+mn-lt"/>
                <a:cs typeface="+mn-lt"/>
              </a:rPr>
              <a:t>dar</a:t>
            </a:r>
            <a:r>
              <a:rPr lang="en-US" sz="5000" dirty="0">
                <a:ea typeface="+mn-lt"/>
                <a:cs typeface="+mn-lt"/>
              </a:rPr>
              <a:t> </a:t>
            </a:r>
            <a:r>
              <a:rPr lang="en-US" sz="5000" err="1">
                <a:ea typeface="+mn-lt"/>
                <a:cs typeface="+mn-lt"/>
              </a:rPr>
              <a:t>si</a:t>
            </a:r>
            <a:r>
              <a:rPr lang="en-US" sz="5000" dirty="0">
                <a:ea typeface="+mn-lt"/>
                <a:cs typeface="+mn-lt"/>
              </a:rPr>
              <a:t> din bara de navigare.</a:t>
            </a:r>
            <a:endParaRPr lang="en-US" sz="5000" dirty="0"/>
          </a:p>
        </p:txBody>
      </p:sp>
      <p:pic>
        <p:nvPicPr>
          <p:cNvPr id="5" name="Picture 4" descr="A screenshot of a computer&#10;&#10;AI-generated content may be incorrect.">
            <a:extLst>
              <a:ext uri="{FF2B5EF4-FFF2-40B4-BE49-F238E27FC236}">
                <a16:creationId xmlns:a16="http://schemas.microsoft.com/office/drawing/2014/main" id="{0257E0E2-87AF-DC96-66D2-0BB109A8390B}"/>
              </a:ext>
            </a:extLst>
          </p:cNvPr>
          <p:cNvPicPr>
            <a:picLocks noChangeAspect="1"/>
          </p:cNvPicPr>
          <p:nvPr/>
        </p:nvPicPr>
        <p:blipFill>
          <a:blip r:embed="rId2"/>
          <a:stretch>
            <a:fillRect/>
          </a:stretch>
        </p:blipFill>
        <p:spPr>
          <a:xfrm>
            <a:off x="1198772" y="4242510"/>
            <a:ext cx="12123738" cy="6551891"/>
          </a:xfrm>
          <a:prstGeom prst="rect">
            <a:avLst/>
          </a:prstGeom>
        </p:spPr>
      </p:pic>
    </p:spTree>
    <p:extLst>
      <p:ext uri="{BB962C8B-B14F-4D97-AF65-F5344CB8AC3E}">
        <p14:creationId xmlns:p14="http://schemas.microsoft.com/office/powerpoint/2010/main" val="369464354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F2613-246F-93A2-F645-12AB40E47410}"/>
              </a:ext>
            </a:extLst>
          </p:cNvPr>
          <p:cNvSpPr>
            <a:spLocks noGrp="1"/>
          </p:cNvSpPr>
          <p:nvPr>
            <p:ph type="title"/>
          </p:nvPr>
        </p:nvSpPr>
        <p:spPr/>
        <p:txBody>
          <a:bodyPr lIns="50800" tIns="50800" rIns="50800" bIns="50800" anchor="t">
            <a:normAutofit/>
          </a:bodyPr>
          <a:lstStyle/>
          <a:p>
            <a:r>
              <a:rPr lang="en-US"/>
              <a:t>Concluzie Aplicatie</a:t>
            </a:r>
          </a:p>
        </p:txBody>
      </p:sp>
      <p:sp>
        <p:nvSpPr>
          <p:cNvPr id="3" name="Text Placeholder 2">
            <a:extLst>
              <a:ext uri="{FF2B5EF4-FFF2-40B4-BE49-F238E27FC236}">
                <a16:creationId xmlns:a16="http://schemas.microsoft.com/office/drawing/2014/main" id="{FF0BB921-451B-B6F8-75C0-39C4BAFF22FC}"/>
              </a:ext>
            </a:extLst>
          </p:cNvPr>
          <p:cNvSpPr>
            <a:spLocks noGrp="1"/>
          </p:cNvSpPr>
          <p:nvPr>
            <p:ph type="body" sz="quarter" idx="21"/>
          </p:nvPr>
        </p:nvSpPr>
        <p:spPr/>
        <p:txBody>
          <a:bodyPr lIns="45719" tIns="45719" rIns="45719" bIns="45719" anchor="t">
            <a:normAutofit/>
          </a:bodyPr>
          <a:lstStyle/>
          <a:p>
            <a:r>
              <a:rPr lang="en-US"/>
              <a:t>Concluzie comentariu aplicatie</a:t>
            </a:r>
            <a:endParaRPr lang="en-US" dirty="0"/>
          </a:p>
        </p:txBody>
      </p:sp>
      <p:sp>
        <p:nvSpPr>
          <p:cNvPr id="4" name="Text Placeholder 3">
            <a:extLst>
              <a:ext uri="{FF2B5EF4-FFF2-40B4-BE49-F238E27FC236}">
                <a16:creationId xmlns:a16="http://schemas.microsoft.com/office/drawing/2014/main" id="{F8850E62-BF0F-0058-441F-D60F55550061}"/>
              </a:ext>
            </a:extLst>
          </p:cNvPr>
          <p:cNvSpPr>
            <a:spLocks noGrp="1"/>
          </p:cNvSpPr>
          <p:nvPr>
            <p:ph type="body" idx="1"/>
          </p:nvPr>
        </p:nvSpPr>
        <p:spPr/>
        <p:txBody>
          <a:bodyPr lIns="50800" tIns="50800" rIns="50800" bIns="50800" anchor="t">
            <a:normAutofit/>
          </a:bodyPr>
          <a:lstStyle/>
          <a:p>
            <a:r>
              <a:rPr lang="en-US" dirty="0"/>
              <a:t>In final, aplicatia cu cateva imbunatatiri adaugate este capabila de a estima rezultatul unui match de fotbal pe care apoi sa il afiseze in </a:t>
            </a:r>
            <a:r>
              <a:rPr lang="en-US" dirty="0" err="1"/>
              <a:t>aplicatia</a:t>
            </a:r>
            <a:r>
              <a:rPr lang="en-US" dirty="0"/>
              <a:t> android.</a:t>
            </a:r>
          </a:p>
          <a:p>
            <a:r>
              <a:rPr lang="en-US" dirty="0"/>
              <a:t>Acuratetea este mai mica decat cea a aplicatiei din lucrarea stiintifica, dar avand structura similara se poate spune ca </a:t>
            </a:r>
            <a:r>
              <a:rPr lang="en-US" dirty="0" err="1"/>
              <a:t>indeplineste</a:t>
            </a:r>
            <a:r>
              <a:rPr lang="en-US" dirty="0"/>
              <a:t> </a:t>
            </a:r>
            <a:r>
              <a:rPr lang="en-US" dirty="0" err="1"/>
              <a:t>aceeasi</a:t>
            </a:r>
            <a:r>
              <a:rPr lang="en-US" dirty="0"/>
              <a:t> </a:t>
            </a:r>
            <a:r>
              <a:rPr lang="en-US" dirty="0" err="1"/>
              <a:t>functie</a:t>
            </a:r>
            <a:r>
              <a:rPr lang="en-US" dirty="0"/>
              <a:t>.</a:t>
            </a:r>
          </a:p>
        </p:txBody>
      </p:sp>
    </p:spTree>
    <p:extLst>
      <p:ext uri="{BB962C8B-B14F-4D97-AF65-F5344CB8AC3E}">
        <p14:creationId xmlns:p14="http://schemas.microsoft.com/office/powerpoint/2010/main" val="34314702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Motivație"/>
          <p:cNvSpPr txBox="1">
            <a:spLocks noGrp="1"/>
          </p:cNvSpPr>
          <p:nvPr>
            <p:ph type="title"/>
          </p:nvPr>
        </p:nvSpPr>
        <p:spPr>
          <a:prstGeom prst="rect">
            <a:avLst/>
          </a:prstGeom>
        </p:spPr>
        <p:txBody>
          <a:bodyPr/>
          <a:lstStyle/>
          <a:p>
            <a:r>
              <a:t>Motivație</a:t>
            </a:r>
          </a:p>
        </p:txBody>
      </p:sp>
      <p:sp>
        <p:nvSpPr>
          <p:cNvPr id="159" name="Mereu a fost interesant de observat dorința omului de cunoaște rezultatul anumitor evenimente înainte ca acestea sa se fi întâmplat…"/>
          <p:cNvSpPr txBox="1">
            <a:spLocks noGrp="1"/>
          </p:cNvSpPr>
          <p:nvPr>
            <p:ph type="body" idx="1"/>
          </p:nvPr>
        </p:nvSpPr>
        <p:spPr>
          <a:xfrm>
            <a:off x="1206500" y="2846919"/>
            <a:ext cx="21971000" cy="9657597"/>
          </a:xfrm>
          <a:prstGeom prst="rect">
            <a:avLst/>
          </a:prstGeom>
        </p:spPr>
        <p:txBody>
          <a:bodyPr/>
          <a:lstStyle/>
          <a:p>
            <a:r>
              <a:t>Mereu a fost interesant de observat dorința omului de cunoaște rezultatul anumitor evenimente înainte ca acestea sa se fi întâmplat</a:t>
            </a:r>
          </a:p>
          <a:p>
            <a:r>
              <a:t>În trecut oamenii recurgeau la diferite persoane ce pretindeau sa dețină capabilități magice de a prezice viitorul astfel primând o falsă încredere in viitoarele evenimente din viața lor</a:t>
            </a:r>
          </a:p>
          <a:p>
            <a:r>
              <a:t>În prezent cu ajutorul unei analize amănunțite asupra evenimentelor din trecut si a unui set suficient de date putem lua decizii mai informate referitoare la posibilele rezultate ale unui anumit eveniment fără să mai recurgem la “magie”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Motivație"/>
          <p:cNvSpPr txBox="1">
            <a:spLocks noGrp="1"/>
          </p:cNvSpPr>
          <p:nvPr>
            <p:ph type="title"/>
          </p:nvPr>
        </p:nvSpPr>
        <p:spPr>
          <a:prstGeom prst="rect">
            <a:avLst/>
          </a:prstGeom>
        </p:spPr>
        <p:txBody>
          <a:bodyPr/>
          <a:lstStyle/>
          <a:p>
            <a:r>
              <a:t>Motivație</a:t>
            </a:r>
          </a:p>
        </p:txBody>
      </p:sp>
      <p:sp>
        <p:nvSpPr>
          <p:cNvPr id="162" name="Un sistem bazat pe inteligență artificială ce poate sa ia in considerare diverși factori de impact pentru un meci de fotbal si poate să prezică cu acuratețe sporită rezultatul unui meci reprezintă un real avantaj pentru jucătorul de case de pariuri dar s"/>
          <p:cNvSpPr txBox="1">
            <a:spLocks noGrp="1"/>
          </p:cNvSpPr>
          <p:nvPr>
            <p:ph type="body" idx="1"/>
          </p:nvPr>
        </p:nvSpPr>
        <p:spPr>
          <a:xfrm>
            <a:off x="1206500" y="2689294"/>
            <a:ext cx="21971000" cy="9815222"/>
          </a:xfrm>
          <a:prstGeom prst="rect">
            <a:avLst/>
          </a:prstGeom>
        </p:spPr>
        <p:txBody>
          <a:bodyPr/>
          <a:lstStyle/>
          <a:p>
            <a:r>
              <a:t>Un sistem bazat pe inteligență artificială ce poate sa ia in considerare diverși factori de impact pentru un meci de fotbal si poate să prezică cu acuratețe sporită rezultatul unui meci reprezintă un real avantaj pentru jucătorul de case de pariuri dar si pentru perspectiva pe care această tehnologie o oferă zonei de prezicere a viitorului in alte domenii.</a:t>
            </a:r>
          </a:p>
          <a:p>
            <a:r>
              <a:t>Cine nu ar vrea sa știe care v-a fi viitorul stock profitabil sau următoarea  zonă rezidențială profitabilă sau poate chiar și câți ani vei trăi.</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omentariu Articol"/>
          <p:cNvSpPr txBox="1">
            <a:spLocks noGrp="1"/>
          </p:cNvSpPr>
          <p:nvPr>
            <p:ph type="title"/>
          </p:nvPr>
        </p:nvSpPr>
        <p:spPr>
          <a:prstGeom prst="rect">
            <a:avLst/>
          </a:prstGeom>
        </p:spPr>
        <p:txBody>
          <a:bodyPr/>
          <a:lstStyle/>
          <a:p>
            <a:r>
              <a:t>Comentariu Articol </a:t>
            </a:r>
          </a:p>
        </p:txBody>
      </p:sp>
      <p:sp>
        <p:nvSpPr>
          <p:cNvPr id="165" name="Descriere generală"/>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Descriere generală</a:t>
            </a:r>
          </a:p>
        </p:txBody>
      </p:sp>
      <p:sp>
        <p:nvSpPr>
          <p:cNvPr id="166" name="Articolul prezintă o abordare destul de vastă asupra zonei de predicție a rezultatelor unui meci de fotbal iar autorii acestui articol au acordat timp in crearea de scripturi de web-scrapping pentru colectarea de date reale care sa formeze baza de antren"/>
          <p:cNvSpPr txBox="1">
            <a:spLocks noGrp="1"/>
          </p:cNvSpPr>
          <p:nvPr>
            <p:ph type="body" idx="1"/>
          </p:nvPr>
        </p:nvSpPr>
        <p:spPr>
          <a:prstGeom prst="rect">
            <a:avLst/>
          </a:prstGeom>
        </p:spPr>
        <p:txBody>
          <a:bodyPr/>
          <a:lstStyle/>
          <a:p>
            <a:r>
              <a:t>Articolul prezintă o abordare destul de vastă asupra zonei de predicție a rezultatelor unui meci de fotbal iar autorii acestui articol au acordat timp in crearea de scripturi de web-scrapping pentru colectarea de date reale care sa formeze baza de antrenare a diverselor modele de tip Machine Learning folosite. </a:t>
            </a:r>
          </a:p>
          <a:p>
            <a:r>
              <a:t>Autorii acestui articol au făcut cercatei amănunțite in domeniul predicțiilor de sporturi făcând multe referire la cercetători cunoscuți precum Ehsan Haghighat dar și la lucrări fundamentale pentru acest domeniu precum pi-football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omentariu Articol"/>
          <p:cNvSpPr txBox="1">
            <a:spLocks noGrp="1"/>
          </p:cNvSpPr>
          <p:nvPr>
            <p:ph type="title"/>
          </p:nvPr>
        </p:nvSpPr>
        <p:spPr>
          <a:prstGeom prst="rect">
            <a:avLst/>
          </a:prstGeom>
        </p:spPr>
        <p:txBody>
          <a:bodyPr/>
          <a:lstStyle/>
          <a:p>
            <a:r>
              <a:t>Comentariu Articol </a:t>
            </a:r>
          </a:p>
        </p:txBody>
      </p:sp>
      <p:sp>
        <p:nvSpPr>
          <p:cNvPr id="169" name="Setul de dat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Setul de date</a:t>
            </a:r>
          </a:p>
        </p:txBody>
      </p:sp>
      <p:sp>
        <p:nvSpPr>
          <p:cNvPr id="170" name="Autorii au format un set de date complex format din 49,319 de meciuri dispersate pe 12 țări in perioada 2009-2020 in medie pentru ligile de fotbal mari iar pentru cele mai mici intre 2010-2019.…"/>
          <p:cNvSpPr txBox="1">
            <a:spLocks noGrp="1"/>
          </p:cNvSpPr>
          <p:nvPr>
            <p:ph type="body" idx="1"/>
          </p:nvPr>
        </p:nvSpPr>
        <p:spPr>
          <a:prstGeom prst="rect">
            <a:avLst/>
          </a:prstGeom>
        </p:spPr>
        <p:txBody>
          <a:bodyPr/>
          <a:lstStyle/>
          <a:p>
            <a:r>
              <a:t>Autorii au format un set de date complex format din 49,319 de meciuri dispersate pe 12 țări in perioada 2009-2020 in medie pentru ligile de fotbal mari iar pentru cele mai mici intre 2010-2019. </a:t>
            </a:r>
          </a:p>
          <a:p>
            <a:r>
              <a:t>Setul colectat inițial este compus din 47 de features iar după curățarea datelor setul a ajuns la numărul de 36,461 de meciuri.</a:t>
            </a:r>
          </a:p>
          <a:p>
            <a:r>
              <a:t>Acest set considerăm ca oferă un scope suficient de bun unui model ce urmează sa fie antrenat fiind suficient de amplu pentru a oferi un început suficient de bun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omentariu Articol"/>
          <p:cNvSpPr txBox="1">
            <a:spLocks noGrp="1"/>
          </p:cNvSpPr>
          <p:nvPr>
            <p:ph type="title"/>
          </p:nvPr>
        </p:nvSpPr>
        <p:spPr>
          <a:prstGeom prst="rect">
            <a:avLst/>
          </a:prstGeom>
        </p:spPr>
        <p:txBody>
          <a:bodyPr/>
          <a:lstStyle/>
          <a:p>
            <a:r>
              <a:t>Comentariu Articol </a:t>
            </a:r>
          </a:p>
        </p:txBody>
      </p:sp>
      <p:sp>
        <p:nvSpPr>
          <p:cNvPr id="173" name="Problema Web Scraping"/>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Problema Web Scraping</a:t>
            </a:r>
          </a:p>
        </p:txBody>
      </p:sp>
      <p:sp>
        <p:nvSpPr>
          <p:cNvPr id="174" name="În general colectarea de date utilizând tehnica web scrappingului este in general destul de periculoasa deoarece calitatea datelor pot varia suficient de mult acest lucru putând afecta predicția modelului antrenat.…"/>
          <p:cNvSpPr txBox="1">
            <a:spLocks noGrp="1"/>
          </p:cNvSpPr>
          <p:nvPr>
            <p:ph type="body" idx="1"/>
          </p:nvPr>
        </p:nvSpPr>
        <p:spPr>
          <a:prstGeom prst="rect">
            <a:avLst/>
          </a:prstGeom>
        </p:spPr>
        <p:txBody>
          <a:bodyPr/>
          <a:lstStyle/>
          <a:p>
            <a:r>
              <a:t>În general colectarea de date utilizând tehnica web scrappingului este in general destul de periculoasa deoarece calitatea datelor pot varia suficient de mult acest lucru putând afecta predicția modelului antrenat.</a:t>
            </a:r>
          </a:p>
          <a:p>
            <a:r>
              <a:t>O abordare mai buna ar fi utilizarea de surse de rezultate sportive oficiale sau poate chiar si parteneriatul cu furnizori de date sportive care sa garanteze integritatea acestora</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A modern white building with glass panels against a clear, blue sky" descr="A modern white building with glass panels against a clear, blue sky"/>
          <p:cNvPicPr>
            <a:picLocks noGrp="1" noChangeAspect="1"/>
          </p:cNvPicPr>
          <p:nvPr>
            <p:ph type="pic" idx="21"/>
          </p:nvPr>
        </p:nvPicPr>
        <p:blipFill>
          <a:blip r:embed="rId2"/>
          <a:srcRect l="7729" r="7729"/>
          <a:stretch>
            <a:fillRect/>
          </a:stretch>
        </p:blipFill>
        <p:spPr>
          <a:xfrm>
            <a:off x="12303620" y="3492793"/>
            <a:ext cx="10810381" cy="6584166"/>
          </a:xfrm>
          <a:prstGeom prst="rect">
            <a:avLst/>
          </a:prstGeom>
        </p:spPr>
      </p:pic>
      <p:sp>
        <p:nvSpPr>
          <p:cNvPr id="177" name="Arhitectura Sistemului propus"/>
          <p:cNvSpPr txBox="1">
            <a:spLocks noGrp="1"/>
          </p:cNvSpPr>
          <p:nvPr>
            <p:ph type="title"/>
          </p:nvPr>
        </p:nvSpPr>
        <p:spPr>
          <a:xfrm>
            <a:off x="1206500" y="1268091"/>
            <a:ext cx="9779000" cy="2419563"/>
          </a:xfrm>
          <a:prstGeom prst="rect">
            <a:avLst/>
          </a:prstGeom>
        </p:spPr>
        <p:txBody>
          <a:bodyPr/>
          <a:lstStyle>
            <a:lvl1pPr defTabSz="2413955">
              <a:defRPr sz="8415" spc="-168"/>
            </a:lvl1pPr>
          </a:lstStyle>
          <a:p>
            <a:r>
              <a:t>Arhitectura Sistemului propus</a:t>
            </a:r>
          </a:p>
        </p:txBody>
      </p:sp>
      <p:sp>
        <p:nvSpPr>
          <p:cNvPr id="178" name="Un punct bonus este dat de designul arhitectural al sistemului care permite antrenarea modelelor pe chiar si după ce datasetul inițial a fost compus. Sistemul a fost testat după antrenarea inițiala pe date noi obținute in timpul noilor sezoane de fotbal "/>
          <p:cNvSpPr txBox="1">
            <a:spLocks noGrp="1"/>
          </p:cNvSpPr>
          <p:nvPr>
            <p:ph type="body" sz="half" idx="1"/>
          </p:nvPr>
        </p:nvSpPr>
        <p:spPr>
          <a:xfrm>
            <a:off x="1206499" y="3970508"/>
            <a:ext cx="9779002" cy="8475492"/>
          </a:xfrm>
          <a:prstGeom prst="rect">
            <a:avLst/>
          </a:prstGeom>
        </p:spPr>
        <p:txBody>
          <a:bodyPr lIns="50800" tIns="50800" rIns="50800" bIns="50800" anchor="t">
            <a:normAutofit/>
          </a:bodyPr>
          <a:lstStyle>
            <a:lvl1pPr defTabSz="462280">
              <a:defRPr sz="4144"/>
            </a:lvl1pPr>
          </a:lstStyle>
          <a:p>
            <a:r>
              <a:rPr sz="4100"/>
              <a:t>Un punct bonus este dat de designul arhitectural al sistemului care permite antrenarea modelelor pe chiar si după ce datasetul inițial a fost compus. Sistemul a fost testat după antrenarea inițiala pe date noi obținute in timpul noilor sezoane de fotbal rezultatele predicțiilor fiind folosite si analizate in îmbogățirea modelelor dar și în corecția acestora reducând numărul de features, deși sistemul se baza pe web scrapping ca sursa principală de obținerea a datelor</a:t>
            </a:r>
            <a:r>
              <a:rPr lang="en-US" sz="4100"/>
              <a:t>.</a:t>
            </a:r>
            <a:r>
              <a:rPr sz="4100" dirty="0"/>
              <a:t>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omentariu Articol"/>
          <p:cNvSpPr txBox="1">
            <a:spLocks noGrp="1"/>
          </p:cNvSpPr>
          <p:nvPr>
            <p:ph type="title"/>
          </p:nvPr>
        </p:nvSpPr>
        <p:spPr>
          <a:prstGeom prst="rect">
            <a:avLst/>
          </a:prstGeom>
        </p:spPr>
        <p:txBody>
          <a:bodyPr/>
          <a:lstStyle/>
          <a:p>
            <a:r>
              <a:t>Comentariu Articol </a:t>
            </a:r>
          </a:p>
        </p:txBody>
      </p:sp>
      <p:sp>
        <p:nvSpPr>
          <p:cNvPr id="181" name="Curățarea și optimizarea Datasetulu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Curățarea și optimizarea Datasetului</a:t>
            </a:r>
          </a:p>
        </p:txBody>
      </p:sp>
      <p:sp>
        <p:nvSpPr>
          <p:cNvPr id="182" name="Autorii articolului au curățat datasetul si au redus numărul de feature inițiale pe care l-au setat acest lucru ducând si la optimizarea modelelor  antrenate concentrându-se pe factori mai importanți ce pot decide pronosticurile precum victorii acasă in "/>
          <p:cNvSpPr txBox="1">
            <a:spLocks noGrp="1"/>
          </p:cNvSpPr>
          <p:nvPr>
            <p:ph type="body" idx="1"/>
          </p:nvPr>
        </p:nvSpPr>
        <p:spPr>
          <a:prstGeom prst="rect">
            <a:avLst/>
          </a:prstGeom>
        </p:spPr>
        <p:txBody>
          <a:bodyPr/>
          <a:lstStyle/>
          <a:p>
            <a:r>
              <a:t>Autorii articolului au curățat datasetul si au redus numărul de feature inițiale pe care l-au setat acest lucru ducând si la optimizarea modelelor  antrenate concentrându-se pe factori mai importanți ce pot decide pronosticurile precum victorii acasă in deplasare și egaluri.</a:t>
            </a:r>
          </a:p>
          <a:p>
            <a:r>
              <a:t>Numeral final de features folosit fiind de 31.</a:t>
            </a:r>
          </a:p>
          <a:p>
            <a:r>
              <a:t>Acesta reprezintă un aspect forte a cercetării acestora sporind astfel performanta sistemelor</a:t>
            </a:r>
          </a:p>
        </p:txBody>
      </p:sp>
    </p:spTree>
  </p:cSld>
  <p:clrMapOvr>
    <a:masterClrMapping/>
  </p:clrMapOvr>
  <p:transition spd="med"/>
</p:sld>
</file>

<file path=ppt/theme/theme1.xml><?xml version="1.0" encoding="utf-8"?>
<a:theme xmlns:a="http://schemas.openxmlformats.org/drawingml/2006/main"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2095</Words>
  <Application>Microsoft Macintosh PowerPoint</Application>
  <PresentationFormat>Custom</PresentationFormat>
  <Paragraphs>157</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Helvetica Neue</vt:lpstr>
      <vt:lpstr>Helvetica Neue Medium</vt:lpstr>
      <vt:lpstr>33_DynamicLight</vt:lpstr>
      <vt:lpstr>A Machine Learning Approach to Football Match Result</vt:lpstr>
      <vt:lpstr>PowerPoint Presentation</vt:lpstr>
      <vt:lpstr>Motivație</vt:lpstr>
      <vt:lpstr>Motivație</vt:lpstr>
      <vt:lpstr>Comentariu Articol </vt:lpstr>
      <vt:lpstr>Comentariu Articol </vt:lpstr>
      <vt:lpstr>Comentariu Articol </vt:lpstr>
      <vt:lpstr>Arhitectura Sistemului propus</vt:lpstr>
      <vt:lpstr>Comentariu Articol </vt:lpstr>
      <vt:lpstr>Comentariu Articol </vt:lpstr>
      <vt:lpstr>Comentariu Articol</vt:lpstr>
      <vt:lpstr>Performanța modelor</vt:lpstr>
      <vt:lpstr>Comentariu Articol</vt:lpstr>
      <vt:lpstr>Comentariu Articol</vt:lpstr>
      <vt:lpstr>Comentariu Articol</vt:lpstr>
      <vt:lpstr>Comentariu Articol</vt:lpstr>
      <vt:lpstr>Comentarii Aplicatie</vt:lpstr>
      <vt:lpstr>Comentarii Aplicatie</vt:lpstr>
      <vt:lpstr>Comentarii Aplicatie</vt:lpstr>
      <vt:lpstr>Comentarii Aplicatie </vt:lpstr>
      <vt:lpstr>Comentarii Aplicatie  </vt:lpstr>
      <vt:lpstr>Comentarii Aplicatie </vt:lpstr>
      <vt:lpstr>Comentarii Aplicatie</vt:lpstr>
      <vt:lpstr>Comentarii Aplicatie </vt:lpstr>
      <vt:lpstr>Comentarii Aplicatie  </vt:lpstr>
      <vt:lpstr>Comentarii Aplicatie</vt:lpstr>
      <vt:lpstr>Comentarii Aplicatie </vt:lpstr>
      <vt:lpstr>Concluzie Aplicatie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IOAN CRISTIAN LEFTER</cp:lastModifiedBy>
  <cp:revision>376</cp:revision>
  <dcterms:modified xsi:type="dcterms:W3CDTF">2025-02-09T11:30:20Z</dcterms:modified>
</cp:coreProperties>
</file>