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4" r:id="rId5"/>
    <p:sldId id="260" r:id="rId6"/>
    <p:sldId id="267" r:id="rId7"/>
    <p:sldId id="262" r:id="rId8"/>
    <p:sldId id="263" r:id="rId9"/>
    <p:sldId id="264" r:id="rId10"/>
    <p:sldId id="265" r:id="rId11"/>
    <p:sldId id="266" r:id="rId12"/>
    <p:sldId id="268" r:id="rId13"/>
    <p:sldId id="270" r:id="rId14"/>
    <p:sldId id="269" r:id="rId15"/>
    <p:sldId id="271" r:id="rId16"/>
    <p:sldId id="273" r:id="rId17"/>
    <p:sldId id="275" r:id="rId18"/>
    <p:sldId id="278" r:id="rId19"/>
    <p:sldId id="277" r:id="rId20"/>
    <p:sldId id="280" r:id="rId21"/>
    <p:sldId id="276"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245"/>
    <a:srgbClr val="FFFFFF"/>
    <a:srgbClr val="03B2FA"/>
    <a:srgbClr val="013E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0" y="5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EDCF75-4EA9-4938-9874-47117449C1C0}" type="datetimeFigureOut">
              <a:rPr lang="en-US" smtClean="0"/>
              <a:t>16-Oct-20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5239E-E3BD-467B-AF7B-EC49B5EF6276}" type="slidenum">
              <a:rPr lang="en-US" smtClean="0"/>
              <a:t>‹#›</a:t>
            </a:fld>
            <a:endParaRPr lang="en-US"/>
          </a:p>
        </p:txBody>
      </p:sp>
    </p:spTree>
    <p:extLst>
      <p:ext uri="{BB962C8B-B14F-4D97-AF65-F5344CB8AC3E}">
        <p14:creationId xmlns:p14="http://schemas.microsoft.com/office/powerpoint/2010/main" val="163334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EDCF75-4EA9-4938-9874-47117449C1C0}" type="datetimeFigureOut">
              <a:rPr lang="en-US" smtClean="0"/>
              <a:t>16-Oct-20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5239E-E3BD-467B-AF7B-EC49B5EF6276}" type="slidenum">
              <a:rPr lang="en-US" smtClean="0"/>
              <a:t>‹#›</a:t>
            </a:fld>
            <a:endParaRPr lang="en-US"/>
          </a:p>
        </p:txBody>
      </p:sp>
    </p:spTree>
    <p:extLst>
      <p:ext uri="{BB962C8B-B14F-4D97-AF65-F5344CB8AC3E}">
        <p14:creationId xmlns:p14="http://schemas.microsoft.com/office/powerpoint/2010/main" val="331979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EDCF75-4EA9-4938-9874-47117449C1C0}" type="datetimeFigureOut">
              <a:rPr lang="en-US" smtClean="0"/>
              <a:t>16-Oct-20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5239E-E3BD-467B-AF7B-EC49B5EF6276}" type="slidenum">
              <a:rPr lang="en-US" smtClean="0"/>
              <a:t>‹#›</a:t>
            </a:fld>
            <a:endParaRPr lang="en-US"/>
          </a:p>
        </p:txBody>
      </p:sp>
    </p:spTree>
    <p:extLst>
      <p:ext uri="{BB962C8B-B14F-4D97-AF65-F5344CB8AC3E}">
        <p14:creationId xmlns:p14="http://schemas.microsoft.com/office/powerpoint/2010/main" val="112795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EDCF75-4EA9-4938-9874-47117449C1C0}" type="datetimeFigureOut">
              <a:rPr lang="en-US" smtClean="0"/>
              <a:t>16-Oct-20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5239E-E3BD-467B-AF7B-EC49B5EF6276}" type="slidenum">
              <a:rPr lang="en-US" smtClean="0"/>
              <a:t>‹#›</a:t>
            </a:fld>
            <a:endParaRPr lang="en-US"/>
          </a:p>
        </p:txBody>
      </p:sp>
    </p:spTree>
    <p:extLst>
      <p:ext uri="{BB962C8B-B14F-4D97-AF65-F5344CB8AC3E}">
        <p14:creationId xmlns:p14="http://schemas.microsoft.com/office/powerpoint/2010/main" val="221112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EDCF75-4EA9-4938-9874-47117449C1C0}" type="datetimeFigureOut">
              <a:rPr lang="en-US" smtClean="0"/>
              <a:t>16-Oct-20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5239E-E3BD-467B-AF7B-EC49B5EF6276}" type="slidenum">
              <a:rPr lang="en-US" smtClean="0"/>
              <a:t>‹#›</a:t>
            </a:fld>
            <a:endParaRPr lang="en-US"/>
          </a:p>
        </p:txBody>
      </p:sp>
    </p:spTree>
    <p:extLst>
      <p:ext uri="{BB962C8B-B14F-4D97-AF65-F5344CB8AC3E}">
        <p14:creationId xmlns:p14="http://schemas.microsoft.com/office/powerpoint/2010/main" val="108627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EDCF75-4EA9-4938-9874-47117449C1C0}" type="datetimeFigureOut">
              <a:rPr lang="en-US" smtClean="0"/>
              <a:t>16-Oct-20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5239E-E3BD-467B-AF7B-EC49B5EF6276}" type="slidenum">
              <a:rPr lang="en-US" smtClean="0"/>
              <a:t>‹#›</a:t>
            </a:fld>
            <a:endParaRPr lang="en-US"/>
          </a:p>
        </p:txBody>
      </p:sp>
    </p:spTree>
    <p:extLst>
      <p:ext uri="{BB962C8B-B14F-4D97-AF65-F5344CB8AC3E}">
        <p14:creationId xmlns:p14="http://schemas.microsoft.com/office/powerpoint/2010/main" val="212172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EDCF75-4EA9-4938-9874-47117449C1C0}" type="datetimeFigureOut">
              <a:rPr lang="en-US" smtClean="0"/>
              <a:t>16-Oct-20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5239E-E3BD-467B-AF7B-EC49B5EF6276}" type="slidenum">
              <a:rPr lang="en-US" smtClean="0"/>
              <a:t>‹#›</a:t>
            </a:fld>
            <a:endParaRPr lang="en-US"/>
          </a:p>
        </p:txBody>
      </p:sp>
    </p:spTree>
    <p:extLst>
      <p:ext uri="{BB962C8B-B14F-4D97-AF65-F5344CB8AC3E}">
        <p14:creationId xmlns:p14="http://schemas.microsoft.com/office/powerpoint/2010/main" val="1940253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EDCF75-4EA9-4938-9874-47117449C1C0}" type="datetimeFigureOut">
              <a:rPr lang="en-US" smtClean="0"/>
              <a:t>16-Oct-20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5239E-E3BD-467B-AF7B-EC49B5EF6276}" type="slidenum">
              <a:rPr lang="en-US" smtClean="0"/>
              <a:t>‹#›</a:t>
            </a:fld>
            <a:endParaRPr lang="en-US"/>
          </a:p>
        </p:txBody>
      </p:sp>
    </p:spTree>
    <p:extLst>
      <p:ext uri="{BB962C8B-B14F-4D97-AF65-F5344CB8AC3E}">
        <p14:creationId xmlns:p14="http://schemas.microsoft.com/office/powerpoint/2010/main" val="140319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EDCF75-4EA9-4938-9874-47117449C1C0}" type="datetimeFigureOut">
              <a:rPr lang="en-US" smtClean="0"/>
              <a:t>16-Oct-20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5239E-E3BD-467B-AF7B-EC49B5EF6276}" type="slidenum">
              <a:rPr lang="en-US" smtClean="0"/>
              <a:t>‹#›</a:t>
            </a:fld>
            <a:endParaRPr lang="en-US"/>
          </a:p>
        </p:txBody>
      </p:sp>
    </p:spTree>
    <p:extLst>
      <p:ext uri="{BB962C8B-B14F-4D97-AF65-F5344CB8AC3E}">
        <p14:creationId xmlns:p14="http://schemas.microsoft.com/office/powerpoint/2010/main" val="290972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EDCF75-4EA9-4938-9874-47117449C1C0}" type="datetimeFigureOut">
              <a:rPr lang="en-US" smtClean="0"/>
              <a:t>16-Oct-20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5239E-E3BD-467B-AF7B-EC49B5EF6276}" type="slidenum">
              <a:rPr lang="en-US" smtClean="0"/>
              <a:t>‹#›</a:t>
            </a:fld>
            <a:endParaRPr lang="en-US"/>
          </a:p>
        </p:txBody>
      </p:sp>
    </p:spTree>
    <p:extLst>
      <p:ext uri="{BB962C8B-B14F-4D97-AF65-F5344CB8AC3E}">
        <p14:creationId xmlns:p14="http://schemas.microsoft.com/office/powerpoint/2010/main" val="4177281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EDCF75-4EA9-4938-9874-47117449C1C0}" type="datetimeFigureOut">
              <a:rPr lang="en-US" smtClean="0"/>
              <a:t>16-Oct-20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5239E-E3BD-467B-AF7B-EC49B5EF6276}" type="slidenum">
              <a:rPr lang="en-US" smtClean="0"/>
              <a:t>‹#›</a:t>
            </a:fld>
            <a:endParaRPr lang="en-US"/>
          </a:p>
        </p:txBody>
      </p:sp>
    </p:spTree>
    <p:extLst>
      <p:ext uri="{BB962C8B-B14F-4D97-AF65-F5344CB8AC3E}">
        <p14:creationId xmlns:p14="http://schemas.microsoft.com/office/powerpoint/2010/main" val="6568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DCF75-4EA9-4938-9874-47117449C1C0}" type="datetimeFigureOut">
              <a:rPr lang="en-US" smtClean="0"/>
              <a:t>16-Oct-20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5239E-E3BD-467B-AF7B-EC49B5EF6276}" type="slidenum">
              <a:rPr lang="en-US" smtClean="0"/>
              <a:t>‹#›</a:t>
            </a:fld>
            <a:endParaRPr lang="en-US"/>
          </a:p>
        </p:txBody>
      </p:sp>
    </p:spTree>
    <p:extLst>
      <p:ext uri="{BB962C8B-B14F-4D97-AF65-F5344CB8AC3E}">
        <p14:creationId xmlns:p14="http://schemas.microsoft.com/office/powerpoint/2010/main" val="2777435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290" y="155509"/>
            <a:ext cx="9144000" cy="2263225"/>
          </a:xfrm>
        </p:spPr>
        <p:txBody>
          <a:bodyPr anchor="ctr"/>
          <a:lstStyle/>
          <a:p>
            <a:r>
              <a:rPr lang="en-US" b="1" dirty="0" err="1" smtClean="0">
                <a:solidFill>
                  <a:srgbClr val="03B2FA"/>
                </a:solidFill>
                <a:latin typeface="+mn-lt"/>
              </a:rPr>
              <a:t>Spectre</a:t>
            </a:r>
            <a:r>
              <a:rPr lang="en-US" b="1" dirty="0" smtClean="0">
                <a:solidFill>
                  <a:srgbClr val="03B2FA"/>
                </a:solidFill>
                <a:latin typeface="+mn-lt"/>
              </a:rPr>
              <a:t> vulnerability</a:t>
            </a:r>
            <a:endParaRPr lang="en-US" b="1" dirty="0">
              <a:solidFill>
                <a:srgbClr val="03B2FA"/>
              </a:solidFill>
              <a:latin typeface="+mn-l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584419">
            <a:off x="7202070" y="2022669"/>
            <a:ext cx="4539026" cy="3995894"/>
          </a:xfrm>
          <a:prstGeom prst="rect">
            <a:avLst/>
          </a:prstGeom>
        </p:spPr>
      </p:pic>
    </p:spTree>
    <p:extLst>
      <p:ext uri="{BB962C8B-B14F-4D97-AF65-F5344CB8AC3E}">
        <p14:creationId xmlns:p14="http://schemas.microsoft.com/office/powerpoint/2010/main" val="1433092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1266034" y="388625"/>
            <a:ext cx="898155" cy="738608"/>
          </a:xfrm>
          <a:prstGeom prst="rect">
            <a:avLst/>
          </a:prstGeom>
        </p:spPr>
      </p:pic>
      <p:sp>
        <p:nvSpPr>
          <p:cNvPr id="7" name="Title 3"/>
          <p:cNvSpPr txBox="1">
            <a:spLocks/>
          </p:cNvSpPr>
          <p:nvPr/>
        </p:nvSpPr>
        <p:spPr>
          <a:xfrm>
            <a:off x="1400093" y="332729"/>
            <a:ext cx="9373953" cy="10158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FFFF"/>
                </a:solidFill>
                <a:latin typeface="+mn-lt"/>
              </a:rPr>
              <a:t>MORE SPEEEED!</a:t>
            </a:r>
            <a:endParaRPr lang="en-US" sz="2000" b="1" dirty="0">
              <a:solidFill>
                <a:srgbClr val="FFFFFF"/>
              </a:solidFill>
              <a:latin typeface="+mn-lt"/>
            </a:endParaRPr>
          </a:p>
        </p:txBody>
      </p:sp>
      <p:sp>
        <p:nvSpPr>
          <p:cNvPr id="8" name="Title 3"/>
          <p:cNvSpPr txBox="1">
            <a:spLocks/>
          </p:cNvSpPr>
          <p:nvPr/>
        </p:nvSpPr>
        <p:spPr>
          <a:xfrm>
            <a:off x="276141" y="1470096"/>
            <a:ext cx="11438973" cy="6441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To increase IPC over the value of 1, multiple instruction pipelines can reside into a single CPU (core). This enables parallel instruction execution.</a:t>
            </a:r>
            <a:endParaRPr lang="en-US" sz="1800" b="1" dirty="0">
              <a:solidFill>
                <a:srgbClr val="FFFFFF"/>
              </a:solidFill>
              <a:latin typeface="+mn-lt"/>
            </a:endParaRPr>
          </a:p>
          <a:p>
            <a:pPr marL="285750" indent="-285750">
              <a:buFontTx/>
              <a:buChar char="-"/>
            </a:pPr>
            <a:endParaRPr lang="en-US" sz="1800" b="1" dirty="0">
              <a:solidFill>
                <a:srgbClr val="FFFFFF"/>
              </a:solidFill>
              <a:latin typeface="+mn-lt"/>
            </a:endParaRPr>
          </a:p>
        </p:txBody>
      </p:sp>
      <p:sp>
        <p:nvSpPr>
          <p:cNvPr id="20" name="Arc 19"/>
          <p:cNvSpPr/>
          <p:nvPr/>
        </p:nvSpPr>
        <p:spPr>
          <a:xfrm flipV="1">
            <a:off x="10435678" y="813553"/>
            <a:ext cx="930739" cy="337020"/>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a:off x="10433844" y="289038"/>
            <a:ext cx="855109" cy="301853"/>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10441845" y="182010"/>
            <a:ext cx="930739" cy="301853"/>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p:cNvSpPr/>
          <p:nvPr/>
        </p:nvSpPr>
        <p:spPr>
          <a:xfrm flipV="1">
            <a:off x="10492533" y="531418"/>
            <a:ext cx="576738" cy="337020"/>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flipV="1">
            <a:off x="10186280" y="655807"/>
            <a:ext cx="930739" cy="337020"/>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a:off x="10492533" y="550326"/>
            <a:ext cx="576738" cy="301853"/>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p:cNvSpPr/>
          <p:nvPr/>
        </p:nvSpPr>
        <p:spPr>
          <a:xfrm>
            <a:off x="10186280" y="397926"/>
            <a:ext cx="930739" cy="301853"/>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Arc 35"/>
          <p:cNvSpPr/>
          <p:nvPr/>
        </p:nvSpPr>
        <p:spPr>
          <a:xfrm flipV="1">
            <a:off x="10588078" y="965953"/>
            <a:ext cx="930739" cy="337020"/>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itle 3"/>
          <p:cNvSpPr txBox="1">
            <a:spLocks/>
          </p:cNvSpPr>
          <p:nvPr/>
        </p:nvSpPr>
        <p:spPr>
          <a:xfrm>
            <a:off x="276140" y="2219147"/>
            <a:ext cx="11438973" cy="6441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Dependent instructions cannot be parallel pipelined, this is the reason why compilers reorder instructions internally and why (probably) you cannot write faster code in assembly.</a:t>
            </a:r>
            <a:endParaRPr lang="en-US" sz="1800" b="1" dirty="0">
              <a:solidFill>
                <a:srgbClr val="FFFFFF"/>
              </a:solidFill>
              <a:latin typeface="+mn-lt"/>
            </a:endParaRPr>
          </a:p>
          <a:p>
            <a:pPr marL="285750" indent="-285750">
              <a:buFontTx/>
              <a:buChar char="-"/>
            </a:pPr>
            <a:endParaRPr lang="en-US" sz="1800" b="1" dirty="0">
              <a:solidFill>
                <a:srgbClr val="FFFFFF"/>
              </a:solidFill>
              <a:latin typeface="+mn-lt"/>
            </a:endParaRPr>
          </a:p>
        </p:txBody>
      </p:sp>
      <p:sp>
        <p:nvSpPr>
          <p:cNvPr id="51" name="Title 3"/>
          <p:cNvSpPr txBox="1">
            <a:spLocks/>
          </p:cNvSpPr>
          <p:nvPr/>
        </p:nvSpPr>
        <p:spPr>
          <a:xfrm>
            <a:off x="276140" y="2884199"/>
            <a:ext cx="11438973" cy="39124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A problem arises: how to parallel pipeline instructions when an execution transfer instruction is encountered?</a:t>
            </a:r>
          </a:p>
        </p:txBody>
      </p:sp>
      <p:grpSp>
        <p:nvGrpSpPr>
          <p:cNvPr id="17" name="Group 16"/>
          <p:cNvGrpSpPr/>
          <p:nvPr/>
        </p:nvGrpSpPr>
        <p:grpSpPr>
          <a:xfrm>
            <a:off x="1094328" y="3549856"/>
            <a:ext cx="10003345" cy="2726712"/>
            <a:chOff x="1065926" y="3549856"/>
            <a:chExt cx="10003345" cy="2726712"/>
          </a:xfrm>
        </p:grpSpPr>
        <p:grpSp>
          <p:nvGrpSpPr>
            <p:cNvPr id="53" name="Group 52"/>
            <p:cNvGrpSpPr/>
            <p:nvPr/>
          </p:nvGrpSpPr>
          <p:grpSpPr>
            <a:xfrm>
              <a:off x="1896414" y="3923234"/>
              <a:ext cx="1988820" cy="891540"/>
              <a:chOff x="1400093" y="3907170"/>
              <a:chExt cx="1988820" cy="891540"/>
            </a:xfrm>
          </p:grpSpPr>
          <p:sp>
            <p:nvSpPr>
              <p:cNvPr id="55" name="Rounded Rectangle 54"/>
              <p:cNvSpPr/>
              <p:nvPr/>
            </p:nvSpPr>
            <p:spPr>
              <a:xfrm>
                <a:off x="1400093" y="3907170"/>
                <a:ext cx="1988820" cy="89154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166716" y="4166251"/>
                <a:ext cx="455574" cy="369332"/>
              </a:xfrm>
              <a:prstGeom prst="rect">
                <a:avLst/>
              </a:prstGeom>
              <a:noFill/>
            </p:spPr>
            <p:txBody>
              <a:bodyPr wrap="none" rtlCol="0">
                <a:spAutoFit/>
              </a:bodyPr>
              <a:lstStyle/>
              <a:p>
                <a:r>
                  <a:rPr lang="en-US" b="1" dirty="0" smtClean="0">
                    <a:solidFill>
                      <a:schemeClr val="bg1"/>
                    </a:solidFill>
                  </a:rPr>
                  <a:t>CU</a:t>
                </a:r>
                <a:endParaRPr lang="en-US" b="1" dirty="0">
                  <a:solidFill>
                    <a:schemeClr val="bg1"/>
                  </a:solidFill>
                </a:endParaRPr>
              </a:p>
            </p:txBody>
          </p:sp>
        </p:grpSp>
        <p:grpSp>
          <p:nvGrpSpPr>
            <p:cNvPr id="57" name="Group 56"/>
            <p:cNvGrpSpPr/>
            <p:nvPr/>
          </p:nvGrpSpPr>
          <p:grpSpPr>
            <a:xfrm>
              <a:off x="4470512" y="3923234"/>
              <a:ext cx="1988820" cy="891540"/>
              <a:chOff x="3878573" y="3916803"/>
              <a:chExt cx="1988820" cy="891540"/>
            </a:xfrm>
          </p:grpSpPr>
          <p:sp>
            <p:nvSpPr>
              <p:cNvPr id="58" name="Rounded Rectangle 57"/>
              <p:cNvSpPr/>
              <p:nvPr/>
            </p:nvSpPr>
            <p:spPr>
              <a:xfrm>
                <a:off x="3878573" y="3916803"/>
                <a:ext cx="1988820" cy="89154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591856" y="4181434"/>
                <a:ext cx="566950" cy="369332"/>
              </a:xfrm>
              <a:prstGeom prst="rect">
                <a:avLst/>
              </a:prstGeom>
              <a:noFill/>
            </p:spPr>
            <p:txBody>
              <a:bodyPr wrap="none" rtlCol="0">
                <a:spAutoFit/>
              </a:bodyPr>
              <a:lstStyle/>
              <a:p>
                <a:r>
                  <a:rPr lang="en-US" b="1" dirty="0" smtClean="0">
                    <a:solidFill>
                      <a:schemeClr val="bg1"/>
                    </a:solidFill>
                  </a:rPr>
                  <a:t>ALU</a:t>
                </a:r>
                <a:endParaRPr lang="en-US" b="1" dirty="0">
                  <a:solidFill>
                    <a:schemeClr val="bg1"/>
                  </a:solidFill>
                </a:endParaRPr>
              </a:p>
            </p:txBody>
          </p:sp>
        </p:grpSp>
        <p:grpSp>
          <p:nvGrpSpPr>
            <p:cNvPr id="60" name="Group 59"/>
            <p:cNvGrpSpPr/>
            <p:nvPr/>
          </p:nvGrpSpPr>
          <p:grpSpPr>
            <a:xfrm>
              <a:off x="7070919" y="3926761"/>
              <a:ext cx="1988820" cy="891540"/>
              <a:chOff x="3878573" y="3916803"/>
              <a:chExt cx="1988820" cy="891540"/>
            </a:xfrm>
          </p:grpSpPr>
          <p:sp>
            <p:nvSpPr>
              <p:cNvPr id="61" name="Rounded Rectangle 60"/>
              <p:cNvSpPr/>
              <p:nvPr/>
            </p:nvSpPr>
            <p:spPr>
              <a:xfrm>
                <a:off x="3878573" y="3916803"/>
                <a:ext cx="1988820" cy="89154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591856" y="4181434"/>
                <a:ext cx="566950" cy="369332"/>
              </a:xfrm>
              <a:prstGeom prst="rect">
                <a:avLst/>
              </a:prstGeom>
              <a:noFill/>
            </p:spPr>
            <p:txBody>
              <a:bodyPr wrap="none" rtlCol="0">
                <a:spAutoFit/>
              </a:bodyPr>
              <a:lstStyle/>
              <a:p>
                <a:r>
                  <a:rPr lang="en-US" b="1" dirty="0" smtClean="0">
                    <a:solidFill>
                      <a:schemeClr val="bg1"/>
                    </a:solidFill>
                  </a:rPr>
                  <a:t>ALU</a:t>
                </a:r>
                <a:endParaRPr lang="en-US" b="1" dirty="0">
                  <a:solidFill>
                    <a:schemeClr val="bg1"/>
                  </a:solidFill>
                </a:endParaRPr>
              </a:p>
            </p:txBody>
          </p:sp>
        </p:grpSp>
        <p:cxnSp>
          <p:nvCxnSpPr>
            <p:cNvPr id="66" name="Straight Arrow Connector 65"/>
            <p:cNvCxnSpPr>
              <a:stCxn id="55" idx="3"/>
            </p:cNvCxnSpPr>
            <p:nvPr/>
          </p:nvCxnSpPr>
          <p:spPr>
            <a:xfrm flipV="1">
              <a:off x="3885234" y="4365297"/>
              <a:ext cx="611587" cy="370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6459332" y="4365297"/>
              <a:ext cx="611587" cy="370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9039738" y="4365297"/>
              <a:ext cx="611587" cy="370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030332" y="3549856"/>
              <a:ext cx="1720984" cy="369332"/>
            </a:xfrm>
            <a:prstGeom prst="rect">
              <a:avLst/>
            </a:prstGeom>
            <a:noFill/>
          </p:spPr>
          <p:txBody>
            <a:bodyPr wrap="none" rtlCol="0">
              <a:spAutoFit/>
            </a:bodyPr>
            <a:lstStyle/>
            <a:p>
              <a:r>
                <a:rPr lang="en-US" b="1" dirty="0" smtClean="0">
                  <a:solidFill>
                    <a:schemeClr val="bg1"/>
                  </a:solidFill>
                </a:rPr>
                <a:t>Instruction N - 1</a:t>
              </a:r>
              <a:endParaRPr lang="en-US" b="1" dirty="0">
                <a:solidFill>
                  <a:schemeClr val="bg1"/>
                </a:solidFill>
              </a:endParaRPr>
            </a:p>
          </p:txBody>
        </p:sp>
        <p:sp>
          <p:nvSpPr>
            <p:cNvPr id="70" name="TextBox 69"/>
            <p:cNvSpPr txBox="1"/>
            <p:nvPr/>
          </p:nvSpPr>
          <p:spPr>
            <a:xfrm>
              <a:off x="4604430" y="3549856"/>
              <a:ext cx="1720984" cy="369332"/>
            </a:xfrm>
            <a:prstGeom prst="rect">
              <a:avLst/>
            </a:prstGeom>
            <a:noFill/>
          </p:spPr>
          <p:txBody>
            <a:bodyPr wrap="none" rtlCol="0">
              <a:spAutoFit/>
            </a:bodyPr>
            <a:lstStyle/>
            <a:p>
              <a:r>
                <a:rPr lang="en-US" b="1" dirty="0" smtClean="0">
                  <a:solidFill>
                    <a:schemeClr val="bg1"/>
                  </a:solidFill>
                </a:rPr>
                <a:t>Instruction N - 3</a:t>
              </a:r>
              <a:endParaRPr lang="en-US" b="1" dirty="0">
                <a:solidFill>
                  <a:schemeClr val="bg1"/>
                </a:solidFill>
              </a:endParaRPr>
            </a:p>
          </p:txBody>
        </p:sp>
        <p:sp>
          <p:nvSpPr>
            <p:cNvPr id="71" name="TextBox 70"/>
            <p:cNvSpPr txBox="1"/>
            <p:nvPr/>
          </p:nvSpPr>
          <p:spPr>
            <a:xfrm>
              <a:off x="7214309" y="3549856"/>
              <a:ext cx="1720984" cy="369332"/>
            </a:xfrm>
            <a:prstGeom prst="rect">
              <a:avLst/>
            </a:prstGeom>
            <a:noFill/>
          </p:spPr>
          <p:txBody>
            <a:bodyPr wrap="none" rtlCol="0">
              <a:spAutoFit/>
            </a:bodyPr>
            <a:lstStyle/>
            <a:p>
              <a:r>
                <a:rPr lang="en-US" b="1" dirty="0" smtClean="0">
                  <a:solidFill>
                    <a:schemeClr val="bg1"/>
                  </a:solidFill>
                </a:rPr>
                <a:t>Instruction N - 5</a:t>
              </a:r>
              <a:endParaRPr lang="en-US" b="1" dirty="0">
                <a:solidFill>
                  <a:schemeClr val="bg1"/>
                </a:solidFill>
              </a:endParaRPr>
            </a:p>
          </p:txBody>
        </p:sp>
        <p:cxnSp>
          <p:nvCxnSpPr>
            <p:cNvPr id="73" name="Elbow Connector 72"/>
            <p:cNvCxnSpPr>
              <a:endCxn id="55" idx="1"/>
            </p:cNvCxnSpPr>
            <p:nvPr/>
          </p:nvCxnSpPr>
          <p:spPr>
            <a:xfrm rot="5400000" flipH="1" flipV="1">
              <a:off x="1244751" y="4685436"/>
              <a:ext cx="968095" cy="335232"/>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1896414" y="5381501"/>
              <a:ext cx="1988820" cy="891540"/>
              <a:chOff x="1400093" y="3907170"/>
              <a:chExt cx="1988820" cy="891540"/>
            </a:xfrm>
          </p:grpSpPr>
          <p:sp>
            <p:nvSpPr>
              <p:cNvPr id="78" name="Rounded Rectangle 77"/>
              <p:cNvSpPr/>
              <p:nvPr/>
            </p:nvSpPr>
            <p:spPr>
              <a:xfrm>
                <a:off x="1400093" y="3907170"/>
                <a:ext cx="1988820" cy="89154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2166716" y="4166251"/>
                <a:ext cx="455574" cy="369332"/>
              </a:xfrm>
              <a:prstGeom prst="rect">
                <a:avLst/>
              </a:prstGeom>
              <a:noFill/>
            </p:spPr>
            <p:txBody>
              <a:bodyPr wrap="none" rtlCol="0">
                <a:spAutoFit/>
              </a:bodyPr>
              <a:lstStyle/>
              <a:p>
                <a:r>
                  <a:rPr lang="en-US" b="1" dirty="0" smtClean="0">
                    <a:solidFill>
                      <a:schemeClr val="bg1"/>
                    </a:solidFill>
                  </a:rPr>
                  <a:t>CU</a:t>
                </a:r>
                <a:endParaRPr lang="en-US" b="1" dirty="0">
                  <a:solidFill>
                    <a:schemeClr val="bg1"/>
                  </a:solidFill>
                </a:endParaRPr>
              </a:p>
            </p:txBody>
          </p:sp>
        </p:grpSp>
        <p:grpSp>
          <p:nvGrpSpPr>
            <p:cNvPr id="80" name="Group 79"/>
            <p:cNvGrpSpPr/>
            <p:nvPr/>
          </p:nvGrpSpPr>
          <p:grpSpPr>
            <a:xfrm>
              <a:off x="4470512" y="5381501"/>
              <a:ext cx="1988820" cy="891540"/>
              <a:chOff x="3878573" y="3916803"/>
              <a:chExt cx="1988820" cy="891540"/>
            </a:xfrm>
          </p:grpSpPr>
          <p:sp>
            <p:nvSpPr>
              <p:cNvPr id="81" name="Rounded Rectangle 80"/>
              <p:cNvSpPr/>
              <p:nvPr/>
            </p:nvSpPr>
            <p:spPr>
              <a:xfrm>
                <a:off x="3878573" y="3916803"/>
                <a:ext cx="1988820" cy="89154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4591856" y="4181434"/>
                <a:ext cx="566950" cy="369332"/>
              </a:xfrm>
              <a:prstGeom prst="rect">
                <a:avLst/>
              </a:prstGeom>
              <a:noFill/>
            </p:spPr>
            <p:txBody>
              <a:bodyPr wrap="none" rtlCol="0">
                <a:spAutoFit/>
              </a:bodyPr>
              <a:lstStyle/>
              <a:p>
                <a:r>
                  <a:rPr lang="en-US" b="1" dirty="0" smtClean="0">
                    <a:solidFill>
                      <a:schemeClr val="bg1"/>
                    </a:solidFill>
                  </a:rPr>
                  <a:t>ALU</a:t>
                </a:r>
                <a:endParaRPr lang="en-US" b="1" dirty="0">
                  <a:solidFill>
                    <a:schemeClr val="bg1"/>
                  </a:solidFill>
                </a:endParaRPr>
              </a:p>
            </p:txBody>
          </p:sp>
        </p:grpSp>
        <p:grpSp>
          <p:nvGrpSpPr>
            <p:cNvPr id="83" name="Group 82"/>
            <p:cNvGrpSpPr/>
            <p:nvPr/>
          </p:nvGrpSpPr>
          <p:grpSpPr>
            <a:xfrm>
              <a:off x="7070919" y="5385028"/>
              <a:ext cx="1988820" cy="891540"/>
              <a:chOff x="3878573" y="3916803"/>
              <a:chExt cx="1988820" cy="891540"/>
            </a:xfrm>
          </p:grpSpPr>
          <p:sp>
            <p:nvSpPr>
              <p:cNvPr id="84" name="Rounded Rectangle 83"/>
              <p:cNvSpPr/>
              <p:nvPr/>
            </p:nvSpPr>
            <p:spPr>
              <a:xfrm>
                <a:off x="3878573" y="3916803"/>
                <a:ext cx="1988820" cy="89154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4591856" y="4181434"/>
                <a:ext cx="566950" cy="369332"/>
              </a:xfrm>
              <a:prstGeom prst="rect">
                <a:avLst/>
              </a:prstGeom>
              <a:noFill/>
            </p:spPr>
            <p:txBody>
              <a:bodyPr wrap="none" rtlCol="0">
                <a:spAutoFit/>
              </a:bodyPr>
              <a:lstStyle/>
              <a:p>
                <a:r>
                  <a:rPr lang="en-US" b="1" dirty="0" smtClean="0">
                    <a:solidFill>
                      <a:schemeClr val="bg1"/>
                    </a:solidFill>
                  </a:rPr>
                  <a:t>ALU</a:t>
                </a:r>
                <a:endParaRPr lang="en-US" b="1" dirty="0">
                  <a:solidFill>
                    <a:schemeClr val="bg1"/>
                  </a:solidFill>
                </a:endParaRPr>
              </a:p>
            </p:txBody>
          </p:sp>
        </p:grpSp>
        <p:cxnSp>
          <p:nvCxnSpPr>
            <p:cNvPr id="86" name="Straight Arrow Connector 85"/>
            <p:cNvCxnSpPr>
              <a:stCxn id="78" idx="3"/>
            </p:cNvCxnSpPr>
            <p:nvPr/>
          </p:nvCxnSpPr>
          <p:spPr>
            <a:xfrm flipV="1">
              <a:off x="3885234" y="5823564"/>
              <a:ext cx="611587" cy="370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6459332" y="5823564"/>
              <a:ext cx="611587" cy="370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9039738" y="5823564"/>
              <a:ext cx="611587" cy="370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896414" y="5061590"/>
              <a:ext cx="1720984" cy="369332"/>
            </a:xfrm>
            <a:prstGeom prst="rect">
              <a:avLst/>
            </a:prstGeom>
            <a:noFill/>
          </p:spPr>
          <p:txBody>
            <a:bodyPr wrap="none" rtlCol="0">
              <a:spAutoFit/>
            </a:bodyPr>
            <a:lstStyle/>
            <a:p>
              <a:r>
                <a:rPr lang="en-US" b="1" dirty="0" smtClean="0">
                  <a:solidFill>
                    <a:schemeClr val="bg1"/>
                  </a:solidFill>
                </a:rPr>
                <a:t>Instruction N - 2</a:t>
              </a:r>
              <a:endParaRPr lang="en-US" b="1" dirty="0">
                <a:solidFill>
                  <a:schemeClr val="bg1"/>
                </a:solidFill>
              </a:endParaRPr>
            </a:p>
          </p:txBody>
        </p:sp>
        <p:sp>
          <p:nvSpPr>
            <p:cNvPr id="90" name="TextBox 89"/>
            <p:cNvSpPr txBox="1"/>
            <p:nvPr/>
          </p:nvSpPr>
          <p:spPr>
            <a:xfrm>
              <a:off x="4470512" y="5061590"/>
              <a:ext cx="1720984" cy="369332"/>
            </a:xfrm>
            <a:prstGeom prst="rect">
              <a:avLst/>
            </a:prstGeom>
            <a:noFill/>
          </p:spPr>
          <p:txBody>
            <a:bodyPr wrap="none" rtlCol="0">
              <a:spAutoFit/>
            </a:bodyPr>
            <a:lstStyle/>
            <a:p>
              <a:r>
                <a:rPr lang="en-US" b="1" dirty="0" smtClean="0">
                  <a:solidFill>
                    <a:schemeClr val="bg1"/>
                  </a:solidFill>
                </a:rPr>
                <a:t>Instruction N - 4</a:t>
              </a:r>
              <a:endParaRPr lang="en-US" b="1" dirty="0">
                <a:solidFill>
                  <a:schemeClr val="bg1"/>
                </a:solidFill>
              </a:endParaRPr>
            </a:p>
          </p:txBody>
        </p:sp>
        <p:sp>
          <p:nvSpPr>
            <p:cNvPr id="91" name="TextBox 90"/>
            <p:cNvSpPr txBox="1"/>
            <p:nvPr/>
          </p:nvSpPr>
          <p:spPr>
            <a:xfrm>
              <a:off x="7214309" y="5079405"/>
              <a:ext cx="1720984" cy="369332"/>
            </a:xfrm>
            <a:prstGeom prst="rect">
              <a:avLst/>
            </a:prstGeom>
            <a:noFill/>
          </p:spPr>
          <p:txBody>
            <a:bodyPr wrap="none" rtlCol="0">
              <a:spAutoFit/>
            </a:bodyPr>
            <a:lstStyle/>
            <a:p>
              <a:r>
                <a:rPr lang="en-US" b="1" dirty="0" smtClean="0">
                  <a:solidFill>
                    <a:schemeClr val="bg1"/>
                  </a:solidFill>
                </a:rPr>
                <a:t>Instruction N - 6</a:t>
              </a:r>
              <a:endParaRPr lang="en-US" b="1" dirty="0">
                <a:solidFill>
                  <a:schemeClr val="bg1"/>
                </a:solidFill>
              </a:endParaRPr>
            </a:p>
          </p:txBody>
        </p:sp>
        <p:cxnSp>
          <p:nvCxnSpPr>
            <p:cNvPr id="92" name="Elbow Connector 91"/>
            <p:cNvCxnSpPr>
              <a:endCxn id="78" idx="1"/>
            </p:cNvCxnSpPr>
            <p:nvPr/>
          </p:nvCxnSpPr>
          <p:spPr>
            <a:xfrm rot="16200000" flipH="1">
              <a:off x="1291664" y="5222520"/>
              <a:ext cx="874269" cy="335232"/>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1065926" y="5111795"/>
              <a:ext cx="4952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9645017" y="4182315"/>
              <a:ext cx="1369286" cy="369332"/>
            </a:xfrm>
            <a:prstGeom prst="rect">
              <a:avLst/>
            </a:prstGeom>
            <a:noFill/>
          </p:spPr>
          <p:txBody>
            <a:bodyPr wrap="none" rtlCol="0">
              <a:spAutoFit/>
            </a:bodyPr>
            <a:lstStyle/>
            <a:p>
              <a:r>
                <a:rPr lang="en-US" b="1" dirty="0" smtClean="0">
                  <a:solidFill>
                    <a:schemeClr val="bg1"/>
                  </a:solidFill>
                </a:rPr>
                <a:t>Output N - 7</a:t>
              </a:r>
              <a:endParaRPr lang="en-US" b="1" dirty="0">
                <a:solidFill>
                  <a:schemeClr val="bg1"/>
                </a:solidFill>
              </a:endParaRPr>
            </a:p>
          </p:txBody>
        </p:sp>
        <p:sp>
          <p:nvSpPr>
            <p:cNvPr id="94" name="TextBox 93"/>
            <p:cNvSpPr txBox="1"/>
            <p:nvPr/>
          </p:nvSpPr>
          <p:spPr>
            <a:xfrm>
              <a:off x="9699985" y="5638898"/>
              <a:ext cx="1369286" cy="369332"/>
            </a:xfrm>
            <a:prstGeom prst="rect">
              <a:avLst/>
            </a:prstGeom>
            <a:noFill/>
          </p:spPr>
          <p:txBody>
            <a:bodyPr wrap="none" rtlCol="0">
              <a:spAutoFit/>
            </a:bodyPr>
            <a:lstStyle/>
            <a:p>
              <a:r>
                <a:rPr lang="en-US" b="1" dirty="0" smtClean="0">
                  <a:solidFill>
                    <a:schemeClr val="bg1"/>
                  </a:solidFill>
                </a:rPr>
                <a:t>Output N - 8</a:t>
              </a:r>
              <a:endParaRPr lang="en-US" b="1" dirty="0">
                <a:solidFill>
                  <a:schemeClr val="bg1"/>
                </a:solidFill>
              </a:endParaRPr>
            </a:p>
          </p:txBody>
        </p:sp>
      </p:grpSp>
    </p:spTree>
    <p:extLst>
      <p:ext uri="{BB962C8B-B14F-4D97-AF65-F5344CB8AC3E}">
        <p14:creationId xmlns:p14="http://schemas.microsoft.com/office/powerpoint/2010/main" val="2254022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sp>
        <p:nvSpPr>
          <p:cNvPr id="7" name="Title 3"/>
          <p:cNvSpPr txBox="1">
            <a:spLocks/>
          </p:cNvSpPr>
          <p:nvPr/>
        </p:nvSpPr>
        <p:spPr>
          <a:xfrm>
            <a:off x="1400093" y="332729"/>
            <a:ext cx="9373953" cy="10158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FFFF"/>
                </a:solidFill>
                <a:latin typeface="+mn-lt"/>
              </a:rPr>
              <a:t>JUMP!</a:t>
            </a:r>
            <a:endParaRPr lang="en-US" sz="2000" b="1" dirty="0">
              <a:solidFill>
                <a:srgbClr val="FFFFFF"/>
              </a:solidFill>
              <a:latin typeface="+mn-lt"/>
            </a:endParaRPr>
          </a:p>
        </p:txBody>
      </p:sp>
      <p:sp>
        <p:nvSpPr>
          <p:cNvPr id="8" name="Title 3"/>
          <p:cNvSpPr txBox="1">
            <a:spLocks/>
          </p:cNvSpPr>
          <p:nvPr/>
        </p:nvSpPr>
        <p:spPr>
          <a:xfrm>
            <a:off x="276142" y="1758518"/>
            <a:ext cx="11438973" cy="36898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In order to maintain instruction pipelining, a mechanism called speculative branch execution was introduced.</a:t>
            </a:r>
            <a:endParaRPr lang="en-US" sz="1800" b="1" dirty="0">
              <a:solidFill>
                <a:srgbClr val="FFFFFF"/>
              </a:solidFill>
              <a:latin typeface="+mn-lt"/>
            </a:endParaRPr>
          </a:p>
          <a:p>
            <a:pPr marL="285750" indent="-285750">
              <a:buFontTx/>
              <a:buChar char="-"/>
            </a:pPr>
            <a:endParaRPr lang="en-US" sz="1800" b="1" dirty="0">
              <a:solidFill>
                <a:srgbClr val="FFFFFF"/>
              </a:solidFill>
              <a:latin typeface="+mn-lt"/>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608213">
            <a:off x="10943115" y="130339"/>
            <a:ext cx="879249" cy="723060"/>
          </a:xfrm>
          <a:prstGeom prst="rect">
            <a:avLst/>
          </a:prstGeom>
        </p:spPr>
      </p:pic>
      <p:sp>
        <p:nvSpPr>
          <p:cNvPr id="2" name="Oval 1"/>
          <p:cNvSpPr/>
          <p:nvPr/>
        </p:nvSpPr>
        <p:spPr>
          <a:xfrm>
            <a:off x="10778797" y="823026"/>
            <a:ext cx="877246" cy="148579"/>
          </a:xfrm>
          <a:prstGeom prst="ellipse">
            <a:avLst/>
          </a:prstGeom>
          <a:solidFill>
            <a:srgbClr val="FFFFFF">
              <a:alpha val="30196"/>
            </a:srgbClr>
          </a:solidFill>
          <a:ln w="285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a:off x="11217420" y="971605"/>
            <a:ext cx="0" cy="22273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1656043" y="897316"/>
            <a:ext cx="59072" cy="22273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Title 3"/>
          <p:cNvSpPr txBox="1">
            <a:spLocks/>
          </p:cNvSpPr>
          <p:nvPr/>
        </p:nvSpPr>
        <p:spPr>
          <a:xfrm>
            <a:off x="276142" y="2127627"/>
            <a:ext cx="11438973" cy="36898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It predicts if an conditional control transfer execution instruction (conditional jump) will be taken or not.</a:t>
            </a:r>
            <a:endParaRPr lang="en-US" sz="1800" b="1" dirty="0">
              <a:solidFill>
                <a:srgbClr val="FFFFFF"/>
              </a:solidFill>
              <a:latin typeface="+mn-lt"/>
            </a:endParaRPr>
          </a:p>
        </p:txBody>
      </p:sp>
      <p:sp>
        <p:nvSpPr>
          <p:cNvPr id="72" name="Title 3"/>
          <p:cNvSpPr txBox="1">
            <a:spLocks/>
          </p:cNvSpPr>
          <p:nvPr/>
        </p:nvSpPr>
        <p:spPr>
          <a:xfrm>
            <a:off x="276139" y="3356431"/>
            <a:ext cx="11438973" cy="36898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Latest processor models use a hardware implemented perceptron as a speculative branch predictor.</a:t>
            </a:r>
          </a:p>
          <a:p>
            <a:r>
              <a:rPr lang="en-US" sz="1800" b="1" dirty="0" smtClean="0">
                <a:solidFill>
                  <a:srgbClr val="FFFFFF"/>
                </a:solidFill>
                <a:latin typeface="+mn-lt"/>
              </a:rPr>
              <a:t> </a:t>
            </a:r>
            <a:endParaRPr lang="en-US" sz="1800" b="1" dirty="0">
              <a:solidFill>
                <a:srgbClr val="FFFFFF"/>
              </a:solidFill>
              <a:latin typeface="+mn-lt"/>
            </a:endParaRPr>
          </a:p>
        </p:txBody>
      </p:sp>
      <p:sp>
        <p:nvSpPr>
          <p:cNvPr id="74" name="Title 3"/>
          <p:cNvSpPr txBox="1">
            <a:spLocks/>
          </p:cNvSpPr>
          <p:nvPr/>
        </p:nvSpPr>
        <p:spPr>
          <a:xfrm>
            <a:off x="276140" y="2493721"/>
            <a:ext cx="11438973" cy="86270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Based on the predicted branch, instructions are pipelined. If the prediction was incorrect (deduced when all necessary instructions have finished pipelining ), the pipelined results are discarded and the pipeline starts again on the correct branch.</a:t>
            </a:r>
          </a:p>
        </p:txBody>
      </p:sp>
      <p:sp>
        <p:nvSpPr>
          <p:cNvPr id="97" name="Title 3"/>
          <p:cNvSpPr txBox="1">
            <a:spLocks/>
          </p:cNvSpPr>
          <p:nvPr/>
        </p:nvSpPr>
        <p:spPr>
          <a:xfrm>
            <a:off x="276140" y="1357290"/>
            <a:ext cx="11438973" cy="36898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Usually, the pipelining should stop and await processing of the results to decide the outcome of a conditional jump.</a:t>
            </a:r>
            <a:endParaRPr lang="en-US" sz="1800" b="1" dirty="0">
              <a:solidFill>
                <a:srgbClr val="FFFFFF"/>
              </a:solidFill>
              <a:latin typeface="+mn-lt"/>
            </a:endParaRPr>
          </a:p>
        </p:txBody>
      </p:sp>
      <p:grpSp>
        <p:nvGrpSpPr>
          <p:cNvPr id="24" name="Group 23"/>
          <p:cNvGrpSpPr/>
          <p:nvPr/>
        </p:nvGrpSpPr>
        <p:grpSpPr>
          <a:xfrm>
            <a:off x="662940" y="4335780"/>
            <a:ext cx="4663440" cy="1790700"/>
            <a:chOff x="662940" y="4335780"/>
            <a:chExt cx="4663440" cy="1790700"/>
          </a:xfrm>
        </p:grpSpPr>
        <p:sp>
          <p:nvSpPr>
            <p:cNvPr id="23" name="Rounded Rectangle 22"/>
            <p:cNvSpPr/>
            <p:nvPr/>
          </p:nvSpPr>
          <p:spPr>
            <a:xfrm>
              <a:off x="662940" y="4335780"/>
              <a:ext cx="4663440" cy="1790700"/>
            </a:xfrm>
            <a:prstGeom prst="roundRect">
              <a:avLst/>
            </a:prstGeom>
            <a:solidFill>
              <a:srgbClr val="013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822960" y="5265420"/>
              <a:ext cx="46015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81470" y="4954344"/>
              <a:ext cx="1419941" cy="646331"/>
            </a:xfrm>
            <a:prstGeom prst="rect">
              <a:avLst/>
            </a:prstGeom>
            <a:noFill/>
          </p:spPr>
          <p:txBody>
            <a:bodyPr wrap="none" rtlCol="0">
              <a:spAutoFit/>
            </a:bodyPr>
            <a:lstStyle/>
            <a:p>
              <a:r>
                <a:rPr lang="en-US" b="1" dirty="0" smtClean="0">
                  <a:solidFill>
                    <a:schemeClr val="bg1"/>
                  </a:solidFill>
                </a:rPr>
                <a:t>To jump or</a:t>
              </a:r>
            </a:p>
            <a:p>
              <a:r>
                <a:rPr lang="en-US" b="1" dirty="0" smtClean="0">
                  <a:solidFill>
                    <a:schemeClr val="bg1"/>
                  </a:solidFill>
                </a:rPr>
                <a:t>not to jump?</a:t>
              </a:r>
              <a:endParaRPr lang="en-US" b="1" dirty="0">
                <a:solidFill>
                  <a:schemeClr val="bg1"/>
                </a:solidFill>
              </a:endParaRPr>
            </a:p>
          </p:txBody>
        </p:sp>
        <p:cxnSp>
          <p:nvCxnSpPr>
            <p:cNvPr id="98" name="Straight Arrow Connector 97"/>
            <p:cNvCxnSpPr>
              <a:endCxn id="100" idx="1"/>
            </p:cNvCxnSpPr>
            <p:nvPr/>
          </p:nvCxnSpPr>
          <p:spPr>
            <a:xfrm flipV="1">
              <a:off x="2997281" y="4746356"/>
              <a:ext cx="591739" cy="51906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121" idx="1"/>
            </p:cNvCxnSpPr>
            <p:nvPr/>
          </p:nvCxnSpPr>
          <p:spPr>
            <a:xfrm>
              <a:off x="2997281" y="5265420"/>
              <a:ext cx="579458" cy="335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3589020" y="4423190"/>
              <a:ext cx="1638300" cy="646331"/>
            </a:xfrm>
            <a:prstGeom prst="rect">
              <a:avLst/>
            </a:prstGeom>
            <a:noFill/>
          </p:spPr>
          <p:txBody>
            <a:bodyPr wrap="square" rtlCol="0">
              <a:spAutoFit/>
            </a:bodyPr>
            <a:lstStyle/>
            <a:p>
              <a:r>
                <a:rPr lang="en-US" b="1" dirty="0" smtClean="0">
                  <a:solidFill>
                    <a:schemeClr val="bg1"/>
                  </a:solidFill>
                </a:rPr>
                <a:t>Continue pipelining here</a:t>
              </a:r>
              <a:endParaRPr lang="en-US" b="1" dirty="0">
                <a:solidFill>
                  <a:schemeClr val="bg1"/>
                </a:solidFill>
              </a:endParaRPr>
            </a:p>
          </p:txBody>
        </p:sp>
      </p:grpSp>
      <p:sp>
        <p:nvSpPr>
          <p:cNvPr id="102" name="Rounded Rectangle 101"/>
          <p:cNvSpPr/>
          <p:nvPr/>
        </p:nvSpPr>
        <p:spPr>
          <a:xfrm>
            <a:off x="6746321" y="3804017"/>
            <a:ext cx="4663440" cy="135388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p:cNvGrpSpPr/>
          <p:nvPr/>
        </p:nvGrpSpPr>
        <p:grpSpPr>
          <a:xfrm>
            <a:off x="6746321" y="5231130"/>
            <a:ext cx="4663440" cy="1421398"/>
            <a:chOff x="662940" y="4335780"/>
            <a:chExt cx="4663440" cy="1790700"/>
          </a:xfrm>
          <a:solidFill>
            <a:srgbClr val="C00000"/>
          </a:solidFill>
        </p:grpSpPr>
        <p:sp>
          <p:nvSpPr>
            <p:cNvPr id="109" name="Rounded Rectangle 108"/>
            <p:cNvSpPr/>
            <p:nvPr/>
          </p:nvSpPr>
          <p:spPr>
            <a:xfrm>
              <a:off x="662940" y="4335780"/>
              <a:ext cx="4663440" cy="17907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p:cNvCxnSpPr/>
            <p:nvPr/>
          </p:nvCxnSpPr>
          <p:spPr>
            <a:xfrm>
              <a:off x="822960" y="5265420"/>
              <a:ext cx="754380" cy="0"/>
            </a:xfrm>
            <a:prstGeom prst="straightConnector1">
              <a:avLst/>
            </a:prstGeom>
            <a:grpFill/>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577340" y="4942254"/>
              <a:ext cx="1419941" cy="646331"/>
            </a:xfrm>
            <a:prstGeom prst="rect">
              <a:avLst/>
            </a:prstGeom>
            <a:grpFill/>
          </p:spPr>
          <p:txBody>
            <a:bodyPr wrap="none" rtlCol="0">
              <a:spAutoFit/>
            </a:bodyPr>
            <a:lstStyle/>
            <a:p>
              <a:r>
                <a:rPr lang="en-US" b="1" dirty="0" smtClean="0">
                  <a:solidFill>
                    <a:schemeClr val="bg1"/>
                  </a:solidFill>
                </a:rPr>
                <a:t>To jump or</a:t>
              </a:r>
            </a:p>
            <a:p>
              <a:r>
                <a:rPr lang="en-US" b="1" dirty="0" smtClean="0">
                  <a:solidFill>
                    <a:schemeClr val="bg1"/>
                  </a:solidFill>
                </a:rPr>
                <a:t>not to jump?</a:t>
              </a:r>
              <a:endParaRPr lang="en-US" b="1" dirty="0">
                <a:solidFill>
                  <a:schemeClr val="bg1"/>
                </a:solidFill>
              </a:endParaRPr>
            </a:p>
          </p:txBody>
        </p:sp>
        <p:cxnSp>
          <p:nvCxnSpPr>
            <p:cNvPr id="113" name="Straight Arrow Connector 112"/>
            <p:cNvCxnSpPr/>
            <p:nvPr/>
          </p:nvCxnSpPr>
          <p:spPr>
            <a:xfrm>
              <a:off x="2997281" y="5265420"/>
              <a:ext cx="591739" cy="323165"/>
            </a:xfrm>
            <a:prstGeom prst="straightConnector1">
              <a:avLst/>
            </a:prstGeom>
            <a:grpFill/>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3578901" y="5219969"/>
              <a:ext cx="1638300" cy="814258"/>
            </a:xfrm>
            <a:prstGeom prst="rect">
              <a:avLst/>
            </a:prstGeom>
            <a:grpFill/>
          </p:spPr>
          <p:txBody>
            <a:bodyPr wrap="square" rtlCol="0">
              <a:spAutoFit/>
            </a:bodyPr>
            <a:lstStyle/>
            <a:p>
              <a:r>
                <a:rPr lang="en-US" b="1" dirty="0" smtClean="0">
                  <a:solidFill>
                    <a:schemeClr val="bg1"/>
                  </a:solidFill>
                </a:rPr>
                <a:t>Discard &amp; start again here </a:t>
              </a:r>
              <a:r>
                <a:rPr lang="en-US" b="1" dirty="0" smtClean="0">
                  <a:solidFill>
                    <a:schemeClr val="bg1"/>
                  </a:solidFill>
                  <a:sym typeface="Wingdings" panose="05000000000000000000" pitchFamily="2" charset="2"/>
                </a:rPr>
                <a:t>:(</a:t>
              </a:r>
              <a:endParaRPr lang="en-US" b="1" dirty="0">
                <a:solidFill>
                  <a:schemeClr val="bg1"/>
                </a:solidFill>
              </a:endParaRPr>
            </a:p>
          </p:txBody>
        </p:sp>
      </p:grpSp>
      <p:cxnSp>
        <p:nvCxnSpPr>
          <p:cNvPr id="115" name="Straight Arrow Connector 114"/>
          <p:cNvCxnSpPr>
            <a:stCxn id="23" idx="3"/>
            <a:endCxn id="102" idx="1"/>
          </p:cNvCxnSpPr>
          <p:nvPr/>
        </p:nvCxnSpPr>
        <p:spPr>
          <a:xfrm flipV="1">
            <a:off x="5326380" y="4480960"/>
            <a:ext cx="1419941" cy="75017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23" idx="3"/>
            <a:endCxn id="109" idx="1"/>
          </p:cNvCxnSpPr>
          <p:nvPr/>
        </p:nvCxnSpPr>
        <p:spPr>
          <a:xfrm>
            <a:off x="5326380" y="5231130"/>
            <a:ext cx="1419941" cy="7106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19927231">
            <a:off x="5399763" y="4178050"/>
            <a:ext cx="1161536" cy="646331"/>
          </a:xfrm>
          <a:prstGeom prst="rect">
            <a:avLst/>
          </a:prstGeom>
          <a:noFill/>
        </p:spPr>
        <p:txBody>
          <a:bodyPr wrap="none" rtlCol="0">
            <a:spAutoFit/>
          </a:bodyPr>
          <a:lstStyle/>
          <a:p>
            <a:r>
              <a:rPr lang="en-US" b="1" dirty="0" smtClean="0">
                <a:solidFill>
                  <a:srgbClr val="92D050"/>
                </a:solidFill>
              </a:rPr>
              <a:t>Correct </a:t>
            </a:r>
          </a:p>
          <a:p>
            <a:r>
              <a:rPr lang="en-US" b="1" dirty="0" smtClean="0">
                <a:solidFill>
                  <a:srgbClr val="92D050"/>
                </a:solidFill>
              </a:rPr>
              <a:t>prediction</a:t>
            </a:r>
            <a:endParaRPr lang="en-US" b="1" dirty="0">
              <a:solidFill>
                <a:srgbClr val="92D050"/>
              </a:solidFill>
            </a:endParaRPr>
          </a:p>
        </p:txBody>
      </p:sp>
      <p:sp>
        <p:nvSpPr>
          <p:cNvPr id="117" name="TextBox 116"/>
          <p:cNvSpPr txBox="1"/>
          <p:nvPr/>
        </p:nvSpPr>
        <p:spPr>
          <a:xfrm rot="1738081">
            <a:off x="5399912" y="5573329"/>
            <a:ext cx="1161536" cy="646331"/>
          </a:xfrm>
          <a:prstGeom prst="rect">
            <a:avLst/>
          </a:prstGeom>
          <a:noFill/>
        </p:spPr>
        <p:txBody>
          <a:bodyPr wrap="none" rtlCol="0">
            <a:spAutoFit/>
          </a:bodyPr>
          <a:lstStyle/>
          <a:p>
            <a:r>
              <a:rPr lang="en-US" b="1" dirty="0" smtClean="0">
                <a:solidFill>
                  <a:srgbClr val="C00000"/>
                </a:solidFill>
              </a:rPr>
              <a:t>Incorrect </a:t>
            </a:r>
          </a:p>
          <a:p>
            <a:r>
              <a:rPr lang="en-US" b="1" dirty="0" smtClean="0">
                <a:solidFill>
                  <a:srgbClr val="C00000"/>
                </a:solidFill>
              </a:rPr>
              <a:t>prediction</a:t>
            </a:r>
            <a:endParaRPr lang="en-US" b="1" dirty="0">
              <a:solidFill>
                <a:srgbClr val="C00000"/>
              </a:solidFill>
            </a:endParaRPr>
          </a:p>
        </p:txBody>
      </p:sp>
      <p:pic>
        <p:nvPicPr>
          <p:cNvPr id="2050" name="Picture 2" descr="Some Extra Boost - Power Clarkson | Meme Gener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6677" y="3804017"/>
            <a:ext cx="2163095" cy="1353885"/>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Connector 119"/>
          <p:cNvCxnSpPr/>
          <p:nvPr/>
        </p:nvCxnSpPr>
        <p:spPr>
          <a:xfrm flipV="1">
            <a:off x="10719829" y="892481"/>
            <a:ext cx="59072" cy="22273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3576739" y="5231130"/>
            <a:ext cx="1638300" cy="738664"/>
          </a:xfrm>
          <a:prstGeom prst="rect">
            <a:avLst/>
          </a:prstGeom>
          <a:noFill/>
        </p:spPr>
        <p:txBody>
          <a:bodyPr wrap="square" rtlCol="0">
            <a:spAutoFit/>
          </a:bodyPr>
          <a:lstStyle/>
          <a:p>
            <a:r>
              <a:rPr lang="en-US" sz="1400" b="1" dirty="0" smtClean="0">
                <a:solidFill>
                  <a:schemeClr val="bg1"/>
                </a:solidFill>
              </a:rPr>
              <a:t>Hopefully shouldn’t have jumped here </a:t>
            </a:r>
            <a:endParaRPr lang="en-US" sz="1400" b="1" dirty="0">
              <a:solidFill>
                <a:schemeClr val="bg1"/>
              </a:solidFill>
            </a:endParaRPr>
          </a:p>
        </p:txBody>
      </p:sp>
      <p:sp>
        <p:nvSpPr>
          <p:cNvPr id="122" name="TextBox 121"/>
          <p:cNvSpPr txBox="1"/>
          <p:nvPr/>
        </p:nvSpPr>
        <p:spPr>
          <a:xfrm rot="19146016">
            <a:off x="2808130" y="4711962"/>
            <a:ext cx="761058" cy="276999"/>
          </a:xfrm>
          <a:prstGeom prst="rect">
            <a:avLst/>
          </a:prstGeom>
          <a:noFill/>
        </p:spPr>
        <p:txBody>
          <a:bodyPr wrap="square" rtlCol="0">
            <a:spAutoFit/>
          </a:bodyPr>
          <a:lstStyle/>
          <a:p>
            <a:r>
              <a:rPr lang="en-US" sz="1200" b="1" dirty="0" smtClean="0">
                <a:solidFill>
                  <a:schemeClr val="bg1"/>
                </a:solidFill>
              </a:rPr>
              <a:t>jump</a:t>
            </a:r>
            <a:endParaRPr lang="en-US" b="1" dirty="0">
              <a:solidFill>
                <a:schemeClr val="bg1"/>
              </a:solidFill>
            </a:endParaRPr>
          </a:p>
        </p:txBody>
      </p:sp>
      <p:sp>
        <p:nvSpPr>
          <p:cNvPr id="123" name="TextBox 122"/>
          <p:cNvSpPr txBox="1"/>
          <p:nvPr/>
        </p:nvSpPr>
        <p:spPr>
          <a:xfrm rot="1834604">
            <a:off x="2726480" y="5491157"/>
            <a:ext cx="906252" cy="276999"/>
          </a:xfrm>
          <a:prstGeom prst="rect">
            <a:avLst/>
          </a:prstGeom>
          <a:noFill/>
        </p:spPr>
        <p:txBody>
          <a:bodyPr wrap="square" rtlCol="0">
            <a:spAutoFit/>
          </a:bodyPr>
          <a:lstStyle/>
          <a:p>
            <a:r>
              <a:rPr lang="en-US" sz="1200" b="1" dirty="0" smtClean="0">
                <a:solidFill>
                  <a:schemeClr val="bg1"/>
                </a:solidFill>
              </a:rPr>
              <a:t>Don’t jump</a:t>
            </a:r>
            <a:endParaRPr lang="en-US" sz="1200" b="1" dirty="0">
              <a:solidFill>
                <a:schemeClr val="bg1"/>
              </a:solidFill>
            </a:endParaRPr>
          </a:p>
        </p:txBody>
      </p:sp>
      <p:cxnSp>
        <p:nvCxnSpPr>
          <p:cNvPr id="124" name="Straight Arrow Connector 123"/>
          <p:cNvCxnSpPr/>
          <p:nvPr/>
        </p:nvCxnSpPr>
        <p:spPr>
          <a:xfrm>
            <a:off x="2471336" y="5265420"/>
            <a:ext cx="46015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399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sp>
        <p:nvSpPr>
          <p:cNvPr id="7" name="Title 3"/>
          <p:cNvSpPr txBox="1">
            <a:spLocks/>
          </p:cNvSpPr>
          <p:nvPr/>
        </p:nvSpPr>
        <p:spPr>
          <a:xfrm>
            <a:off x="1400093" y="332729"/>
            <a:ext cx="9373953" cy="10158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FFFF"/>
                </a:solidFill>
                <a:latin typeface="+mn-lt"/>
              </a:rPr>
              <a:t>Cache</a:t>
            </a:r>
            <a:endParaRPr lang="en-US" sz="2000" b="1" dirty="0">
              <a:solidFill>
                <a:srgbClr val="FFFFFF"/>
              </a:solidFill>
              <a:latin typeface="+mn-lt"/>
            </a:endParaRPr>
          </a:p>
        </p:txBody>
      </p:sp>
      <p:sp>
        <p:nvSpPr>
          <p:cNvPr id="72" name="Title 3"/>
          <p:cNvSpPr txBox="1">
            <a:spLocks/>
          </p:cNvSpPr>
          <p:nvPr/>
        </p:nvSpPr>
        <p:spPr>
          <a:xfrm>
            <a:off x="254018" y="2412726"/>
            <a:ext cx="11438973" cy="61806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If the CPU tries to access a memory area that is not cached (known as cache miss) that area is then fetched and stored into cache.</a:t>
            </a:r>
          </a:p>
        </p:txBody>
      </p:sp>
      <p:sp>
        <p:nvSpPr>
          <p:cNvPr id="97" name="Title 3"/>
          <p:cNvSpPr txBox="1">
            <a:spLocks/>
          </p:cNvSpPr>
          <p:nvPr/>
        </p:nvSpPr>
        <p:spPr>
          <a:xfrm>
            <a:off x="254018" y="1748401"/>
            <a:ext cx="11438973" cy="63346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Cache memory is a small, fast memory area close to the CPU where frequently used data are stored from the slower but larger RAM memory. </a:t>
            </a:r>
            <a:endParaRPr lang="en-US" sz="1800" b="1" dirty="0">
              <a:solidFill>
                <a:srgbClr val="FFFFFF"/>
              </a:solidFill>
              <a:latin typeface="+mn-lt"/>
            </a:endParaRPr>
          </a:p>
        </p:txBody>
      </p:sp>
      <p:grpSp>
        <p:nvGrpSpPr>
          <p:cNvPr id="5" name="Group 4"/>
          <p:cNvGrpSpPr/>
          <p:nvPr/>
        </p:nvGrpSpPr>
        <p:grpSpPr>
          <a:xfrm flipV="1">
            <a:off x="3632817" y="-231207"/>
            <a:ext cx="1238575" cy="1243859"/>
            <a:chOff x="8978321" y="168049"/>
            <a:chExt cx="1238575" cy="1243859"/>
          </a:xfrm>
        </p:grpSpPr>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8321" y="688848"/>
              <a:ext cx="879249" cy="723060"/>
            </a:xfrm>
            <a:prstGeom prst="rect">
              <a:avLst/>
            </a:prstGeom>
          </p:spPr>
        </p:pic>
        <p:sp>
          <p:nvSpPr>
            <p:cNvPr id="3" name="Cloud Callout 2"/>
            <p:cNvSpPr/>
            <p:nvPr/>
          </p:nvSpPr>
          <p:spPr>
            <a:xfrm>
              <a:off x="9284208" y="168049"/>
              <a:ext cx="932688" cy="512064"/>
            </a:xfrm>
            <a:prstGeom prst="cloudCallou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599709" y="237176"/>
              <a:ext cx="301686" cy="369332"/>
            </a:xfrm>
            <a:prstGeom prst="rect">
              <a:avLst/>
            </a:prstGeom>
            <a:noFill/>
          </p:spPr>
          <p:txBody>
            <a:bodyPr wrap="none" rtlCol="0">
              <a:spAutoFit/>
            </a:bodyPr>
            <a:lstStyle/>
            <a:p>
              <a:r>
                <a:rPr lang="en-US" b="1" dirty="0" smtClean="0">
                  <a:solidFill>
                    <a:schemeClr val="bg1"/>
                  </a:solidFill>
                </a:rPr>
                <a:t>$</a:t>
              </a:r>
              <a:endParaRPr lang="en-US" b="1" dirty="0">
                <a:solidFill>
                  <a:schemeClr val="bg1"/>
                </a:solidFill>
              </a:endParaRPr>
            </a:p>
          </p:txBody>
        </p:sp>
      </p:grpSp>
      <p:sp>
        <p:nvSpPr>
          <p:cNvPr id="38" name="Title 3"/>
          <p:cNvSpPr txBox="1">
            <a:spLocks/>
          </p:cNvSpPr>
          <p:nvPr/>
        </p:nvSpPr>
        <p:spPr>
          <a:xfrm>
            <a:off x="254017" y="3030794"/>
            <a:ext cx="11438973" cy="78166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This mechanism works the same for speculative execution but </a:t>
            </a:r>
            <a:r>
              <a:rPr lang="en-US" sz="1800" b="1" dirty="0">
                <a:solidFill>
                  <a:srgbClr val="FFFFFF"/>
                </a:solidFill>
                <a:latin typeface="+mn-lt"/>
              </a:rPr>
              <a:t>w</a:t>
            </a:r>
            <a:r>
              <a:rPr lang="en-US" sz="1800" b="1" dirty="0" smtClean="0">
                <a:solidFill>
                  <a:srgbClr val="FFFFFF"/>
                </a:solidFill>
                <a:latin typeface="+mn-lt"/>
              </a:rPr>
              <a:t>hen a </a:t>
            </a:r>
            <a:r>
              <a:rPr lang="en-US" sz="1800" b="1" dirty="0" err="1" smtClean="0">
                <a:solidFill>
                  <a:srgbClr val="FFFFFF"/>
                </a:solidFill>
                <a:latin typeface="+mn-lt"/>
              </a:rPr>
              <a:t>missprediction</a:t>
            </a:r>
            <a:r>
              <a:rPr lang="en-US" sz="1800" b="1" dirty="0" smtClean="0">
                <a:solidFill>
                  <a:srgbClr val="FFFFFF"/>
                </a:solidFill>
                <a:latin typeface="+mn-lt"/>
              </a:rPr>
              <a:t> occurs, the cache is not cleared. (The accessed data from memory will still reside in cache even after the CPU deduced that the pipelined branch was not right) </a:t>
            </a:r>
          </a:p>
        </p:txBody>
      </p:sp>
      <p:grpSp>
        <p:nvGrpSpPr>
          <p:cNvPr id="21" name="Group 20"/>
          <p:cNvGrpSpPr/>
          <p:nvPr/>
        </p:nvGrpSpPr>
        <p:grpSpPr>
          <a:xfrm>
            <a:off x="4314603" y="3781117"/>
            <a:ext cx="6923668" cy="2628900"/>
            <a:chOff x="2972499" y="3781117"/>
            <a:chExt cx="6923668" cy="2628900"/>
          </a:xfrm>
        </p:grpSpPr>
        <p:grpSp>
          <p:nvGrpSpPr>
            <p:cNvPr id="10" name="Group 9"/>
            <p:cNvGrpSpPr/>
            <p:nvPr/>
          </p:nvGrpSpPr>
          <p:grpSpPr>
            <a:xfrm>
              <a:off x="8775290" y="4535130"/>
              <a:ext cx="1120877" cy="1120877"/>
              <a:chOff x="7691284" y="4129549"/>
              <a:chExt cx="1120877" cy="1120877"/>
            </a:xfrm>
          </p:grpSpPr>
          <p:sp>
            <p:nvSpPr>
              <p:cNvPr id="6" name="Rounded Rectangle 5"/>
              <p:cNvSpPr/>
              <p:nvPr/>
            </p:nvSpPr>
            <p:spPr>
              <a:xfrm>
                <a:off x="7691284" y="4129549"/>
                <a:ext cx="1120877" cy="112087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Box 8"/>
              <p:cNvSpPr txBox="1"/>
              <p:nvPr/>
            </p:nvSpPr>
            <p:spPr>
              <a:xfrm>
                <a:off x="7964624" y="4505321"/>
                <a:ext cx="580608" cy="369332"/>
              </a:xfrm>
              <a:prstGeom prst="rect">
                <a:avLst/>
              </a:prstGeom>
              <a:noFill/>
            </p:spPr>
            <p:txBody>
              <a:bodyPr wrap="none" rtlCol="0">
                <a:spAutoFit/>
              </a:bodyPr>
              <a:lstStyle/>
              <a:p>
                <a:r>
                  <a:rPr lang="en-US" b="1" dirty="0" smtClean="0">
                    <a:solidFill>
                      <a:schemeClr val="bg1"/>
                    </a:solidFill>
                  </a:rPr>
                  <a:t>CPU</a:t>
                </a:r>
                <a:endParaRPr lang="en-US" b="1" dirty="0">
                  <a:solidFill>
                    <a:schemeClr val="bg1"/>
                  </a:solidFill>
                </a:endParaRPr>
              </a:p>
            </p:txBody>
          </p:sp>
        </p:grpSp>
        <p:sp>
          <p:nvSpPr>
            <p:cNvPr id="13" name="Rounded Rectangle 12"/>
            <p:cNvSpPr/>
            <p:nvPr/>
          </p:nvSpPr>
          <p:spPr>
            <a:xfrm>
              <a:off x="6087069" y="4111113"/>
              <a:ext cx="660318" cy="1968909"/>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186395" y="4764867"/>
              <a:ext cx="461665" cy="663002"/>
            </a:xfrm>
            <a:prstGeom prst="rect">
              <a:avLst/>
            </a:prstGeom>
            <a:noFill/>
          </p:spPr>
          <p:txBody>
            <a:bodyPr vert="vert" wrap="none" rtlCol="0">
              <a:spAutoFit/>
            </a:bodyPr>
            <a:lstStyle/>
            <a:p>
              <a:r>
                <a:rPr lang="en-US" b="1" dirty="0" smtClean="0">
                  <a:solidFill>
                    <a:schemeClr val="bg1"/>
                  </a:solidFill>
                </a:rPr>
                <a:t>Cache</a:t>
              </a:r>
              <a:endParaRPr lang="en-US" b="1" dirty="0">
                <a:solidFill>
                  <a:schemeClr val="bg1"/>
                </a:solidFill>
              </a:endParaRPr>
            </a:p>
          </p:txBody>
        </p:sp>
        <p:grpSp>
          <p:nvGrpSpPr>
            <p:cNvPr id="19" name="Group 18"/>
            <p:cNvGrpSpPr/>
            <p:nvPr/>
          </p:nvGrpSpPr>
          <p:grpSpPr>
            <a:xfrm>
              <a:off x="2972499" y="3781117"/>
              <a:ext cx="660318" cy="2628900"/>
              <a:chOff x="3850808" y="3781117"/>
              <a:chExt cx="660318" cy="2628900"/>
            </a:xfrm>
          </p:grpSpPr>
          <p:sp>
            <p:nvSpPr>
              <p:cNvPr id="41" name="Rounded Rectangle 40"/>
              <p:cNvSpPr/>
              <p:nvPr/>
            </p:nvSpPr>
            <p:spPr>
              <a:xfrm>
                <a:off x="3850808" y="3781117"/>
                <a:ext cx="660318" cy="262890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950134" y="4764066"/>
                <a:ext cx="461665" cy="563616"/>
              </a:xfrm>
              <a:prstGeom prst="rect">
                <a:avLst/>
              </a:prstGeom>
              <a:noFill/>
            </p:spPr>
            <p:txBody>
              <a:bodyPr vert="vert" wrap="none" rtlCol="0">
                <a:spAutoFit/>
              </a:bodyPr>
              <a:lstStyle/>
              <a:p>
                <a:r>
                  <a:rPr lang="en-US" b="1" dirty="0" smtClean="0">
                    <a:solidFill>
                      <a:schemeClr val="bg1"/>
                    </a:solidFill>
                  </a:rPr>
                  <a:t>RAM</a:t>
                </a:r>
                <a:endParaRPr lang="en-US" b="1" dirty="0">
                  <a:solidFill>
                    <a:schemeClr val="bg1"/>
                  </a:solidFill>
                </a:endParaRPr>
              </a:p>
            </p:txBody>
          </p:sp>
        </p:grpSp>
        <p:cxnSp>
          <p:nvCxnSpPr>
            <p:cNvPr id="16" name="Straight Arrow Connector 15"/>
            <p:cNvCxnSpPr/>
            <p:nvPr/>
          </p:nvCxnSpPr>
          <p:spPr>
            <a:xfrm flipH="1">
              <a:off x="6799007" y="4705073"/>
              <a:ext cx="1895167"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759382" y="4397296"/>
              <a:ext cx="1584921" cy="307777"/>
            </a:xfrm>
            <a:prstGeom prst="rect">
              <a:avLst/>
            </a:prstGeom>
            <a:noFill/>
          </p:spPr>
          <p:txBody>
            <a:bodyPr wrap="none" rtlCol="0">
              <a:spAutoFit/>
            </a:bodyPr>
            <a:lstStyle/>
            <a:p>
              <a:r>
                <a:rPr lang="en-US" sz="1400" dirty="0" smtClean="0">
                  <a:solidFill>
                    <a:schemeClr val="bg1"/>
                  </a:solidFill>
                </a:rPr>
                <a:t>Hey, got this mem?</a:t>
              </a:r>
              <a:endParaRPr lang="en-US" sz="1400" dirty="0">
                <a:solidFill>
                  <a:schemeClr val="bg1"/>
                </a:solidFill>
              </a:endParaRPr>
            </a:p>
          </p:txBody>
        </p:sp>
        <p:cxnSp>
          <p:nvCxnSpPr>
            <p:cNvPr id="47" name="Straight Arrow Connector 46"/>
            <p:cNvCxnSpPr/>
            <p:nvPr/>
          </p:nvCxnSpPr>
          <p:spPr>
            <a:xfrm flipH="1">
              <a:off x="3713933" y="4702953"/>
              <a:ext cx="2261583"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903600" y="4381241"/>
              <a:ext cx="1802738" cy="307777"/>
            </a:xfrm>
            <a:prstGeom prst="rect">
              <a:avLst/>
            </a:prstGeom>
            <a:noFill/>
          </p:spPr>
          <p:txBody>
            <a:bodyPr wrap="none" rtlCol="0">
              <a:spAutoFit/>
            </a:bodyPr>
            <a:lstStyle/>
            <a:p>
              <a:r>
                <a:rPr lang="en-US" sz="1400" dirty="0" smtClean="0">
                  <a:solidFill>
                    <a:schemeClr val="bg1"/>
                  </a:solidFill>
                </a:rPr>
                <a:t>Nope, let me ask RAM</a:t>
              </a:r>
              <a:endParaRPr lang="en-US" sz="1400" dirty="0">
                <a:solidFill>
                  <a:schemeClr val="bg1"/>
                </a:solidFill>
              </a:endParaRPr>
            </a:p>
          </p:txBody>
        </p:sp>
        <p:cxnSp>
          <p:nvCxnSpPr>
            <p:cNvPr id="53" name="Straight Arrow Connector 52"/>
            <p:cNvCxnSpPr/>
            <p:nvPr/>
          </p:nvCxnSpPr>
          <p:spPr>
            <a:xfrm>
              <a:off x="3711920" y="5565578"/>
              <a:ext cx="2261583"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645043" y="5210181"/>
              <a:ext cx="2281458" cy="738664"/>
            </a:xfrm>
            <a:prstGeom prst="rect">
              <a:avLst/>
            </a:prstGeom>
            <a:noFill/>
          </p:spPr>
          <p:txBody>
            <a:bodyPr wrap="none" rtlCol="0">
              <a:spAutoFit/>
            </a:bodyPr>
            <a:lstStyle/>
            <a:p>
              <a:r>
                <a:rPr lang="en-US" sz="1400" dirty="0" smtClean="0">
                  <a:solidFill>
                    <a:schemeClr val="bg1"/>
                  </a:solidFill>
                </a:rPr>
                <a:t>There you go, also you might</a:t>
              </a:r>
            </a:p>
            <a:p>
              <a:r>
                <a:rPr lang="en-US" sz="1400" dirty="0" smtClean="0">
                  <a:solidFill>
                    <a:schemeClr val="bg1"/>
                  </a:solidFill>
                </a:rPr>
                <a:t> </a:t>
              </a:r>
            </a:p>
            <a:p>
              <a:r>
                <a:rPr lang="en-US" sz="1400" dirty="0" err="1" smtClean="0">
                  <a:solidFill>
                    <a:schemeClr val="bg1"/>
                  </a:solidFill>
                </a:rPr>
                <a:t>wanna</a:t>
              </a:r>
              <a:r>
                <a:rPr lang="en-US" sz="1400" dirty="0" smtClean="0">
                  <a:solidFill>
                    <a:schemeClr val="bg1"/>
                  </a:solidFill>
                </a:rPr>
                <a:t> store that</a:t>
              </a:r>
            </a:p>
          </p:txBody>
        </p:sp>
        <p:cxnSp>
          <p:nvCxnSpPr>
            <p:cNvPr id="55" name="Straight Arrow Connector 54"/>
            <p:cNvCxnSpPr/>
            <p:nvPr/>
          </p:nvCxnSpPr>
          <p:spPr>
            <a:xfrm>
              <a:off x="6818819" y="5427869"/>
              <a:ext cx="1895167"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921400" y="5058537"/>
              <a:ext cx="1262205" cy="738664"/>
            </a:xfrm>
            <a:prstGeom prst="rect">
              <a:avLst/>
            </a:prstGeom>
            <a:noFill/>
          </p:spPr>
          <p:txBody>
            <a:bodyPr wrap="none" rtlCol="0">
              <a:spAutoFit/>
            </a:bodyPr>
            <a:lstStyle/>
            <a:p>
              <a:r>
                <a:rPr lang="en-US" sz="1400" dirty="0" smtClean="0">
                  <a:solidFill>
                    <a:schemeClr val="bg1"/>
                  </a:solidFill>
                </a:rPr>
                <a:t>*stores mem* </a:t>
              </a:r>
            </a:p>
            <a:p>
              <a:endParaRPr lang="en-US" sz="1400" dirty="0">
                <a:solidFill>
                  <a:schemeClr val="bg1"/>
                </a:solidFill>
              </a:endParaRPr>
            </a:p>
            <a:p>
              <a:r>
                <a:rPr lang="en-US" sz="1400" dirty="0">
                  <a:solidFill>
                    <a:schemeClr val="bg1"/>
                  </a:solidFill>
                </a:rPr>
                <a:t>T</a:t>
              </a:r>
              <a:r>
                <a:rPr lang="en-US" sz="1400" dirty="0" smtClean="0">
                  <a:solidFill>
                    <a:schemeClr val="bg1"/>
                  </a:solidFill>
                </a:rPr>
                <a:t>here you go</a:t>
              </a:r>
              <a:endParaRPr lang="en-US" sz="1400" dirty="0">
                <a:solidFill>
                  <a:schemeClr val="bg1"/>
                </a:solidFill>
              </a:endParaRPr>
            </a:p>
          </p:txBody>
        </p:sp>
      </p:grpSp>
      <p:sp>
        <p:nvSpPr>
          <p:cNvPr id="57" name="Title 3"/>
          <p:cNvSpPr txBox="1">
            <a:spLocks/>
          </p:cNvSpPr>
          <p:nvPr/>
        </p:nvSpPr>
        <p:spPr>
          <a:xfrm>
            <a:off x="252282" y="3917720"/>
            <a:ext cx="3681589" cy="63346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Cached memory is much faster accessed than RAM memory</a:t>
            </a:r>
          </a:p>
        </p:txBody>
      </p:sp>
    </p:spTree>
    <p:extLst>
      <p:ext uri="{BB962C8B-B14F-4D97-AF65-F5344CB8AC3E}">
        <p14:creationId xmlns:p14="http://schemas.microsoft.com/office/powerpoint/2010/main" val="910844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sp>
        <p:nvSpPr>
          <p:cNvPr id="19" name="Title 3"/>
          <p:cNvSpPr txBox="1">
            <a:spLocks/>
          </p:cNvSpPr>
          <p:nvPr/>
        </p:nvSpPr>
        <p:spPr>
          <a:xfrm>
            <a:off x="1932038" y="1943032"/>
            <a:ext cx="8327924" cy="29719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b="1" dirty="0">
                <a:solidFill>
                  <a:srgbClr val="FFFFFF"/>
                </a:solidFill>
                <a:latin typeface="+mn-lt"/>
              </a:rPr>
              <a:t>2</a:t>
            </a:r>
            <a:r>
              <a:rPr lang="en-US" sz="8000" b="1" dirty="0" smtClean="0">
                <a:solidFill>
                  <a:srgbClr val="FFFFFF"/>
                </a:solidFill>
                <a:latin typeface="+mn-lt"/>
              </a:rPr>
              <a:t>. Recipe:</a:t>
            </a:r>
            <a:endParaRPr lang="en-US" sz="5400" b="1" dirty="0">
              <a:solidFill>
                <a:srgbClr val="FFFFFF"/>
              </a:solidFill>
              <a:latin typeface="+mn-l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164" y="2836525"/>
            <a:ext cx="1665001" cy="1369233"/>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65546" y="2836524"/>
            <a:ext cx="1665001" cy="1369233"/>
          </a:xfrm>
          <a:prstGeom prst="rect">
            <a:avLst/>
          </a:prstGeom>
        </p:spPr>
      </p:pic>
    </p:spTree>
    <p:extLst>
      <p:ext uri="{BB962C8B-B14F-4D97-AF65-F5344CB8AC3E}">
        <p14:creationId xmlns:p14="http://schemas.microsoft.com/office/powerpoint/2010/main" val="3797704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sp>
        <p:nvSpPr>
          <p:cNvPr id="7" name="Title 3"/>
          <p:cNvSpPr txBox="1">
            <a:spLocks/>
          </p:cNvSpPr>
          <p:nvPr/>
        </p:nvSpPr>
        <p:spPr>
          <a:xfrm>
            <a:off x="1400093" y="332729"/>
            <a:ext cx="9373953" cy="10158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err="1" smtClean="0">
                <a:solidFill>
                  <a:srgbClr val="FFFFFF"/>
                </a:solidFill>
                <a:latin typeface="+mn-lt"/>
              </a:rPr>
              <a:t>Spectre</a:t>
            </a:r>
            <a:r>
              <a:rPr lang="en-US" sz="3600" b="1" dirty="0" smtClean="0">
                <a:solidFill>
                  <a:srgbClr val="FFFFFF"/>
                </a:solidFill>
                <a:latin typeface="+mn-lt"/>
              </a:rPr>
              <a:t> Attack</a:t>
            </a:r>
            <a:endParaRPr lang="en-US" sz="2000" b="1" dirty="0">
              <a:solidFill>
                <a:srgbClr val="FFFFFF"/>
              </a:solidFill>
              <a:latin typeface="+mn-lt"/>
            </a:endParaRPr>
          </a:p>
        </p:txBody>
      </p:sp>
      <p:sp>
        <p:nvSpPr>
          <p:cNvPr id="97" name="Title 3"/>
          <p:cNvSpPr txBox="1">
            <a:spLocks/>
          </p:cNvSpPr>
          <p:nvPr/>
        </p:nvSpPr>
        <p:spPr>
          <a:xfrm>
            <a:off x="254018" y="1748401"/>
            <a:ext cx="11438973" cy="63346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Using the previous information a hacker can “bake” a code that enables him to read protected memory.</a:t>
            </a:r>
            <a:endParaRPr lang="en-US" sz="1800" b="1" dirty="0">
              <a:solidFill>
                <a:srgbClr val="FFFFFF"/>
              </a:solidFill>
              <a:latin typeface="+mn-lt"/>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9206" y="492049"/>
            <a:ext cx="972924" cy="856506"/>
          </a:xfrm>
          <a:prstGeom prst="rect">
            <a:avLst/>
          </a:prstGeom>
        </p:spPr>
      </p:pic>
      <p:sp>
        <p:nvSpPr>
          <p:cNvPr id="29" name="Title 3"/>
          <p:cNvSpPr txBox="1">
            <a:spLocks/>
          </p:cNvSpPr>
          <p:nvPr/>
        </p:nvSpPr>
        <p:spPr>
          <a:xfrm>
            <a:off x="254018" y="2306381"/>
            <a:ext cx="11438973" cy="34095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rgbClr val="FFFFFF"/>
                </a:solidFill>
                <a:latin typeface="+mn-lt"/>
              </a:rPr>
              <a:t>Phase 1: Train the branch predictor to perform a code.</a:t>
            </a:r>
            <a:endParaRPr lang="en-US" sz="1800" b="1" dirty="0">
              <a:solidFill>
                <a:srgbClr val="FFFFFF"/>
              </a:solidFill>
              <a:latin typeface="+mn-lt"/>
            </a:endParaRPr>
          </a:p>
        </p:txBody>
      </p:sp>
      <p:sp>
        <p:nvSpPr>
          <p:cNvPr id="30" name="Title 3"/>
          <p:cNvSpPr txBox="1">
            <a:spLocks/>
          </p:cNvSpPr>
          <p:nvPr/>
        </p:nvSpPr>
        <p:spPr>
          <a:xfrm>
            <a:off x="847092" y="3119282"/>
            <a:ext cx="2906373" cy="27432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rgbClr val="FFFFFF"/>
                </a:solidFill>
              </a:rPr>
              <a:t>Data = [1,2,3,4] </a:t>
            </a:r>
          </a:p>
          <a:p>
            <a:r>
              <a:rPr lang="en-US" sz="1800" b="1" dirty="0" smtClean="0">
                <a:solidFill>
                  <a:srgbClr val="FFFFFF"/>
                </a:solidFill>
              </a:rPr>
              <a:t>X = 0</a:t>
            </a:r>
          </a:p>
          <a:p>
            <a:endParaRPr lang="en-US" sz="1800" b="1" dirty="0">
              <a:solidFill>
                <a:srgbClr val="FFFFFF"/>
              </a:solidFill>
            </a:endParaRPr>
          </a:p>
          <a:p>
            <a:r>
              <a:rPr lang="en-US" sz="1800" b="1" dirty="0" smtClean="0">
                <a:solidFill>
                  <a:srgbClr val="FFFFFF"/>
                </a:solidFill>
              </a:rPr>
              <a:t>If( X &lt; </a:t>
            </a:r>
            <a:r>
              <a:rPr lang="en-US" sz="1800" b="1" dirty="0" err="1">
                <a:solidFill>
                  <a:srgbClr val="FFFFFF"/>
                </a:solidFill>
              </a:rPr>
              <a:t>D</a:t>
            </a:r>
            <a:r>
              <a:rPr lang="en-US" sz="1800" b="1" dirty="0" err="1" smtClean="0">
                <a:solidFill>
                  <a:srgbClr val="FFFFFF"/>
                </a:solidFill>
              </a:rPr>
              <a:t>ata.length</a:t>
            </a:r>
            <a:r>
              <a:rPr lang="en-US" sz="1800" b="1" dirty="0" smtClean="0">
                <a:solidFill>
                  <a:srgbClr val="FFFFFF"/>
                </a:solidFill>
              </a:rPr>
              <a:t> ) {</a:t>
            </a:r>
          </a:p>
          <a:p>
            <a:r>
              <a:rPr lang="en-US" sz="1800" b="1" dirty="0">
                <a:solidFill>
                  <a:srgbClr val="FFFFFF"/>
                </a:solidFill>
              </a:rPr>
              <a:t> </a:t>
            </a:r>
            <a:r>
              <a:rPr lang="en-US" sz="1800" b="1" dirty="0" smtClean="0">
                <a:solidFill>
                  <a:srgbClr val="FFFFFF"/>
                </a:solidFill>
              </a:rPr>
              <a:t>   Secret = Data[X]</a:t>
            </a:r>
            <a:endParaRPr lang="en-US" sz="1800" b="1" dirty="0">
              <a:solidFill>
                <a:srgbClr val="FFFFFF"/>
              </a:solidFill>
            </a:endParaRPr>
          </a:p>
          <a:p>
            <a:r>
              <a:rPr lang="en-US" sz="1800" b="1" dirty="0" smtClean="0">
                <a:solidFill>
                  <a:srgbClr val="FFFFFF"/>
                </a:solidFill>
              </a:rPr>
              <a:t>}</a:t>
            </a:r>
          </a:p>
          <a:p>
            <a:endParaRPr lang="en-US" sz="1800" b="1" dirty="0">
              <a:solidFill>
                <a:srgbClr val="FFFFFF"/>
              </a:solidFill>
            </a:endParaRPr>
          </a:p>
          <a:p>
            <a:r>
              <a:rPr lang="en-US" sz="1800" b="1" dirty="0" smtClean="0">
                <a:solidFill>
                  <a:srgbClr val="FFFFFF"/>
                </a:solidFill>
              </a:rPr>
              <a:t>If( X &lt; </a:t>
            </a:r>
            <a:r>
              <a:rPr lang="en-US" sz="1800" b="1" dirty="0" err="1" smtClean="0">
                <a:solidFill>
                  <a:srgbClr val="FFFFFF"/>
                </a:solidFill>
              </a:rPr>
              <a:t>Data.length</a:t>
            </a:r>
            <a:r>
              <a:rPr lang="en-US" sz="1800" b="1" dirty="0" smtClean="0">
                <a:solidFill>
                  <a:srgbClr val="FFFFFF"/>
                </a:solidFill>
              </a:rPr>
              <a:t> ) {</a:t>
            </a:r>
          </a:p>
          <a:p>
            <a:r>
              <a:rPr lang="en-US" sz="1800" b="1" dirty="0" smtClean="0">
                <a:solidFill>
                  <a:srgbClr val="FFFFFF"/>
                </a:solidFill>
              </a:rPr>
              <a:t>    Secret = Data[X]</a:t>
            </a:r>
          </a:p>
          <a:p>
            <a:r>
              <a:rPr lang="en-US" sz="1800" b="1" dirty="0" smtClean="0">
                <a:solidFill>
                  <a:srgbClr val="FFFFFF"/>
                </a:solidFill>
              </a:rPr>
              <a:t>}</a:t>
            </a:r>
          </a:p>
          <a:p>
            <a:r>
              <a:rPr lang="en-US" sz="1800" b="1" dirty="0" smtClean="0">
                <a:solidFill>
                  <a:srgbClr val="FFFFFF"/>
                </a:solidFill>
              </a:rPr>
              <a:t>……………………………</a:t>
            </a:r>
            <a:endParaRPr lang="en-US" sz="1800" b="1" dirty="0" smtClean="0">
              <a:solidFill>
                <a:srgbClr val="FFFFFF"/>
              </a:solidFill>
            </a:endParaRPr>
          </a:p>
          <a:p>
            <a:endParaRPr lang="en-US" sz="1800" b="1" dirty="0" smtClean="0">
              <a:solidFill>
                <a:srgbClr val="FFFFFF"/>
              </a:solidFill>
            </a:endParaRPr>
          </a:p>
          <a:p>
            <a:endParaRPr lang="en-US" sz="1800" b="1" dirty="0" smtClean="0">
              <a:solidFill>
                <a:srgbClr val="FFFFFF"/>
              </a:solidFill>
            </a:endParaRPr>
          </a:p>
        </p:txBody>
      </p:sp>
      <p:sp>
        <p:nvSpPr>
          <p:cNvPr id="31" name="Title 3"/>
          <p:cNvSpPr txBox="1">
            <a:spLocks/>
          </p:cNvSpPr>
          <p:nvPr/>
        </p:nvSpPr>
        <p:spPr>
          <a:xfrm>
            <a:off x="4254911" y="3480617"/>
            <a:ext cx="4932865" cy="202053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rgbClr val="FFFFFF"/>
                </a:solidFill>
                <a:latin typeface="+mn-lt"/>
              </a:rPr>
              <a:t>The code is seemingly harmless, just reads a value from an array</a:t>
            </a:r>
          </a:p>
          <a:p>
            <a:endParaRPr lang="en-US" sz="1800" b="1" dirty="0" smtClean="0">
              <a:solidFill>
                <a:srgbClr val="FFFFFF"/>
              </a:solidFill>
              <a:latin typeface="+mn-lt"/>
            </a:endParaRPr>
          </a:p>
          <a:p>
            <a:r>
              <a:rPr lang="en-US" sz="1800" b="1" dirty="0" smtClean="0">
                <a:solidFill>
                  <a:srgbClr val="FFFFFF"/>
                </a:solidFill>
                <a:latin typeface="+mn-lt"/>
              </a:rPr>
              <a:t>It is executed a number of times in which the branch predictor deduces that the if condition is true and the code within the if has a good chance to be the correct one to be executed</a:t>
            </a:r>
            <a:endParaRPr lang="en-US" sz="1800" b="1" dirty="0">
              <a:solidFill>
                <a:srgbClr val="FFFFFF"/>
              </a:solidFill>
              <a:latin typeface="+mn-lt"/>
            </a:endParaRPr>
          </a:p>
        </p:txBody>
      </p:sp>
    </p:spTree>
    <p:extLst>
      <p:ext uri="{BB962C8B-B14F-4D97-AF65-F5344CB8AC3E}">
        <p14:creationId xmlns:p14="http://schemas.microsoft.com/office/powerpoint/2010/main" val="1949797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810542">
            <a:off x="58049" y="5914102"/>
            <a:ext cx="1000993" cy="881216"/>
          </a:xfrm>
          <a:prstGeom prst="rect">
            <a:avLst/>
          </a:prstGeom>
        </p:spPr>
      </p:pic>
      <p:sp>
        <p:nvSpPr>
          <p:cNvPr id="29" name="Title 3"/>
          <p:cNvSpPr txBox="1">
            <a:spLocks/>
          </p:cNvSpPr>
          <p:nvPr/>
        </p:nvSpPr>
        <p:spPr>
          <a:xfrm>
            <a:off x="254018" y="543949"/>
            <a:ext cx="11438973" cy="34095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rgbClr val="FFFFFF"/>
                </a:solidFill>
                <a:latin typeface="+mn-lt"/>
              </a:rPr>
              <a:t>Phase 2: Force the processor to read and cache protected memory.</a:t>
            </a:r>
            <a:endParaRPr lang="en-US" sz="1800" b="1" dirty="0">
              <a:solidFill>
                <a:srgbClr val="FFFFFF"/>
              </a:solidFill>
              <a:latin typeface="+mn-lt"/>
            </a:endParaRPr>
          </a:p>
        </p:txBody>
      </p:sp>
      <p:sp>
        <p:nvSpPr>
          <p:cNvPr id="30" name="Title 3"/>
          <p:cNvSpPr txBox="1">
            <a:spLocks/>
          </p:cNvSpPr>
          <p:nvPr/>
        </p:nvSpPr>
        <p:spPr>
          <a:xfrm>
            <a:off x="1444400" y="1339643"/>
            <a:ext cx="2906373" cy="22294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b="1" dirty="0" smtClean="0">
              <a:solidFill>
                <a:srgbClr val="FFFFFF"/>
              </a:solidFill>
            </a:endParaRPr>
          </a:p>
          <a:p>
            <a:r>
              <a:rPr lang="en-US" sz="1800" b="1" dirty="0" smtClean="0">
                <a:solidFill>
                  <a:srgbClr val="FFFFFF"/>
                </a:solidFill>
              </a:rPr>
              <a:t>……………</a:t>
            </a:r>
          </a:p>
          <a:p>
            <a:endParaRPr lang="en-US" sz="1800" b="1" dirty="0" smtClean="0">
              <a:solidFill>
                <a:srgbClr val="FFFFFF"/>
              </a:solidFill>
            </a:endParaRPr>
          </a:p>
          <a:p>
            <a:r>
              <a:rPr lang="en-US" sz="1800" b="1" dirty="0" smtClean="0">
                <a:solidFill>
                  <a:srgbClr val="FFFFFF"/>
                </a:solidFill>
              </a:rPr>
              <a:t>X = 10000</a:t>
            </a:r>
          </a:p>
          <a:p>
            <a:endParaRPr lang="en-US" sz="1800" b="1" dirty="0">
              <a:solidFill>
                <a:srgbClr val="FFFFFF"/>
              </a:solidFill>
            </a:endParaRPr>
          </a:p>
          <a:p>
            <a:r>
              <a:rPr lang="en-US" sz="1800" b="1" dirty="0" smtClean="0">
                <a:solidFill>
                  <a:srgbClr val="FFFFFF"/>
                </a:solidFill>
              </a:rPr>
              <a:t>If( X &lt; </a:t>
            </a:r>
            <a:r>
              <a:rPr lang="en-US" sz="1800" b="1" dirty="0" err="1">
                <a:solidFill>
                  <a:srgbClr val="FFFFFF"/>
                </a:solidFill>
              </a:rPr>
              <a:t>D</a:t>
            </a:r>
            <a:r>
              <a:rPr lang="en-US" sz="1800" b="1" dirty="0" err="1" smtClean="0">
                <a:solidFill>
                  <a:srgbClr val="FFFFFF"/>
                </a:solidFill>
              </a:rPr>
              <a:t>ata.length</a:t>
            </a:r>
            <a:r>
              <a:rPr lang="en-US" sz="1800" b="1" dirty="0" smtClean="0">
                <a:solidFill>
                  <a:srgbClr val="FFFFFF"/>
                </a:solidFill>
              </a:rPr>
              <a:t> ) {</a:t>
            </a:r>
          </a:p>
          <a:p>
            <a:r>
              <a:rPr lang="en-US" sz="1800" b="1" dirty="0" smtClean="0">
                <a:solidFill>
                  <a:srgbClr val="FFFFFF"/>
                </a:solidFill>
              </a:rPr>
              <a:t>    Secret = Data[X]</a:t>
            </a:r>
            <a:endParaRPr lang="en-US" sz="1800" b="1" dirty="0">
              <a:solidFill>
                <a:srgbClr val="FFFFFF"/>
              </a:solidFill>
            </a:endParaRPr>
          </a:p>
          <a:p>
            <a:r>
              <a:rPr lang="en-US" sz="1800" b="1" dirty="0" smtClean="0">
                <a:solidFill>
                  <a:srgbClr val="FFFFFF"/>
                </a:solidFill>
              </a:rPr>
              <a:t>}</a:t>
            </a:r>
          </a:p>
        </p:txBody>
      </p:sp>
      <p:sp>
        <p:nvSpPr>
          <p:cNvPr id="31" name="Title 3"/>
          <p:cNvSpPr txBox="1">
            <a:spLocks/>
          </p:cNvSpPr>
          <p:nvPr/>
        </p:nvSpPr>
        <p:spPr>
          <a:xfrm>
            <a:off x="4918587" y="1824013"/>
            <a:ext cx="6056669" cy="174509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rgbClr val="FFFFFF"/>
                </a:solidFill>
                <a:latin typeface="+mn-lt"/>
              </a:rPr>
              <a:t>The now trained predictor will execute the if with the new X value. The protected memory will be cached into memory.</a:t>
            </a:r>
          </a:p>
          <a:p>
            <a:endParaRPr lang="en-US" sz="1800" b="1" dirty="0" smtClean="0">
              <a:solidFill>
                <a:srgbClr val="FFFFFF"/>
              </a:solidFill>
              <a:latin typeface="+mn-lt"/>
            </a:endParaRPr>
          </a:p>
          <a:p>
            <a:r>
              <a:rPr lang="en-US" sz="1800" b="1" dirty="0" smtClean="0">
                <a:solidFill>
                  <a:srgbClr val="FFFFFF"/>
                </a:solidFill>
                <a:latin typeface="+mn-lt"/>
              </a:rPr>
              <a:t>Even when the predictor realizes that the branch shouldn’t have been executed, the memory cannot be erased from cache.</a:t>
            </a:r>
            <a:endParaRPr lang="en-US" sz="1800" b="1" dirty="0">
              <a:solidFill>
                <a:srgbClr val="FFFFFF"/>
              </a:solidFill>
              <a:latin typeface="+mn-lt"/>
            </a:endParaRPr>
          </a:p>
          <a:p>
            <a:endParaRPr lang="en-US" sz="1800" b="1" dirty="0">
              <a:solidFill>
                <a:srgbClr val="FFFFFF"/>
              </a:solidFill>
              <a:latin typeface="+mn-lt"/>
            </a:endParaRPr>
          </a:p>
        </p:txBody>
      </p:sp>
    </p:spTree>
    <p:extLst>
      <p:ext uri="{BB962C8B-B14F-4D97-AF65-F5344CB8AC3E}">
        <p14:creationId xmlns:p14="http://schemas.microsoft.com/office/powerpoint/2010/main" val="2406149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8649" y="6272496"/>
            <a:ext cx="1000993" cy="881216"/>
          </a:xfrm>
          <a:prstGeom prst="rect">
            <a:avLst/>
          </a:prstGeom>
        </p:spPr>
      </p:pic>
      <p:sp>
        <p:nvSpPr>
          <p:cNvPr id="29" name="Title 3"/>
          <p:cNvSpPr txBox="1">
            <a:spLocks/>
          </p:cNvSpPr>
          <p:nvPr/>
        </p:nvSpPr>
        <p:spPr>
          <a:xfrm>
            <a:off x="254018" y="543949"/>
            <a:ext cx="11438973" cy="34095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rgbClr val="FFFFFF"/>
                </a:solidFill>
                <a:latin typeface="+mn-lt"/>
              </a:rPr>
              <a:t>Phase 3: Retrieve the cached secret.</a:t>
            </a:r>
            <a:endParaRPr lang="en-US" sz="1800" b="1" dirty="0">
              <a:solidFill>
                <a:srgbClr val="FFFFFF"/>
              </a:solidFill>
              <a:latin typeface="+mn-lt"/>
            </a:endParaRPr>
          </a:p>
        </p:txBody>
      </p:sp>
      <p:sp>
        <p:nvSpPr>
          <p:cNvPr id="30" name="Title 3"/>
          <p:cNvSpPr txBox="1">
            <a:spLocks/>
          </p:cNvSpPr>
          <p:nvPr/>
        </p:nvSpPr>
        <p:spPr>
          <a:xfrm>
            <a:off x="248829" y="1292941"/>
            <a:ext cx="4669758" cy="45523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400" b="1" dirty="0" smtClean="0">
              <a:solidFill>
                <a:srgbClr val="FFFFFF"/>
              </a:solidFill>
            </a:endParaRPr>
          </a:p>
          <a:p>
            <a:r>
              <a:rPr lang="en-US" sz="1400" b="1" dirty="0" smtClean="0">
                <a:solidFill>
                  <a:srgbClr val="FFFFFF"/>
                </a:solidFill>
              </a:rPr>
              <a:t>…..</a:t>
            </a:r>
          </a:p>
          <a:p>
            <a:endParaRPr lang="en-US" sz="1400" b="1" dirty="0">
              <a:solidFill>
                <a:srgbClr val="FFFFFF"/>
              </a:solidFill>
            </a:endParaRPr>
          </a:p>
          <a:p>
            <a:r>
              <a:rPr lang="en-US" sz="1400" b="1" dirty="0" smtClean="0">
                <a:solidFill>
                  <a:srgbClr val="FFFFFF"/>
                </a:solidFill>
              </a:rPr>
              <a:t>Letters = [“a”, “b”, …, “z”]</a:t>
            </a:r>
          </a:p>
          <a:p>
            <a:endParaRPr lang="en-US" sz="1400" b="1" dirty="0" smtClean="0">
              <a:solidFill>
                <a:srgbClr val="FFFFFF"/>
              </a:solidFill>
            </a:endParaRPr>
          </a:p>
          <a:p>
            <a:r>
              <a:rPr lang="en-US" sz="1400" b="1" dirty="0" smtClean="0">
                <a:solidFill>
                  <a:srgbClr val="FFFFFF"/>
                </a:solidFill>
              </a:rPr>
              <a:t>// Get a memory access time baseline</a:t>
            </a:r>
          </a:p>
          <a:p>
            <a:r>
              <a:rPr lang="en-US" sz="1400" b="1" dirty="0" smtClean="0">
                <a:solidFill>
                  <a:srgbClr val="FFFFFF"/>
                </a:solidFill>
              </a:rPr>
              <a:t> </a:t>
            </a:r>
            <a:r>
              <a:rPr lang="en-US" sz="1400" b="1" dirty="0" err="1" smtClean="0">
                <a:solidFill>
                  <a:srgbClr val="FFFFFF"/>
                </a:solidFill>
              </a:rPr>
              <a:t>time_start</a:t>
            </a:r>
            <a:r>
              <a:rPr lang="en-US" sz="1400" b="1" dirty="0" smtClean="0">
                <a:solidFill>
                  <a:srgbClr val="FFFFFF"/>
                </a:solidFill>
              </a:rPr>
              <a:t> = </a:t>
            </a:r>
            <a:r>
              <a:rPr lang="en-US" sz="1400" b="1" dirty="0" err="1" smtClean="0">
                <a:solidFill>
                  <a:srgbClr val="FFFFFF"/>
                </a:solidFill>
              </a:rPr>
              <a:t>timenow</a:t>
            </a:r>
            <a:r>
              <a:rPr lang="en-US" sz="1400" b="1" dirty="0" smtClean="0">
                <a:solidFill>
                  <a:srgbClr val="FFFFFF"/>
                </a:solidFill>
              </a:rPr>
              <a:t>()</a:t>
            </a:r>
          </a:p>
          <a:p>
            <a:r>
              <a:rPr lang="en-US" sz="1400" b="1" dirty="0" smtClean="0">
                <a:solidFill>
                  <a:srgbClr val="FFFFFF"/>
                </a:solidFill>
              </a:rPr>
              <a:t> char f = Letters[secret]</a:t>
            </a:r>
          </a:p>
          <a:p>
            <a:r>
              <a:rPr lang="en-US" sz="1400" b="1" dirty="0" smtClean="0">
                <a:solidFill>
                  <a:srgbClr val="FFFFFF"/>
                </a:solidFill>
              </a:rPr>
              <a:t> </a:t>
            </a:r>
            <a:r>
              <a:rPr lang="en-US" sz="1400" b="1" dirty="0" err="1" smtClean="0">
                <a:solidFill>
                  <a:srgbClr val="FFFFFF"/>
                </a:solidFill>
              </a:rPr>
              <a:t>time_end</a:t>
            </a:r>
            <a:r>
              <a:rPr lang="en-US" sz="1400" b="1" dirty="0" smtClean="0">
                <a:solidFill>
                  <a:srgbClr val="FFFFFF"/>
                </a:solidFill>
              </a:rPr>
              <a:t> = </a:t>
            </a:r>
            <a:r>
              <a:rPr lang="en-US" sz="1400" b="1" dirty="0" err="1" smtClean="0">
                <a:solidFill>
                  <a:srgbClr val="FFFFFF"/>
                </a:solidFill>
              </a:rPr>
              <a:t>timenow</a:t>
            </a:r>
            <a:r>
              <a:rPr lang="en-US" sz="1400" b="1" dirty="0" smtClean="0">
                <a:solidFill>
                  <a:srgbClr val="FFFFFF"/>
                </a:solidFill>
              </a:rPr>
              <a:t>()</a:t>
            </a:r>
            <a:endParaRPr lang="en-US" sz="1400" b="1" dirty="0">
              <a:solidFill>
                <a:srgbClr val="FFFFFF"/>
              </a:solidFill>
            </a:endParaRPr>
          </a:p>
          <a:p>
            <a:endParaRPr lang="en-US" sz="1400" b="1" dirty="0" smtClean="0">
              <a:solidFill>
                <a:srgbClr val="FFFFFF"/>
              </a:solidFill>
            </a:endParaRPr>
          </a:p>
          <a:p>
            <a:r>
              <a:rPr lang="en-US" sz="1400" b="1" dirty="0" smtClean="0">
                <a:solidFill>
                  <a:srgbClr val="FFFFFF"/>
                </a:solidFill>
              </a:rPr>
              <a:t> print(“baseline delta = ” + </a:t>
            </a:r>
            <a:r>
              <a:rPr lang="en-US" sz="1400" b="1" dirty="0" err="1" smtClean="0">
                <a:solidFill>
                  <a:srgbClr val="FFFFFF"/>
                </a:solidFill>
              </a:rPr>
              <a:t>time_end</a:t>
            </a:r>
            <a:r>
              <a:rPr lang="en-US" sz="1400" b="1" dirty="0" smtClean="0">
                <a:solidFill>
                  <a:srgbClr val="FFFFFF"/>
                </a:solidFill>
              </a:rPr>
              <a:t> – </a:t>
            </a:r>
            <a:r>
              <a:rPr lang="en-US" sz="1400" b="1" dirty="0" err="1" smtClean="0">
                <a:solidFill>
                  <a:srgbClr val="FFFFFF"/>
                </a:solidFill>
              </a:rPr>
              <a:t>time_start</a:t>
            </a:r>
            <a:r>
              <a:rPr lang="en-US" sz="1400" b="1" dirty="0" smtClean="0">
                <a:solidFill>
                  <a:srgbClr val="FFFFFF"/>
                </a:solidFill>
              </a:rPr>
              <a:t>)</a:t>
            </a:r>
            <a:endParaRPr lang="en-US" sz="1400" b="1" dirty="0">
              <a:solidFill>
                <a:srgbClr val="FFFFFF"/>
              </a:solidFill>
            </a:endParaRPr>
          </a:p>
          <a:p>
            <a:endParaRPr lang="en-US" sz="1400" b="1" dirty="0">
              <a:solidFill>
                <a:srgbClr val="FFFFFF"/>
              </a:solidFill>
            </a:endParaRPr>
          </a:p>
          <a:p>
            <a:r>
              <a:rPr lang="en-US" sz="1400" b="1" dirty="0" smtClean="0">
                <a:solidFill>
                  <a:srgbClr val="FFFFFF"/>
                </a:solidFill>
              </a:rPr>
              <a:t>For(</a:t>
            </a:r>
            <a:r>
              <a:rPr lang="en-US" sz="1400" b="1" dirty="0" err="1" smtClean="0">
                <a:solidFill>
                  <a:srgbClr val="FFFFFF"/>
                </a:solidFill>
              </a:rPr>
              <a:t>int</a:t>
            </a:r>
            <a:r>
              <a:rPr lang="en-US" sz="1400" b="1" dirty="0" smtClean="0">
                <a:solidFill>
                  <a:srgbClr val="FFFFFF"/>
                </a:solidFill>
              </a:rPr>
              <a:t> </a:t>
            </a:r>
            <a:r>
              <a:rPr lang="en-US" sz="1400" b="1" dirty="0" err="1" smtClean="0">
                <a:solidFill>
                  <a:srgbClr val="FFFFFF"/>
                </a:solidFill>
              </a:rPr>
              <a:t>i</a:t>
            </a:r>
            <a:r>
              <a:rPr lang="en-US" sz="1400" b="1" dirty="0" smtClean="0">
                <a:solidFill>
                  <a:srgbClr val="FFFFFF"/>
                </a:solidFill>
              </a:rPr>
              <a:t>=0; </a:t>
            </a:r>
            <a:r>
              <a:rPr lang="en-US" sz="1400" b="1" dirty="0" err="1" smtClean="0">
                <a:solidFill>
                  <a:srgbClr val="FFFFFF"/>
                </a:solidFill>
              </a:rPr>
              <a:t>i</a:t>
            </a:r>
            <a:r>
              <a:rPr lang="en-US" sz="1400" b="1" dirty="0" smtClean="0">
                <a:solidFill>
                  <a:srgbClr val="FFFFFF"/>
                </a:solidFill>
              </a:rPr>
              <a:t> &lt; </a:t>
            </a:r>
            <a:r>
              <a:rPr lang="en-US" sz="1400" b="1" dirty="0" err="1" smtClean="0">
                <a:solidFill>
                  <a:srgbClr val="FFFFFF"/>
                </a:solidFill>
              </a:rPr>
              <a:t>Letters.len</a:t>
            </a:r>
            <a:r>
              <a:rPr lang="en-US" sz="1400" b="1" dirty="0" smtClean="0">
                <a:solidFill>
                  <a:srgbClr val="FFFFFF"/>
                </a:solidFill>
              </a:rPr>
              <a:t>; </a:t>
            </a:r>
            <a:r>
              <a:rPr lang="en-US" sz="1400" b="1" dirty="0" err="1" smtClean="0">
                <a:solidFill>
                  <a:srgbClr val="FFFFFF"/>
                </a:solidFill>
              </a:rPr>
              <a:t>i</a:t>
            </a:r>
            <a:r>
              <a:rPr lang="en-US" sz="1400" b="1" dirty="0" smtClean="0">
                <a:solidFill>
                  <a:srgbClr val="FFFFFF"/>
                </a:solidFill>
              </a:rPr>
              <a:t>++)</a:t>
            </a:r>
          </a:p>
          <a:p>
            <a:r>
              <a:rPr lang="en-US" sz="1400" b="1" dirty="0" smtClean="0">
                <a:solidFill>
                  <a:srgbClr val="FFFFFF"/>
                </a:solidFill>
              </a:rPr>
              <a:t>{</a:t>
            </a:r>
          </a:p>
          <a:p>
            <a:r>
              <a:rPr lang="en-US" sz="1400" b="1" dirty="0" smtClean="0">
                <a:solidFill>
                  <a:srgbClr val="FFFFFF"/>
                </a:solidFill>
              </a:rPr>
              <a:t>    // Cache a possible value for secret</a:t>
            </a:r>
          </a:p>
          <a:p>
            <a:r>
              <a:rPr lang="en-US" sz="1400" b="1" dirty="0" smtClean="0">
                <a:solidFill>
                  <a:srgbClr val="FFFFFF"/>
                </a:solidFill>
              </a:rPr>
              <a:t>    char c = Letters[</a:t>
            </a:r>
            <a:r>
              <a:rPr lang="en-US" sz="1400" b="1" dirty="0" err="1" smtClean="0">
                <a:solidFill>
                  <a:srgbClr val="FFFFFF"/>
                </a:solidFill>
              </a:rPr>
              <a:t>i</a:t>
            </a:r>
            <a:r>
              <a:rPr lang="en-US" sz="1400" b="1" dirty="0" smtClean="0">
                <a:solidFill>
                  <a:srgbClr val="FFFFFF"/>
                </a:solidFill>
              </a:rPr>
              <a:t>]</a:t>
            </a:r>
          </a:p>
          <a:p>
            <a:endParaRPr lang="en-US" sz="1400" b="1" dirty="0" smtClean="0">
              <a:solidFill>
                <a:srgbClr val="FFFFFF"/>
              </a:solidFill>
            </a:endParaRPr>
          </a:p>
          <a:p>
            <a:r>
              <a:rPr lang="en-US" sz="1400" b="1" dirty="0">
                <a:solidFill>
                  <a:srgbClr val="FFFFFF"/>
                </a:solidFill>
              </a:rPr>
              <a:t> </a:t>
            </a:r>
            <a:r>
              <a:rPr lang="en-US" sz="1400" b="1" dirty="0" smtClean="0">
                <a:solidFill>
                  <a:srgbClr val="FFFFFF"/>
                </a:solidFill>
              </a:rPr>
              <a:t>  // If the time has dropped, we have fund the secret value</a:t>
            </a:r>
          </a:p>
          <a:p>
            <a:r>
              <a:rPr lang="en-US" sz="1400" b="1" dirty="0" smtClean="0">
                <a:solidFill>
                  <a:srgbClr val="FFFFFF"/>
                </a:solidFill>
              </a:rPr>
              <a:t>    </a:t>
            </a:r>
            <a:r>
              <a:rPr lang="en-US" sz="1400" b="1" dirty="0" err="1" smtClean="0">
                <a:solidFill>
                  <a:srgbClr val="FFFFFF"/>
                </a:solidFill>
              </a:rPr>
              <a:t>time_start</a:t>
            </a:r>
            <a:r>
              <a:rPr lang="en-US" sz="1400" b="1" dirty="0" smtClean="0">
                <a:solidFill>
                  <a:srgbClr val="FFFFFF"/>
                </a:solidFill>
              </a:rPr>
              <a:t> = </a:t>
            </a:r>
            <a:r>
              <a:rPr lang="en-US" sz="1400" b="1" dirty="0" err="1" smtClean="0">
                <a:solidFill>
                  <a:srgbClr val="FFFFFF"/>
                </a:solidFill>
              </a:rPr>
              <a:t>timenow</a:t>
            </a:r>
            <a:r>
              <a:rPr lang="en-US" sz="1400" b="1" dirty="0" smtClean="0">
                <a:solidFill>
                  <a:srgbClr val="FFFFFF"/>
                </a:solidFill>
              </a:rPr>
              <a:t>()</a:t>
            </a:r>
          </a:p>
          <a:p>
            <a:r>
              <a:rPr lang="en-US" sz="1400" b="1" dirty="0">
                <a:solidFill>
                  <a:srgbClr val="FFFFFF"/>
                </a:solidFill>
              </a:rPr>
              <a:t> </a:t>
            </a:r>
            <a:r>
              <a:rPr lang="en-US" sz="1400" b="1" dirty="0" smtClean="0">
                <a:solidFill>
                  <a:srgbClr val="FFFFFF"/>
                </a:solidFill>
              </a:rPr>
              <a:t>   char f = Letters[secret]</a:t>
            </a:r>
          </a:p>
          <a:p>
            <a:r>
              <a:rPr lang="en-US" sz="1400" b="1" dirty="0" smtClean="0">
                <a:solidFill>
                  <a:srgbClr val="FFFFFF"/>
                </a:solidFill>
              </a:rPr>
              <a:t>    </a:t>
            </a:r>
            <a:r>
              <a:rPr lang="en-US" sz="1400" b="1" dirty="0" err="1" smtClean="0">
                <a:solidFill>
                  <a:srgbClr val="FFFFFF"/>
                </a:solidFill>
              </a:rPr>
              <a:t>time_end</a:t>
            </a:r>
            <a:r>
              <a:rPr lang="en-US" sz="1400" b="1" dirty="0" smtClean="0">
                <a:solidFill>
                  <a:srgbClr val="FFFFFF"/>
                </a:solidFill>
              </a:rPr>
              <a:t> = </a:t>
            </a:r>
            <a:r>
              <a:rPr lang="en-US" sz="1400" b="1" dirty="0" err="1" smtClean="0">
                <a:solidFill>
                  <a:srgbClr val="FFFFFF"/>
                </a:solidFill>
              </a:rPr>
              <a:t>timenow</a:t>
            </a:r>
            <a:r>
              <a:rPr lang="en-US" sz="1400" b="1" dirty="0" smtClean="0">
                <a:solidFill>
                  <a:srgbClr val="FFFFFF"/>
                </a:solidFill>
              </a:rPr>
              <a:t>()</a:t>
            </a:r>
          </a:p>
          <a:p>
            <a:endParaRPr lang="en-US" sz="1400" b="1" dirty="0" smtClean="0">
              <a:solidFill>
                <a:srgbClr val="FFFFFF"/>
              </a:solidFill>
            </a:endParaRPr>
          </a:p>
          <a:p>
            <a:r>
              <a:rPr lang="en-US" sz="1400" b="1" dirty="0" smtClean="0">
                <a:solidFill>
                  <a:srgbClr val="FFFFFF"/>
                </a:solidFill>
              </a:rPr>
              <a:t>    print(“delta = ” + </a:t>
            </a:r>
            <a:r>
              <a:rPr lang="en-US" sz="1400" b="1" dirty="0" err="1" smtClean="0">
                <a:solidFill>
                  <a:srgbClr val="FFFFFF"/>
                </a:solidFill>
              </a:rPr>
              <a:t>time_end</a:t>
            </a:r>
            <a:r>
              <a:rPr lang="en-US" sz="1400" b="1" dirty="0" smtClean="0">
                <a:solidFill>
                  <a:srgbClr val="FFFFFF"/>
                </a:solidFill>
              </a:rPr>
              <a:t> – </a:t>
            </a:r>
            <a:r>
              <a:rPr lang="en-US" sz="1400" b="1" dirty="0" err="1" smtClean="0">
                <a:solidFill>
                  <a:srgbClr val="FFFFFF"/>
                </a:solidFill>
              </a:rPr>
              <a:t>time_start</a:t>
            </a:r>
            <a:r>
              <a:rPr lang="en-US" sz="1400" b="1" dirty="0" smtClean="0">
                <a:solidFill>
                  <a:srgbClr val="FFFFFF"/>
                </a:solidFill>
              </a:rPr>
              <a:t>)</a:t>
            </a:r>
            <a:endParaRPr lang="en-US" sz="1400" b="1" dirty="0">
              <a:solidFill>
                <a:srgbClr val="FFFFFF"/>
              </a:solidFill>
            </a:endParaRPr>
          </a:p>
          <a:p>
            <a:endParaRPr lang="en-US" sz="1400" b="1" dirty="0" smtClean="0">
              <a:solidFill>
                <a:srgbClr val="FFFFFF"/>
              </a:solidFill>
            </a:endParaRPr>
          </a:p>
          <a:p>
            <a:r>
              <a:rPr lang="en-US" sz="1400" b="1" dirty="0" smtClean="0">
                <a:solidFill>
                  <a:srgbClr val="FFFFFF"/>
                </a:solidFill>
              </a:rPr>
              <a:t>}</a:t>
            </a:r>
          </a:p>
          <a:p>
            <a:endParaRPr lang="en-US" sz="1400" b="1" dirty="0" smtClean="0">
              <a:solidFill>
                <a:srgbClr val="FFFFFF"/>
              </a:solidFill>
            </a:endParaRPr>
          </a:p>
          <a:p>
            <a:endParaRPr lang="en-US" sz="1400" b="1" dirty="0" smtClean="0">
              <a:solidFill>
                <a:srgbClr val="FFFFFF"/>
              </a:solidFill>
            </a:endParaRPr>
          </a:p>
        </p:txBody>
      </p:sp>
      <p:sp>
        <p:nvSpPr>
          <p:cNvPr id="31" name="Title 3"/>
          <p:cNvSpPr txBox="1">
            <a:spLocks/>
          </p:cNvSpPr>
          <p:nvPr/>
        </p:nvSpPr>
        <p:spPr>
          <a:xfrm>
            <a:off x="5359145" y="1737916"/>
            <a:ext cx="6223819" cy="366238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rgbClr val="FFFFFF"/>
                </a:solidFill>
                <a:latin typeface="+mn-lt"/>
              </a:rPr>
              <a:t>To deduce the cached value we first must:</a:t>
            </a:r>
          </a:p>
          <a:p>
            <a:endParaRPr lang="en-US" sz="1800" b="1" dirty="0" smtClean="0">
              <a:solidFill>
                <a:srgbClr val="FFFFFF"/>
              </a:solidFill>
              <a:latin typeface="+mn-lt"/>
            </a:endParaRPr>
          </a:p>
          <a:p>
            <a:pPr marL="342900" indent="-342900">
              <a:buAutoNum type="arabicPeriod"/>
            </a:pPr>
            <a:r>
              <a:rPr lang="en-US" sz="1800" b="1" dirty="0" smtClean="0">
                <a:solidFill>
                  <a:srgbClr val="FFFFFF"/>
                </a:solidFill>
                <a:latin typeface="+mn-lt"/>
              </a:rPr>
              <a:t>Time the memory access for secret as a baseline.</a:t>
            </a:r>
          </a:p>
          <a:p>
            <a:pPr marL="342900" indent="-342900">
              <a:buAutoNum type="arabicPeriod"/>
            </a:pPr>
            <a:endParaRPr lang="en-US" sz="1800" b="1" dirty="0" smtClean="0">
              <a:solidFill>
                <a:srgbClr val="FFFFFF"/>
              </a:solidFill>
              <a:latin typeface="+mn-lt"/>
            </a:endParaRPr>
          </a:p>
          <a:p>
            <a:pPr marL="342900" indent="-342900">
              <a:buAutoNum type="arabicPeriod"/>
            </a:pPr>
            <a:r>
              <a:rPr lang="en-US" sz="1800" b="1" dirty="0" smtClean="0">
                <a:solidFill>
                  <a:srgbClr val="FFFFFF"/>
                </a:solidFill>
                <a:latin typeface="+mn-lt"/>
              </a:rPr>
              <a:t>Cache a value that might be a value for our secret</a:t>
            </a:r>
          </a:p>
          <a:p>
            <a:pPr marL="342900" indent="-342900">
              <a:buAutoNum type="arabicPeriod"/>
            </a:pPr>
            <a:endParaRPr lang="en-US" sz="1800" b="1" dirty="0" smtClean="0">
              <a:solidFill>
                <a:srgbClr val="FFFFFF"/>
              </a:solidFill>
              <a:latin typeface="+mn-lt"/>
            </a:endParaRPr>
          </a:p>
          <a:p>
            <a:pPr marL="342900" indent="-342900">
              <a:buAutoNum type="arabicPeriod"/>
            </a:pPr>
            <a:r>
              <a:rPr lang="en-US" sz="1800" b="1" dirty="0" smtClean="0">
                <a:solidFill>
                  <a:srgbClr val="FFFFFF"/>
                </a:solidFill>
                <a:latin typeface="+mn-lt"/>
              </a:rPr>
              <a:t>Time a new memory access for the secret</a:t>
            </a:r>
          </a:p>
          <a:p>
            <a:pPr marL="342900" indent="-342900">
              <a:buAutoNum type="arabicPeriod"/>
            </a:pPr>
            <a:endParaRPr lang="en-US" sz="1800" b="1" dirty="0" smtClean="0">
              <a:solidFill>
                <a:srgbClr val="FFFFFF"/>
              </a:solidFill>
              <a:latin typeface="+mn-lt"/>
            </a:endParaRPr>
          </a:p>
          <a:p>
            <a:pPr marL="342900" indent="-342900">
              <a:buAutoNum type="arabicPeriod"/>
            </a:pPr>
            <a:r>
              <a:rPr lang="en-US" sz="1800" b="1" dirty="0" smtClean="0">
                <a:solidFill>
                  <a:srgbClr val="FFFFFF"/>
                </a:solidFill>
                <a:latin typeface="+mn-lt"/>
              </a:rPr>
              <a:t>If the access time dropped considerably =&gt; We have found the protected memory value</a:t>
            </a:r>
          </a:p>
          <a:p>
            <a:pPr marL="342900" indent="-342900">
              <a:buAutoNum type="arabicPeriod"/>
            </a:pPr>
            <a:endParaRPr lang="en-US" sz="1800" b="1" dirty="0" smtClean="0">
              <a:solidFill>
                <a:srgbClr val="FFFFFF"/>
              </a:solidFill>
              <a:latin typeface="+mn-lt"/>
            </a:endParaRPr>
          </a:p>
          <a:p>
            <a:pPr marL="342900" indent="-342900">
              <a:buAutoNum type="arabicPeriod"/>
            </a:pPr>
            <a:r>
              <a:rPr lang="en-US" sz="1800" b="1" dirty="0" smtClean="0">
                <a:solidFill>
                  <a:srgbClr val="FFFFFF"/>
                </a:solidFill>
                <a:latin typeface="+mn-lt"/>
              </a:rPr>
              <a:t>If the access time did not drop, try another value and continue steps 2 and 3</a:t>
            </a:r>
            <a:endParaRPr lang="en-US" sz="1800" b="1" dirty="0">
              <a:solidFill>
                <a:srgbClr val="FFFFFF"/>
              </a:solidFill>
              <a:latin typeface="+mn-lt"/>
            </a:endParaRPr>
          </a:p>
          <a:p>
            <a:endParaRPr lang="en-US" sz="1800" b="1" dirty="0">
              <a:solidFill>
                <a:srgbClr val="FFFFFF"/>
              </a:solidFill>
              <a:latin typeface="+mn-lt"/>
            </a:endParaRPr>
          </a:p>
        </p:txBody>
      </p:sp>
    </p:spTree>
    <p:extLst>
      <p:ext uri="{BB962C8B-B14F-4D97-AF65-F5344CB8AC3E}">
        <p14:creationId xmlns:p14="http://schemas.microsoft.com/office/powerpoint/2010/main" val="3071854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sp>
        <p:nvSpPr>
          <p:cNvPr id="19" name="Title 3"/>
          <p:cNvSpPr txBox="1">
            <a:spLocks/>
          </p:cNvSpPr>
          <p:nvPr/>
        </p:nvSpPr>
        <p:spPr>
          <a:xfrm>
            <a:off x="1932038" y="1943032"/>
            <a:ext cx="8327924" cy="29719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b="1" dirty="0" smtClean="0">
                <a:solidFill>
                  <a:srgbClr val="FFFFFF"/>
                </a:solidFill>
                <a:latin typeface="+mn-lt"/>
              </a:rPr>
              <a:t>3. Impact &amp; Consequences:</a:t>
            </a:r>
            <a:endParaRPr lang="en-US" sz="5400" b="1" dirty="0">
              <a:solidFill>
                <a:srgbClr val="FFFFFF"/>
              </a:solidFill>
              <a:latin typeface="+mn-l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164" y="2836525"/>
            <a:ext cx="1665001" cy="1369233"/>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65546" y="2836524"/>
            <a:ext cx="1665001" cy="1369233"/>
          </a:xfrm>
          <a:prstGeom prst="rect">
            <a:avLst/>
          </a:prstGeom>
        </p:spPr>
      </p:pic>
    </p:spTree>
    <p:extLst>
      <p:ext uri="{BB962C8B-B14F-4D97-AF65-F5344CB8AC3E}">
        <p14:creationId xmlns:p14="http://schemas.microsoft.com/office/powerpoint/2010/main" val="16277932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017" y="5215035"/>
            <a:ext cx="833221" cy="685209"/>
          </a:xfrm>
          <a:prstGeom prst="rect">
            <a:avLst/>
          </a:prstGeom>
        </p:spPr>
      </p:pic>
      <p:sp>
        <p:nvSpPr>
          <p:cNvPr id="8" name="Title 3"/>
          <p:cNvSpPr txBox="1">
            <a:spLocks/>
          </p:cNvSpPr>
          <p:nvPr/>
        </p:nvSpPr>
        <p:spPr>
          <a:xfrm>
            <a:off x="276141" y="1470096"/>
            <a:ext cx="11438973" cy="35870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As of 2018 almost all computational devices are affected by </a:t>
            </a:r>
            <a:r>
              <a:rPr lang="en-US" sz="1800" b="1" dirty="0" err="1" smtClean="0">
                <a:solidFill>
                  <a:srgbClr val="FFFFFF"/>
                </a:solidFill>
                <a:latin typeface="+mn-lt"/>
              </a:rPr>
              <a:t>Spectre</a:t>
            </a:r>
            <a:r>
              <a:rPr lang="en-US" sz="1800" b="1" dirty="0" smtClean="0">
                <a:solidFill>
                  <a:srgbClr val="FFFFFF"/>
                </a:solidFill>
                <a:latin typeface="+mn-lt"/>
              </a:rPr>
              <a:t> (desktops, laptops, mobile devices).</a:t>
            </a:r>
            <a:endParaRPr lang="en-US" sz="1800" b="1" dirty="0">
              <a:solidFill>
                <a:srgbClr val="FFFFFF"/>
              </a:solidFill>
              <a:latin typeface="+mn-lt"/>
            </a:endParaRPr>
          </a:p>
        </p:txBody>
      </p:sp>
      <p:sp>
        <p:nvSpPr>
          <p:cNvPr id="50" name="Title 3"/>
          <p:cNvSpPr txBox="1">
            <a:spLocks/>
          </p:cNvSpPr>
          <p:nvPr/>
        </p:nvSpPr>
        <p:spPr>
          <a:xfrm>
            <a:off x="276139" y="2202606"/>
            <a:ext cx="11438973" cy="36361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Due to its nature </a:t>
            </a:r>
            <a:r>
              <a:rPr lang="en-US" sz="1800" b="1" dirty="0" err="1" smtClean="0">
                <a:solidFill>
                  <a:srgbClr val="FFFFFF"/>
                </a:solidFill>
                <a:latin typeface="+mn-lt"/>
              </a:rPr>
              <a:t>Spectre</a:t>
            </a:r>
            <a:r>
              <a:rPr lang="en-US" sz="1800" b="1" dirty="0" smtClean="0">
                <a:solidFill>
                  <a:srgbClr val="FFFFFF"/>
                </a:solidFill>
                <a:latin typeface="+mn-lt"/>
              </a:rPr>
              <a:t> is a specific vulnerability and can be hard to exploit, reducing its </a:t>
            </a:r>
            <a:r>
              <a:rPr lang="en-US" sz="1800" b="1" dirty="0" err="1" smtClean="0">
                <a:solidFill>
                  <a:srgbClr val="FFFFFF"/>
                </a:solidFill>
                <a:latin typeface="+mn-lt"/>
              </a:rPr>
              <a:t>risc</a:t>
            </a:r>
            <a:r>
              <a:rPr lang="en-US" sz="1800" b="1" dirty="0" smtClean="0">
                <a:solidFill>
                  <a:srgbClr val="FFFFFF"/>
                </a:solidFill>
                <a:latin typeface="+mn-lt"/>
              </a:rPr>
              <a:t>.</a:t>
            </a:r>
            <a:endParaRPr lang="en-US" sz="1800" b="1" dirty="0">
              <a:solidFill>
                <a:srgbClr val="FFFFFF"/>
              </a:solidFill>
              <a:latin typeface="+mn-lt"/>
            </a:endParaRPr>
          </a:p>
        </p:txBody>
      </p:sp>
      <p:sp>
        <p:nvSpPr>
          <p:cNvPr id="51" name="Title 3"/>
          <p:cNvSpPr txBox="1">
            <a:spLocks/>
          </p:cNvSpPr>
          <p:nvPr/>
        </p:nvSpPr>
        <p:spPr>
          <a:xfrm>
            <a:off x="276140" y="2884199"/>
            <a:ext cx="11438973" cy="69228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err="1" smtClean="0">
                <a:solidFill>
                  <a:srgbClr val="FFFFFF"/>
                </a:solidFill>
                <a:latin typeface="+mn-lt"/>
              </a:rPr>
              <a:t>Spectre</a:t>
            </a:r>
            <a:r>
              <a:rPr lang="en-US" sz="1800" b="1" dirty="0" smtClean="0">
                <a:solidFill>
                  <a:srgbClr val="FFFFFF"/>
                </a:solidFill>
                <a:latin typeface="+mn-lt"/>
              </a:rPr>
              <a:t> might have a real impact on cloud platform providers, as it has the potential to force a hypervisor to dump guest information.</a:t>
            </a:r>
          </a:p>
        </p:txBody>
      </p:sp>
      <p:sp>
        <p:nvSpPr>
          <p:cNvPr id="52" name="Title 3"/>
          <p:cNvSpPr txBox="1">
            <a:spLocks/>
          </p:cNvSpPr>
          <p:nvPr/>
        </p:nvSpPr>
        <p:spPr>
          <a:xfrm>
            <a:off x="276139" y="3613355"/>
            <a:ext cx="11438973" cy="43420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No known attacks in the wild.</a:t>
            </a:r>
          </a:p>
        </p:txBody>
      </p:sp>
    </p:spTree>
    <p:extLst>
      <p:ext uri="{BB962C8B-B14F-4D97-AF65-F5344CB8AC3E}">
        <p14:creationId xmlns:p14="http://schemas.microsoft.com/office/powerpoint/2010/main" val="2020387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sp>
        <p:nvSpPr>
          <p:cNvPr id="19" name="Title 3"/>
          <p:cNvSpPr txBox="1">
            <a:spLocks/>
          </p:cNvSpPr>
          <p:nvPr/>
        </p:nvSpPr>
        <p:spPr>
          <a:xfrm>
            <a:off x="1932038" y="1943032"/>
            <a:ext cx="8327924" cy="29719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b="1" dirty="0">
                <a:solidFill>
                  <a:srgbClr val="FFFFFF"/>
                </a:solidFill>
                <a:latin typeface="+mn-lt"/>
              </a:rPr>
              <a:t>4</a:t>
            </a:r>
            <a:r>
              <a:rPr lang="en-US" sz="8000" b="1" dirty="0" smtClean="0">
                <a:solidFill>
                  <a:srgbClr val="FFFFFF"/>
                </a:solidFill>
                <a:latin typeface="+mn-lt"/>
              </a:rPr>
              <a:t>. Real world examples:</a:t>
            </a:r>
            <a:endParaRPr lang="en-US" sz="5400" b="1" dirty="0">
              <a:solidFill>
                <a:srgbClr val="FFFFFF"/>
              </a:solidFill>
              <a:latin typeface="+mn-l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164" y="2836525"/>
            <a:ext cx="1665001" cy="1369233"/>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65546" y="2836524"/>
            <a:ext cx="1665001" cy="1369233"/>
          </a:xfrm>
          <a:prstGeom prst="rect">
            <a:avLst/>
          </a:prstGeom>
        </p:spPr>
      </p:pic>
    </p:spTree>
    <p:extLst>
      <p:ext uri="{BB962C8B-B14F-4D97-AF65-F5344CB8AC3E}">
        <p14:creationId xmlns:p14="http://schemas.microsoft.com/office/powerpoint/2010/main" val="3221703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726581">
            <a:off x="1912579" y="2483438"/>
            <a:ext cx="2148166" cy="1891120"/>
          </a:xfrm>
          <a:prstGeom prst="rect">
            <a:avLst/>
          </a:prstGeom>
        </p:spPr>
      </p:pic>
      <p:sp>
        <p:nvSpPr>
          <p:cNvPr id="19" name="Title 3"/>
          <p:cNvSpPr txBox="1">
            <a:spLocks/>
          </p:cNvSpPr>
          <p:nvPr/>
        </p:nvSpPr>
        <p:spPr>
          <a:xfrm>
            <a:off x="3156154" y="1943031"/>
            <a:ext cx="8327924" cy="29719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b="1" dirty="0" smtClean="0">
                <a:solidFill>
                  <a:srgbClr val="FFFFFF"/>
                </a:solidFill>
                <a:latin typeface="+mn-lt"/>
              </a:rPr>
              <a:t>History</a:t>
            </a:r>
            <a:endParaRPr lang="en-US" sz="5400" b="1" dirty="0">
              <a:solidFill>
                <a:srgbClr val="FFFFFF"/>
              </a:solidFill>
              <a:latin typeface="+mn-lt"/>
            </a:endParaRPr>
          </a:p>
        </p:txBody>
      </p:sp>
    </p:spTree>
    <p:extLst>
      <p:ext uri="{BB962C8B-B14F-4D97-AF65-F5344CB8AC3E}">
        <p14:creationId xmlns:p14="http://schemas.microsoft.com/office/powerpoint/2010/main" val="14058867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61480">
            <a:off x="-371801" y="5272384"/>
            <a:ext cx="898155" cy="738608"/>
          </a:xfrm>
          <a:prstGeom prst="rect">
            <a:avLst/>
          </a:prstGeom>
        </p:spPr>
      </p:pic>
      <p:sp>
        <p:nvSpPr>
          <p:cNvPr id="8" name="Title 3"/>
          <p:cNvSpPr txBox="1">
            <a:spLocks/>
          </p:cNvSpPr>
          <p:nvPr/>
        </p:nvSpPr>
        <p:spPr>
          <a:xfrm>
            <a:off x="276141" y="1470095"/>
            <a:ext cx="11438973" cy="299866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A known POC for the </a:t>
            </a:r>
            <a:r>
              <a:rPr lang="en-US" sz="1800" b="1" dirty="0" err="1" smtClean="0">
                <a:solidFill>
                  <a:srgbClr val="FFFFFF"/>
                </a:solidFill>
                <a:latin typeface="+mn-lt"/>
              </a:rPr>
              <a:t>Spectre</a:t>
            </a:r>
            <a:r>
              <a:rPr lang="en-US" sz="1800" b="1" dirty="0" smtClean="0">
                <a:solidFill>
                  <a:srgbClr val="FFFFFF"/>
                </a:solidFill>
                <a:latin typeface="+mn-lt"/>
              </a:rPr>
              <a:t> attack was the dumping of browser data using JavaScript. Proposed by Microsoft </a:t>
            </a:r>
            <a:r>
              <a:rPr lang="en-US" sz="1800" b="1" dirty="0">
                <a:solidFill>
                  <a:srgbClr val="FFFFFF"/>
                </a:solidFill>
                <a:latin typeface="+mn-lt"/>
              </a:rPr>
              <a:t>v</a:t>
            </a:r>
            <a:r>
              <a:rPr lang="en-US" sz="1800" b="1" dirty="0" smtClean="0">
                <a:solidFill>
                  <a:srgbClr val="FFFFFF"/>
                </a:solidFill>
                <a:latin typeface="+mn-lt"/>
              </a:rPr>
              <a:t>ulnerability researchers, it used a simple JavaScript code that performed the same steps described previously (train the branch predictor, force the processor into caching a protected value and dumping the cached value). </a:t>
            </a:r>
            <a:endParaRPr lang="en-US" sz="1800" b="1" dirty="0">
              <a:solidFill>
                <a:srgbClr val="FFFFFF"/>
              </a:solidFill>
              <a:latin typeface="+mn-lt"/>
            </a:endParaRPr>
          </a:p>
          <a:p>
            <a:pPr marL="285750" indent="-285750">
              <a:buFontTx/>
              <a:buChar char="-"/>
            </a:pPr>
            <a:endParaRPr lang="en-US" sz="1800" b="1" dirty="0" smtClean="0">
              <a:solidFill>
                <a:srgbClr val="FFFFFF"/>
              </a:solidFill>
              <a:latin typeface="+mn-lt"/>
            </a:endParaRPr>
          </a:p>
          <a:p>
            <a:pPr marL="285750" indent="-285750">
              <a:buFontTx/>
              <a:buChar char="-"/>
            </a:pPr>
            <a:r>
              <a:rPr lang="en-US" sz="1800" b="1" dirty="0" smtClean="0">
                <a:solidFill>
                  <a:srgbClr val="FFFFFF"/>
                </a:solidFill>
                <a:latin typeface="+mn-lt"/>
              </a:rPr>
              <a:t>Since JavaScript doesn’t offer access to some useful low level instructions (such as </a:t>
            </a:r>
            <a:r>
              <a:rPr lang="en-US" sz="1800" b="1" dirty="0" err="1" smtClean="0">
                <a:solidFill>
                  <a:srgbClr val="FFFFFF"/>
                </a:solidFill>
                <a:latin typeface="+mn-lt"/>
              </a:rPr>
              <a:t>clflush</a:t>
            </a:r>
            <a:r>
              <a:rPr lang="en-US" sz="1800" b="1" dirty="0" smtClean="0">
                <a:solidFill>
                  <a:srgbClr val="FFFFFF"/>
                </a:solidFill>
                <a:latin typeface="+mn-lt"/>
              </a:rPr>
              <a:t>) other approaches were taken.</a:t>
            </a:r>
          </a:p>
          <a:p>
            <a:pPr marL="285750" indent="-285750">
              <a:buFontTx/>
              <a:buChar char="-"/>
            </a:pPr>
            <a:endParaRPr lang="en-US" sz="1800" b="1" dirty="0">
              <a:solidFill>
                <a:srgbClr val="FFFFFF"/>
              </a:solidFill>
              <a:latin typeface="+mn-lt"/>
            </a:endParaRPr>
          </a:p>
          <a:p>
            <a:pPr marL="285750" indent="-285750">
              <a:buFontTx/>
              <a:buChar char="-"/>
            </a:pPr>
            <a:r>
              <a:rPr lang="en-US" sz="1800" b="1" dirty="0" smtClean="0">
                <a:solidFill>
                  <a:srgbClr val="FFFFFF"/>
                </a:solidFill>
                <a:latin typeface="+mn-lt"/>
              </a:rPr>
              <a:t>The POC was successful.</a:t>
            </a:r>
          </a:p>
          <a:p>
            <a:pPr marL="285750" indent="-285750">
              <a:buFontTx/>
              <a:buChar char="-"/>
            </a:pPr>
            <a:endParaRPr lang="en-US" sz="1800" b="1" dirty="0">
              <a:solidFill>
                <a:srgbClr val="FFFFFF"/>
              </a:solidFill>
              <a:latin typeface="+mn-lt"/>
            </a:endParaRPr>
          </a:p>
          <a:p>
            <a:pPr marL="285750" indent="-285750">
              <a:buFontTx/>
              <a:buChar char="-"/>
            </a:pPr>
            <a:r>
              <a:rPr lang="en-US" sz="1800" b="1" dirty="0" smtClean="0">
                <a:solidFill>
                  <a:srgbClr val="FFFFFF"/>
                </a:solidFill>
                <a:latin typeface="+mn-lt"/>
              </a:rPr>
              <a:t>Chrome, Firefox, Tor and other browsers implemented as a mitigation restrains on the resolution of browser timers. As a result, it is harder to determine if a value was indeed cached or not.</a:t>
            </a:r>
          </a:p>
        </p:txBody>
      </p:sp>
    </p:spTree>
    <p:extLst>
      <p:ext uri="{BB962C8B-B14F-4D97-AF65-F5344CB8AC3E}">
        <p14:creationId xmlns:p14="http://schemas.microsoft.com/office/powerpoint/2010/main" val="461204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sp>
        <p:nvSpPr>
          <p:cNvPr id="19" name="Title 3"/>
          <p:cNvSpPr txBox="1">
            <a:spLocks/>
          </p:cNvSpPr>
          <p:nvPr/>
        </p:nvSpPr>
        <p:spPr>
          <a:xfrm>
            <a:off x="1932038" y="1943032"/>
            <a:ext cx="8327924" cy="29719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b="1" dirty="0" smtClean="0">
                <a:solidFill>
                  <a:srgbClr val="FFFFFF"/>
                </a:solidFill>
                <a:latin typeface="+mn-lt"/>
              </a:rPr>
              <a:t>5. Mitigations:</a:t>
            </a:r>
            <a:endParaRPr lang="en-US" sz="5400" b="1" dirty="0">
              <a:solidFill>
                <a:srgbClr val="FFFFFF"/>
              </a:solidFill>
              <a:latin typeface="+mn-l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164" y="2836525"/>
            <a:ext cx="1665001" cy="1369233"/>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65546" y="2836524"/>
            <a:ext cx="1665001" cy="1369233"/>
          </a:xfrm>
          <a:prstGeom prst="rect">
            <a:avLst/>
          </a:prstGeom>
        </p:spPr>
      </p:pic>
    </p:spTree>
    <p:extLst>
      <p:ext uri="{BB962C8B-B14F-4D97-AF65-F5344CB8AC3E}">
        <p14:creationId xmlns:p14="http://schemas.microsoft.com/office/powerpoint/2010/main" val="55445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61480">
            <a:off x="9870955" y="5392275"/>
            <a:ext cx="898155" cy="738608"/>
          </a:xfrm>
          <a:prstGeom prst="rect">
            <a:avLst/>
          </a:prstGeom>
        </p:spPr>
      </p:pic>
      <p:sp>
        <p:nvSpPr>
          <p:cNvPr id="8" name="Title 3"/>
          <p:cNvSpPr txBox="1">
            <a:spLocks/>
          </p:cNvSpPr>
          <p:nvPr/>
        </p:nvSpPr>
        <p:spPr>
          <a:xfrm>
            <a:off x="276141" y="1470096"/>
            <a:ext cx="11438973" cy="35870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No single patch can be created to cover the whole </a:t>
            </a:r>
            <a:r>
              <a:rPr lang="en-US" sz="1800" b="1" dirty="0" err="1" smtClean="0">
                <a:solidFill>
                  <a:srgbClr val="FFFFFF"/>
                </a:solidFill>
                <a:latin typeface="+mn-lt"/>
              </a:rPr>
              <a:t>Spectre</a:t>
            </a:r>
            <a:r>
              <a:rPr lang="en-US" sz="1800" b="1" dirty="0" smtClean="0">
                <a:solidFill>
                  <a:srgbClr val="FFFFFF"/>
                </a:solidFill>
                <a:latin typeface="+mn-lt"/>
              </a:rPr>
              <a:t> class of attacks.</a:t>
            </a:r>
            <a:endParaRPr lang="en-US" sz="1800" b="1" dirty="0">
              <a:solidFill>
                <a:srgbClr val="FFFFFF"/>
              </a:solidFill>
              <a:latin typeface="+mn-lt"/>
            </a:endParaRPr>
          </a:p>
        </p:txBody>
      </p:sp>
      <p:sp>
        <p:nvSpPr>
          <p:cNvPr id="50" name="Title 3"/>
          <p:cNvSpPr txBox="1">
            <a:spLocks/>
          </p:cNvSpPr>
          <p:nvPr/>
        </p:nvSpPr>
        <p:spPr>
          <a:xfrm>
            <a:off x="276139" y="2033896"/>
            <a:ext cx="11438973" cy="62818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At hardware level, Intel tests selective TLB flushing to mitigate the </a:t>
            </a:r>
            <a:r>
              <a:rPr lang="en-US" sz="1800" b="1" dirty="0" err="1" smtClean="0">
                <a:solidFill>
                  <a:srgbClr val="FFFFFF"/>
                </a:solidFill>
                <a:latin typeface="+mn-lt"/>
              </a:rPr>
              <a:t>Spectre</a:t>
            </a:r>
            <a:r>
              <a:rPr lang="en-US" sz="1800" b="1" dirty="0" smtClean="0">
                <a:solidFill>
                  <a:srgbClr val="FFFFFF"/>
                </a:solidFill>
                <a:latin typeface="+mn-lt"/>
              </a:rPr>
              <a:t> vulnerability. At this time new CPU instruction eliminating branch speculation have been introduced such as LFECNCE</a:t>
            </a:r>
            <a:endParaRPr lang="en-US" sz="1800" b="1" dirty="0">
              <a:solidFill>
                <a:srgbClr val="FFFFFF"/>
              </a:solidFill>
              <a:latin typeface="+mn-lt"/>
            </a:endParaRPr>
          </a:p>
        </p:txBody>
      </p:sp>
      <p:sp>
        <p:nvSpPr>
          <p:cNvPr id="51" name="Title 3"/>
          <p:cNvSpPr txBox="1">
            <a:spLocks/>
          </p:cNvSpPr>
          <p:nvPr/>
        </p:nvSpPr>
        <p:spPr>
          <a:xfrm>
            <a:off x="276140" y="2884199"/>
            <a:ext cx="11438973" cy="69228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Operating systems and firmware providers have implemented specific patches in order to prevent some forms of </a:t>
            </a:r>
            <a:r>
              <a:rPr lang="en-US" sz="1800" b="1" dirty="0" err="1" smtClean="0">
                <a:solidFill>
                  <a:srgbClr val="FFFFFF"/>
                </a:solidFill>
                <a:latin typeface="+mn-lt"/>
              </a:rPr>
              <a:t>Spectre</a:t>
            </a:r>
            <a:r>
              <a:rPr lang="en-US" sz="1800" b="1" dirty="0" smtClean="0">
                <a:solidFill>
                  <a:srgbClr val="FFFFFF"/>
                </a:solidFill>
                <a:latin typeface="+mn-lt"/>
              </a:rPr>
              <a:t> attacks. </a:t>
            </a:r>
          </a:p>
        </p:txBody>
      </p:sp>
      <p:sp>
        <p:nvSpPr>
          <p:cNvPr id="52" name="Title 3"/>
          <p:cNvSpPr txBox="1">
            <a:spLocks/>
          </p:cNvSpPr>
          <p:nvPr/>
        </p:nvSpPr>
        <p:spPr>
          <a:xfrm>
            <a:off x="276139" y="3613354"/>
            <a:ext cx="11438973" cy="65630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Applications such as browser implement some mitigations, such as restrains on the resolution of timers, in order to avoid these attacks.</a:t>
            </a:r>
          </a:p>
        </p:txBody>
      </p:sp>
      <p:sp>
        <p:nvSpPr>
          <p:cNvPr id="7" name="Title 3"/>
          <p:cNvSpPr txBox="1">
            <a:spLocks/>
          </p:cNvSpPr>
          <p:nvPr/>
        </p:nvSpPr>
        <p:spPr>
          <a:xfrm>
            <a:off x="276139" y="4269657"/>
            <a:ext cx="11438973" cy="65630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Because the problem of </a:t>
            </a:r>
            <a:r>
              <a:rPr lang="en-US" sz="1800" b="1" dirty="0" err="1" smtClean="0">
                <a:solidFill>
                  <a:srgbClr val="FFFFFF"/>
                </a:solidFill>
                <a:latin typeface="+mn-lt"/>
              </a:rPr>
              <a:t>Spectre</a:t>
            </a:r>
            <a:r>
              <a:rPr lang="en-US" sz="1800" b="1" dirty="0" smtClean="0">
                <a:solidFill>
                  <a:srgbClr val="FFFFFF"/>
                </a:solidFill>
                <a:latin typeface="+mn-lt"/>
              </a:rPr>
              <a:t> is deeply rooted in the CPU architecture and greatly improves the processing speed, the speculative execution mechanism cannot be removed.</a:t>
            </a:r>
          </a:p>
        </p:txBody>
      </p:sp>
    </p:spTree>
    <p:extLst>
      <p:ext uri="{BB962C8B-B14F-4D97-AF65-F5344CB8AC3E}">
        <p14:creationId xmlns:p14="http://schemas.microsoft.com/office/powerpoint/2010/main" val="3794788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914936">
            <a:off x="11155585" y="5776877"/>
            <a:ext cx="1665001" cy="1369233"/>
          </a:xfrm>
          <a:prstGeom prst="rect">
            <a:avLst/>
          </a:prstGeom>
        </p:spPr>
      </p:pic>
      <p:sp>
        <p:nvSpPr>
          <p:cNvPr id="6" name="Title 3"/>
          <p:cNvSpPr txBox="1">
            <a:spLocks/>
          </p:cNvSpPr>
          <p:nvPr/>
        </p:nvSpPr>
        <p:spPr>
          <a:xfrm>
            <a:off x="661216" y="676555"/>
            <a:ext cx="9107624" cy="113749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FFFF"/>
                </a:solidFill>
                <a:latin typeface="+mn-lt"/>
              </a:rPr>
              <a:t>1 June 2017. That was the moment when </a:t>
            </a:r>
            <a:endParaRPr lang="en-US" sz="4000" b="1" dirty="0">
              <a:solidFill>
                <a:srgbClr val="FFFFFF"/>
              </a:solidFill>
              <a:latin typeface="+mn-lt"/>
            </a:endParaRPr>
          </a:p>
        </p:txBody>
      </p:sp>
      <p:pic>
        <p:nvPicPr>
          <p:cNvPr id="1026" name="Picture 2" descr="Intel - IMA Netwo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359" y="2527605"/>
            <a:ext cx="1711437" cy="11351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AMD Logo.png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39380" y="2737151"/>
            <a:ext cx="2999261" cy="71607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RM Logo / Computers / Logonoid.co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41226" y="2737151"/>
            <a:ext cx="2419167" cy="716074"/>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3"/>
          <p:cNvSpPr txBox="1">
            <a:spLocks/>
          </p:cNvSpPr>
          <p:nvPr/>
        </p:nvSpPr>
        <p:spPr>
          <a:xfrm>
            <a:off x="2517380" y="4585869"/>
            <a:ext cx="6643259" cy="75938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smtClean="0">
                <a:solidFill>
                  <a:srgbClr val="FFFFFF"/>
                </a:solidFill>
                <a:latin typeface="+mn-lt"/>
              </a:rPr>
              <a:t>really </a:t>
            </a:r>
            <a:r>
              <a:rPr lang="en-US" sz="4000" b="1" dirty="0">
                <a:solidFill>
                  <a:srgbClr val="FFFFFF"/>
                </a:solidFill>
                <a:latin typeface="+mn-lt"/>
              </a:rPr>
              <a:t>knew they </a:t>
            </a:r>
            <a:r>
              <a:rPr lang="en-US" sz="4000" b="1" dirty="0" smtClean="0">
                <a:solidFill>
                  <a:srgbClr val="FFFFFF"/>
                </a:solidFill>
                <a:latin typeface="+mn-lt"/>
              </a:rPr>
              <a:t>messed up</a:t>
            </a:r>
            <a:endParaRPr lang="en-US" sz="4000" b="1" dirty="0">
              <a:solidFill>
                <a:srgbClr val="FFFFFF"/>
              </a:solidFill>
              <a:latin typeface="+mn-lt"/>
            </a:endParaRPr>
          </a:p>
        </p:txBody>
      </p:sp>
    </p:spTree>
    <p:extLst>
      <p:ext uri="{BB962C8B-B14F-4D97-AF65-F5344CB8AC3E}">
        <p14:creationId xmlns:p14="http://schemas.microsoft.com/office/powerpoint/2010/main" val="2046929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914936">
            <a:off x="9592256" y="4302039"/>
            <a:ext cx="1665001" cy="1369233"/>
          </a:xfrm>
          <a:prstGeom prst="rect">
            <a:avLst/>
          </a:prstGeom>
        </p:spPr>
      </p:pic>
      <p:sp>
        <p:nvSpPr>
          <p:cNvPr id="8" name="Title 3"/>
          <p:cNvSpPr txBox="1">
            <a:spLocks/>
          </p:cNvSpPr>
          <p:nvPr/>
        </p:nvSpPr>
        <p:spPr>
          <a:xfrm>
            <a:off x="549112" y="1293116"/>
            <a:ext cx="11438973" cy="6096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Discovered by </a:t>
            </a:r>
            <a:r>
              <a:rPr lang="en-US" sz="1800" b="1" dirty="0" err="1" smtClean="0">
                <a:solidFill>
                  <a:srgbClr val="FFFFFF"/>
                </a:solidFill>
                <a:latin typeface="+mn-lt"/>
              </a:rPr>
              <a:t>Jann</a:t>
            </a:r>
            <a:r>
              <a:rPr lang="en-US" sz="1800" b="1" dirty="0" smtClean="0">
                <a:solidFill>
                  <a:srgbClr val="FFFFFF"/>
                </a:solidFill>
                <a:latin typeface="+mn-lt"/>
              </a:rPr>
              <a:t> Horn from Google’s Project Zero. It was presented on 1 June 2017 to the affected hardware vendors and on 3 January 2018 was made public.</a:t>
            </a:r>
            <a:endParaRPr lang="en-US" sz="1800" b="1" dirty="0">
              <a:solidFill>
                <a:srgbClr val="FFFFFF"/>
              </a:solidFill>
              <a:latin typeface="+mn-lt"/>
            </a:endParaRPr>
          </a:p>
          <a:p>
            <a:pPr marL="285750" indent="-285750">
              <a:buFontTx/>
              <a:buChar char="-"/>
            </a:pPr>
            <a:endParaRPr lang="en-US" sz="1800" b="1" dirty="0">
              <a:solidFill>
                <a:srgbClr val="FFFFFF"/>
              </a:solidFill>
              <a:latin typeface="+mn-lt"/>
            </a:endParaRPr>
          </a:p>
        </p:txBody>
      </p:sp>
      <p:sp>
        <p:nvSpPr>
          <p:cNvPr id="9" name="Title 3"/>
          <p:cNvSpPr txBox="1">
            <a:spLocks/>
          </p:cNvSpPr>
          <p:nvPr/>
        </p:nvSpPr>
        <p:spPr>
          <a:xfrm>
            <a:off x="549112" y="2112880"/>
            <a:ext cx="11438973" cy="69000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It started a wave of speculative execution research. Many CVEs regarding this vulnerability exist, making </a:t>
            </a:r>
            <a:r>
              <a:rPr lang="en-US" sz="1800" b="1" dirty="0" err="1" smtClean="0">
                <a:solidFill>
                  <a:srgbClr val="FFFFFF"/>
                </a:solidFill>
                <a:latin typeface="+mn-lt"/>
              </a:rPr>
              <a:t>Spectre</a:t>
            </a:r>
            <a:r>
              <a:rPr lang="en-US" sz="1800" b="1" dirty="0" smtClean="0">
                <a:solidFill>
                  <a:srgbClr val="FFFFFF"/>
                </a:solidFill>
                <a:latin typeface="+mn-lt"/>
              </a:rPr>
              <a:t> a class of attacks.</a:t>
            </a:r>
            <a:endParaRPr lang="en-US" sz="1800" b="1" dirty="0">
              <a:solidFill>
                <a:srgbClr val="FFFFFF"/>
              </a:solidFill>
              <a:latin typeface="+mn-lt"/>
            </a:endParaRPr>
          </a:p>
          <a:p>
            <a:pPr marL="285750" indent="-285750">
              <a:buFontTx/>
              <a:buChar char="-"/>
            </a:pPr>
            <a:endParaRPr lang="en-US" sz="1800" b="1" dirty="0">
              <a:solidFill>
                <a:srgbClr val="FFFFFF"/>
              </a:solidFill>
              <a:latin typeface="+mn-lt"/>
            </a:endParaRPr>
          </a:p>
        </p:txBody>
      </p:sp>
      <p:sp>
        <p:nvSpPr>
          <p:cNvPr id="11" name="Title 3"/>
          <p:cNvSpPr txBox="1">
            <a:spLocks/>
          </p:cNvSpPr>
          <p:nvPr/>
        </p:nvSpPr>
        <p:spPr>
          <a:xfrm>
            <a:off x="549112" y="3013048"/>
            <a:ext cx="11438973" cy="35870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Due to its nature, this vulnerability is not programming language dependent.</a:t>
            </a:r>
            <a:endParaRPr lang="en-US" sz="1800" b="1" dirty="0">
              <a:solidFill>
                <a:srgbClr val="FFFFFF"/>
              </a:solidFill>
              <a:latin typeface="+mn-lt"/>
            </a:endParaRPr>
          </a:p>
          <a:p>
            <a:pPr marL="285750" indent="-285750">
              <a:buFontTx/>
              <a:buChar char="-"/>
            </a:pPr>
            <a:endParaRPr lang="en-US" sz="1800" b="1" dirty="0">
              <a:solidFill>
                <a:srgbClr val="FFFFFF"/>
              </a:solidFill>
              <a:latin typeface="+mn-lt"/>
            </a:endParaRPr>
          </a:p>
        </p:txBody>
      </p:sp>
    </p:spTree>
    <p:extLst>
      <p:ext uri="{BB962C8B-B14F-4D97-AF65-F5344CB8AC3E}">
        <p14:creationId xmlns:p14="http://schemas.microsoft.com/office/powerpoint/2010/main" val="1124113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sp>
        <p:nvSpPr>
          <p:cNvPr id="19" name="Title 3"/>
          <p:cNvSpPr txBox="1">
            <a:spLocks/>
          </p:cNvSpPr>
          <p:nvPr/>
        </p:nvSpPr>
        <p:spPr>
          <a:xfrm>
            <a:off x="1932038" y="1943032"/>
            <a:ext cx="8327924" cy="29719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b="1" dirty="0" smtClean="0">
                <a:solidFill>
                  <a:srgbClr val="FFFFFF"/>
                </a:solidFill>
                <a:latin typeface="+mn-lt"/>
              </a:rPr>
              <a:t>Recipe for disaster</a:t>
            </a:r>
            <a:endParaRPr lang="en-US" sz="5400" b="1" dirty="0">
              <a:solidFill>
                <a:srgbClr val="FFFFFF"/>
              </a:solidFill>
              <a:latin typeface="+mn-l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4405" y="5921923"/>
            <a:ext cx="1665001" cy="1369233"/>
          </a:xfrm>
          <a:prstGeom prst="rect">
            <a:avLst/>
          </a:prstGeom>
        </p:spPr>
      </p:pic>
    </p:spTree>
    <p:extLst>
      <p:ext uri="{BB962C8B-B14F-4D97-AF65-F5344CB8AC3E}">
        <p14:creationId xmlns:p14="http://schemas.microsoft.com/office/powerpoint/2010/main" val="2771754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sp>
        <p:nvSpPr>
          <p:cNvPr id="19" name="Title 3"/>
          <p:cNvSpPr txBox="1">
            <a:spLocks/>
          </p:cNvSpPr>
          <p:nvPr/>
        </p:nvSpPr>
        <p:spPr>
          <a:xfrm>
            <a:off x="1932038" y="1943032"/>
            <a:ext cx="8327924" cy="29719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b="1" dirty="0" smtClean="0">
                <a:solidFill>
                  <a:srgbClr val="FFFFFF"/>
                </a:solidFill>
                <a:latin typeface="+mn-lt"/>
              </a:rPr>
              <a:t>1. Ingredients:</a:t>
            </a:r>
            <a:endParaRPr lang="en-US" sz="5400" b="1" dirty="0">
              <a:solidFill>
                <a:srgbClr val="FFFFFF"/>
              </a:solidFill>
              <a:latin typeface="+mn-l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164" y="2836525"/>
            <a:ext cx="1665001" cy="1369233"/>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65546" y="2836524"/>
            <a:ext cx="1665001" cy="1369233"/>
          </a:xfrm>
          <a:prstGeom prst="rect">
            <a:avLst/>
          </a:prstGeom>
        </p:spPr>
      </p:pic>
    </p:spTree>
    <p:extLst>
      <p:ext uri="{BB962C8B-B14F-4D97-AF65-F5344CB8AC3E}">
        <p14:creationId xmlns:p14="http://schemas.microsoft.com/office/powerpoint/2010/main" val="4014683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28757" y="-378440"/>
            <a:ext cx="1179323" cy="969830"/>
          </a:xfrm>
          <a:prstGeom prst="rect">
            <a:avLst/>
          </a:prstGeom>
        </p:spPr>
      </p:pic>
      <p:sp>
        <p:nvSpPr>
          <p:cNvPr id="6" name="Title 3"/>
          <p:cNvSpPr txBox="1">
            <a:spLocks/>
          </p:cNvSpPr>
          <p:nvPr/>
        </p:nvSpPr>
        <p:spPr>
          <a:xfrm>
            <a:off x="2517380" y="4585869"/>
            <a:ext cx="6643259" cy="75938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4000" b="1" dirty="0">
              <a:solidFill>
                <a:srgbClr val="FFFFFF"/>
              </a:solidFill>
              <a:latin typeface="+mn-lt"/>
            </a:endParaRPr>
          </a:p>
        </p:txBody>
      </p:sp>
      <p:sp>
        <p:nvSpPr>
          <p:cNvPr id="7" name="Title 3"/>
          <p:cNvSpPr txBox="1">
            <a:spLocks/>
          </p:cNvSpPr>
          <p:nvPr/>
        </p:nvSpPr>
        <p:spPr>
          <a:xfrm>
            <a:off x="1659806" y="198999"/>
            <a:ext cx="9373953" cy="10158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FFFF"/>
                </a:solidFill>
                <a:latin typeface="+mn-lt"/>
              </a:rPr>
              <a:t>The anatomy of a CPU</a:t>
            </a:r>
            <a:endParaRPr lang="en-US" sz="2800" b="1" dirty="0">
              <a:solidFill>
                <a:srgbClr val="FFFFFF"/>
              </a:solidFill>
              <a:latin typeface="+mn-lt"/>
            </a:endParaRPr>
          </a:p>
        </p:txBody>
      </p:sp>
      <p:sp>
        <p:nvSpPr>
          <p:cNvPr id="8" name="Title 3"/>
          <p:cNvSpPr txBox="1">
            <a:spLocks/>
          </p:cNvSpPr>
          <p:nvPr/>
        </p:nvSpPr>
        <p:spPr>
          <a:xfrm>
            <a:off x="260904" y="1376608"/>
            <a:ext cx="11438973" cy="74835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rgbClr val="FFFFFF"/>
                </a:solidFill>
                <a:latin typeface="+mn-lt"/>
              </a:rPr>
              <a:t>The CPU is the “</a:t>
            </a:r>
            <a:r>
              <a:rPr lang="en-US" sz="1800" b="1" dirty="0" err="1" smtClean="0">
                <a:solidFill>
                  <a:srgbClr val="FFFFFF"/>
                </a:solidFill>
                <a:latin typeface="+mn-lt"/>
              </a:rPr>
              <a:t>brainz</a:t>
            </a:r>
            <a:r>
              <a:rPr lang="en-US" sz="1800" b="1" dirty="0" smtClean="0">
                <a:solidFill>
                  <a:srgbClr val="FFFFFF"/>
                </a:solidFill>
                <a:latin typeface="+mn-lt"/>
              </a:rPr>
              <a:t>” of the computer. </a:t>
            </a:r>
          </a:p>
          <a:p>
            <a:r>
              <a:rPr lang="en-US" sz="1800" b="1" dirty="0" smtClean="0">
                <a:solidFill>
                  <a:srgbClr val="FFFFFF"/>
                </a:solidFill>
                <a:latin typeface="+mn-lt"/>
              </a:rPr>
              <a:t>Just as the brain has different zones responsible for executing different functions, so too does the CPU. </a:t>
            </a:r>
            <a:endParaRPr lang="en-US" sz="1800" b="1" dirty="0">
              <a:solidFill>
                <a:srgbClr val="FFFFFF"/>
              </a:solidFill>
              <a:latin typeface="+mn-lt"/>
            </a:endParaRPr>
          </a:p>
        </p:txBody>
      </p:sp>
      <p:sp>
        <p:nvSpPr>
          <p:cNvPr id="2" name="Rounded Rectangle 1"/>
          <p:cNvSpPr/>
          <p:nvPr/>
        </p:nvSpPr>
        <p:spPr>
          <a:xfrm>
            <a:off x="3216688" y="2882847"/>
            <a:ext cx="5823401" cy="330708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894416" y="3206233"/>
            <a:ext cx="1748289" cy="1117463"/>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595420" y="3206234"/>
            <a:ext cx="1748289" cy="1117463"/>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1" idx="1"/>
            <a:endCxn id="14" idx="3"/>
          </p:cNvCxnSpPr>
          <p:nvPr/>
        </p:nvCxnSpPr>
        <p:spPr>
          <a:xfrm flipH="1">
            <a:off x="5343709" y="3764965"/>
            <a:ext cx="1550707"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894416" y="4749081"/>
            <a:ext cx="1748289" cy="1117463"/>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11" idx="2"/>
            <a:endCxn id="18" idx="0"/>
          </p:cNvCxnSpPr>
          <p:nvPr/>
        </p:nvCxnSpPr>
        <p:spPr>
          <a:xfrm>
            <a:off x="7768561" y="4323696"/>
            <a:ext cx="0" cy="42538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016372" y="3441800"/>
            <a:ext cx="1353127" cy="646331"/>
          </a:xfrm>
          <a:prstGeom prst="rect">
            <a:avLst/>
          </a:prstGeom>
          <a:noFill/>
        </p:spPr>
        <p:txBody>
          <a:bodyPr wrap="none" rtlCol="0">
            <a:spAutoFit/>
          </a:bodyPr>
          <a:lstStyle/>
          <a:p>
            <a:r>
              <a:rPr lang="en-US" b="1" dirty="0" smtClean="0">
                <a:solidFill>
                  <a:schemeClr val="bg1"/>
                </a:solidFill>
              </a:rPr>
              <a:t>Control Unit</a:t>
            </a:r>
          </a:p>
          <a:p>
            <a:r>
              <a:rPr lang="en-US" b="1" dirty="0" smtClean="0">
                <a:solidFill>
                  <a:schemeClr val="bg1"/>
                </a:solidFill>
              </a:rPr>
              <a:t>(CU)</a:t>
            </a:r>
            <a:endParaRPr lang="en-US" b="1" dirty="0">
              <a:solidFill>
                <a:schemeClr val="bg1"/>
              </a:solidFill>
            </a:endParaRPr>
          </a:p>
        </p:txBody>
      </p:sp>
      <p:sp>
        <p:nvSpPr>
          <p:cNvPr id="24" name="TextBox 23"/>
          <p:cNvSpPr txBox="1"/>
          <p:nvPr/>
        </p:nvSpPr>
        <p:spPr>
          <a:xfrm>
            <a:off x="3754685" y="3321725"/>
            <a:ext cx="1467068" cy="923330"/>
          </a:xfrm>
          <a:prstGeom prst="rect">
            <a:avLst/>
          </a:prstGeom>
          <a:noFill/>
        </p:spPr>
        <p:txBody>
          <a:bodyPr wrap="none" rtlCol="0">
            <a:spAutoFit/>
          </a:bodyPr>
          <a:lstStyle/>
          <a:p>
            <a:r>
              <a:rPr lang="en-US" b="1" dirty="0" smtClean="0">
                <a:solidFill>
                  <a:schemeClr val="bg1"/>
                </a:solidFill>
              </a:rPr>
              <a:t>Arithmetic &amp; </a:t>
            </a:r>
          </a:p>
          <a:p>
            <a:r>
              <a:rPr lang="en-US" b="1" dirty="0" smtClean="0">
                <a:solidFill>
                  <a:schemeClr val="bg1"/>
                </a:solidFill>
              </a:rPr>
              <a:t>Logic Unit</a:t>
            </a:r>
          </a:p>
          <a:p>
            <a:r>
              <a:rPr lang="en-US" b="1" dirty="0" smtClean="0">
                <a:solidFill>
                  <a:schemeClr val="bg1"/>
                </a:solidFill>
              </a:rPr>
              <a:t>(ALU)</a:t>
            </a:r>
            <a:endParaRPr lang="en-US" b="1" dirty="0">
              <a:solidFill>
                <a:schemeClr val="bg1"/>
              </a:solidFill>
            </a:endParaRPr>
          </a:p>
        </p:txBody>
      </p:sp>
      <p:sp>
        <p:nvSpPr>
          <p:cNvPr id="25" name="TextBox 24"/>
          <p:cNvSpPr txBox="1"/>
          <p:nvPr/>
        </p:nvSpPr>
        <p:spPr>
          <a:xfrm>
            <a:off x="7003795" y="4846147"/>
            <a:ext cx="1516954" cy="923330"/>
          </a:xfrm>
          <a:prstGeom prst="rect">
            <a:avLst/>
          </a:prstGeom>
          <a:noFill/>
        </p:spPr>
        <p:txBody>
          <a:bodyPr wrap="none" rtlCol="0">
            <a:spAutoFit/>
          </a:bodyPr>
          <a:lstStyle/>
          <a:p>
            <a:r>
              <a:rPr lang="en-US" b="1" dirty="0" smtClean="0">
                <a:solidFill>
                  <a:schemeClr val="bg1"/>
                </a:solidFill>
              </a:rPr>
              <a:t>Memory </a:t>
            </a:r>
          </a:p>
          <a:p>
            <a:r>
              <a:rPr lang="en-US" b="1" dirty="0" smtClean="0">
                <a:solidFill>
                  <a:schemeClr val="bg1"/>
                </a:solidFill>
              </a:rPr>
              <a:t>Management </a:t>
            </a:r>
          </a:p>
          <a:p>
            <a:r>
              <a:rPr lang="en-US" b="1" dirty="0" smtClean="0">
                <a:solidFill>
                  <a:schemeClr val="bg1"/>
                </a:solidFill>
              </a:rPr>
              <a:t>Unit (MMU)</a:t>
            </a:r>
            <a:endParaRPr lang="en-US" b="1" dirty="0">
              <a:solidFill>
                <a:schemeClr val="bg1"/>
              </a:solidFill>
            </a:endParaRPr>
          </a:p>
        </p:txBody>
      </p:sp>
      <p:cxnSp>
        <p:nvCxnSpPr>
          <p:cNvPr id="29" name="Straight Arrow Connector 28"/>
          <p:cNvCxnSpPr/>
          <p:nvPr/>
        </p:nvCxnSpPr>
        <p:spPr>
          <a:xfrm flipH="1">
            <a:off x="8642705" y="3764964"/>
            <a:ext cx="133473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040148" y="3460224"/>
            <a:ext cx="1217641" cy="646331"/>
          </a:xfrm>
          <a:prstGeom prst="rect">
            <a:avLst/>
          </a:prstGeom>
          <a:noFill/>
        </p:spPr>
        <p:txBody>
          <a:bodyPr wrap="none" rtlCol="0">
            <a:spAutoFit/>
          </a:bodyPr>
          <a:lstStyle/>
          <a:p>
            <a:r>
              <a:rPr lang="en-US" b="1" dirty="0" smtClean="0">
                <a:solidFill>
                  <a:schemeClr val="bg1"/>
                </a:solidFill>
              </a:rPr>
              <a:t>Pointer to</a:t>
            </a:r>
          </a:p>
          <a:p>
            <a:r>
              <a:rPr lang="en-US" b="1" dirty="0" smtClean="0">
                <a:solidFill>
                  <a:schemeClr val="bg1"/>
                </a:solidFill>
              </a:rPr>
              <a:t>instruction</a:t>
            </a:r>
            <a:endParaRPr lang="en-US" b="1" dirty="0">
              <a:solidFill>
                <a:schemeClr val="bg1"/>
              </a:solidFill>
            </a:endParaRPr>
          </a:p>
        </p:txBody>
      </p:sp>
      <p:sp>
        <p:nvSpPr>
          <p:cNvPr id="31" name="TextBox 30"/>
          <p:cNvSpPr txBox="1"/>
          <p:nvPr/>
        </p:nvSpPr>
        <p:spPr>
          <a:xfrm>
            <a:off x="1288836" y="4351721"/>
            <a:ext cx="870751" cy="369332"/>
          </a:xfrm>
          <a:prstGeom prst="rect">
            <a:avLst/>
          </a:prstGeom>
          <a:noFill/>
        </p:spPr>
        <p:txBody>
          <a:bodyPr wrap="none" rtlCol="0">
            <a:spAutoFit/>
          </a:bodyPr>
          <a:lstStyle/>
          <a:p>
            <a:r>
              <a:rPr lang="en-US" b="1" dirty="0" smtClean="0">
                <a:solidFill>
                  <a:schemeClr val="bg1"/>
                </a:solidFill>
              </a:rPr>
              <a:t>Output</a:t>
            </a:r>
            <a:endParaRPr lang="en-US" b="1" dirty="0">
              <a:solidFill>
                <a:schemeClr val="bg1"/>
              </a:solidFill>
            </a:endParaRPr>
          </a:p>
        </p:txBody>
      </p:sp>
      <p:sp>
        <p:nvSpPr>
          <p:cNvPr id="37" name="Rounded Rectangle 36"/>
          <p:cNvSpPr/>
          <p:nvPr/>
        </p:nvSpPr>
        <p:spPr>
          <a:xfrm>
            <a:off x="3614074" y="4749081"/>
            <a:ext cx="1748289" cy="1117463"/>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a:stCxn id="18" idx="1"/>
            <a:endCxn id="37" idx="3"/>
          </p:cNvCxnSpPr>
          <p:nvPr/>
        </p:nvCxnSpPr>
        <p:spPr>
          <a:xfrm flipH="1">
            <a:off x="5362363" y="5307813"/>
            <a:ext cx="1532053"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966472" y="5123146"/>
            <a:ext cx="1043491" cy="369332"/>
          </a:xfrm>
          <a:prstGeom prst="rect">
            <a:avLst/>
          </a:prstGeom>
          <a:noFill/>
        </p:spPr>
        <p:txBody>
          <a:bodyPr wrap="none" rtlCol="0">
            <a:spAutoFit/>
          </a:bodyPr>
          <a:lstStyle/>
          <a:p>
            <a:r>
              <a:rPr lang="en-US" b="1" dirty="0" smtClean="0">
                <a:solidFill>
                  <a:schemeClr val="bg1"/>
                </a:solidFill>
              </a:rPr>
              <a:t>Registers</a:t>
            </a:r>
            <a:endParaRPr lang="en-US" b="1" dirty="0">
              <a:solidFill>
                <a:schemeClr val="bg1"/>
              </a:solidFill>
            </a:endParaRPr>
          </a:p>
        </p:txBody>
      </p:sp>
      <p:cxnSp>
        <p:nvCxnSpPr>
          <p:cNvPr id="43" name="Straight Arrow Connector 42"/>
          <p:cNvCxnSpPr/>
          <p:nvPr/>
        </p:nvCxnSpPr>
        <p:spPr>
          <a:xfrm>
            <a:off x="4469564" y="4323695"/>
            <a:ext cx="0" cy="42538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2184642" y="4522981"/>
            <a:ext cx="103204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23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2341759">
            <a:off x="11334742" y="-236484"/>
            <a:ext cx="1179323" cy="969830"/>
          </a:xfrm>
          <a:prstGeom prst="rect">
            <a:avLst/>
          </a:prstGeom>
        </p:spPr>
      </p:pic>
      <p:sp>
        <p:nvSpPr>
          <p:cNvPr id="7" name="Title 3"/>
          <p:cNvSpPr txBox="1">
            <a:spLocks/>
          </p:cNvSpPr>
          <p:nvPr/>
        </p:nvSpPr>
        <p:spPr>
          <a:xfrm>
            <a:off x="1400093" y="332729"/>
            <a:ext cx="9373953" cy="10158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FFFF"/>
                </a:solidFill>
                <a:latin typeface="+mn-lt"/>
              </a:rPr>
              <a:t>Instruction processing efficiency</a:t>
            </a:r>
            <a:endParaRPr lang="en-US" sz="2000" b="1" dirty="0">
              <a:solidFill>
                <a:srgbClr val="FFFFFF"/>
              </a:solidFill>
              <a:latin typeface="+mn-lt"/>
            </a:endParaRPr>
          </a:p>
        </p:txBody>
      </p:sp>
      <mc:AlternateContent xmlns:mc="http://schemas.openxmlformats.org/markup-compatibility/2006">
        <mc:Choice xmlns:a14="http://schemas.microsoft.com/office/drawing/2010/main" Requires="a14">
          <p:sp>
            <p:nvSpPr>
              <p:cNvPr id="8" name="Title 3"/>
              <p:cNvSpPr txBox="1">
                <a:spLocks/>
              </p:cNvSpPr>
              <p:nvPr/>
            </p:nvSpPr>
            <p:spPr>
              <a:xfrm>
                <a:off x="276142" y="1478095"/>
                <a:ext cx="11438973" cy="242070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The CU is responsible for decoding the opcode (instruction bytes op = operation, code = code) and to program the ALU.</a:t>
                </a:r>
              </a:p>
              <a:p>
                <a:endParaRPr lang="en-US" sz="1800" b="1" dirty="0" smtClean="0">
                  <a:solidFill>
                    <a:srgbClr val="FFFFFF"/>
                  </a:solidFill>
                  <a:latin typeface="+mn-lt"/>
                </a:endParaRPr>
              </a:p>
              <a:p>
                <a:pPr marL="285750" indent="-285750">
                  <a:buFontTx/>
                  <a:buChar char="-"/>
                </a:pPr>
                <a:r>
                  <a:rPr lang="en-US" sz="1800" b="1" dirty="0" smtClean="0">
                    <a:solidFill>
                      <a:srgbClr val="FFFFFF"/>
                    </a:solidFill>
                    <a:latin typeface="+mn-lt"/>
                  </a:rPr>
                  <a:t>The ALU is the place where the computation actually takes place.</a:t>
                </a:r>
              </a:p>
              <a:p>
                <a:endParaRPr lang="en-US" sz="1800" b="1" dirty="0">
                  <a:solidFill>
                    <a:srgbClr val="FFFFFF"/>
                  </a:solidFill>
                  <a:latin typeface="+mn-lt"/>
                </a:endParaRPr>
              </a:p>
              <a:p>
                <a:pPr marL="285750" indent="-285750">
                  <a:buFontTx/>
                  <a:buChar char="-"/>
                </a:pPr>
                <a:r>
                  <a:rPr lang="en-US" sz="1800" b="1" dirty="0" smtClean="0">
                    <a:solidFill>
                      <a:srgbClr val="FFFFFF"/>
                    </a:solidFill>
                    <a:latin typeface="+mn-lt"/>
                  </a:rPr>
                  <a:t>Both CU, ALU and other components operate based on a clock cycle. Meaning each component does work once a clock cycle. (For a 2 GHz processor, each component does work each </a:t>
                </a:r>
                <a14:m>
                  <m:oMath xmlns:m="http://schemas.openxmlformats.org/officeDocument/2006/math">
                    <m:r>
                      <a:rPr lang="en-US" sz="1800" b="1" i="1" smtClean="0">
                        <a:solidFill>
                          <a:srgbClr val="FFFFFF"/>
                        </a:solidFill>
                        <a:latin typeface="Cambria Math" panose="02040503050406030204" pitchFamily="18" charset="0"/>
                      </a:rPr>
                      <m:t>𝟓</m:t>
                    </m:r>
                    <m:r>
                      <a:rPr lang="en-US" sz="1800" b="1" i="1" smtClean="0">
                        <a:solidFill>
                          <a:srgbClr val="FFFFFF"/>
                        </a:solidFill>
                        <a:latin typeface="Cambria Math" panose="02040503050406030204" pitchFamily="18" charset="0"/>
                      </a:rPr>
                      <m:t>∗</m:t>
                    </m:r>
                    <m:r>
                      <a:rPr lang="en-US" sz="1800" b="1" i="1" smtClean="0">
                        <a:solidFill>
                          <a:srgbClr val="FFFFFF"/>
                        </a:solidFill>
                        <a:latin typeface="Cambria Math" panose="02040503050406030204" pitchFamily="18" charset="0"/>
                      </a:rPr>
                      <m:t>𝟏</m:t>
                    </m:r>
                    <m:sSup>
                      <m:sSupPr>
                        <m:ctrlPr>
                          <a:rPr lang="en-US" sz="1800" b="1" i="1" smtClean="0">
                            <a:solidFill>
                              <a:srgbClr val="FFFFFF"/>
                            </a:solidFill>
                            <a:latin typeface="Cambria Math" panose="02040503050406030204" pitchFamily="18" charset="0"/>
                          </a:rPr>
                        </m:ctrlPr>
                      </m:sSupPr>
                      <m:e>
                        <m:r>
                          <a:rPr lang="en-US" sz="1800" b="1" i="1" smtClean="0">
                            <a:solidFill>
                              <a:srgbClr val="FFFFFF"/>
                            </a:solidFill>
                            <a:latin typeface="Cambria Math" panose="02040503050406030204" pitchFamily="18" charset="0"/>
                          </a:rPr>
                          <m:t>𝟎</m:t>
                        </m:r>
                      </m:e>
                      <m:sup>
                        <m:r>
                          <a:rPr lang="en-US" sz="1800" b="1" i="1" smtClean="0">
                            <a:solidFill>
                              <a:srgbClr val="FFFFFF"/>
                            </a:solidFill>
                            <a:latin typeface="Cambria Math" panose="02040503050406030204" pitchFamily="18" charset="0"/>
                          </a:rPr>
                          <m:t>−</m:t>
                        </m:r>
                        <m:r>
                          <a:rPr lang="en-US" sz="1800" b="1" i="1" smtClean="0">
                            <a:solidFill>
                              <a:srgbClr val="FFFFFF"/>
                            </a:solidFill>
                            <a:latin typeface="Cambria Math" panose="02040503050406030204" pitchFamily="18" charset="0"/>
                          </a:rPr>
                          <m:t>𝟗</m:t>
                        </m:r>
                      </m:sup>
                    </m:sSup>
                  </m:oMath>
                </a14:m>
                <a:r>
                  <a:rPr lang="en-US" sz="1800" b="1" dirty="0" smtClean="0">
                    <a:solidFill>
                      <a:srgbClr val="FFFFFF"/>
                    </a:solidFill>
                    <a:latin typeface="+mn-lt"/>
                  </a:rPr>
                  <a:t> seconds).</a:t>
                </a:r>
              </a:p>
              <a:p>
                <a:endParaRPr lang="en-US" sz="1800" b="1" dirty="0">
                  <a:solidFill>
                    <a:srgbClr val="FFFFFF"/>
                  </a:solidFill>
                  <a:latin typeface="+mn-lt"/>
                </a:endParaRPr>
              </a:p>
              <a:p>
                <a:pPr marL="285750" indent="-285750">
                  <a:buFontTx/>
                  <a:buChar char="-"/>
                </a:pPr>
                <a:r>
                  <a:rPr lang="en-US" sz="1800" b="1" dirty="0" smtClean="0">
                    <a:solidFill>
                      <a:srgbClr val="FFFFFF"/>
                    </a:solidFill>
                    <a:latin typeface="+mn-lt"/>
                  </a:rPr>
                  <a:t>The ALU can take more than 1 clock cycle to process an instruction</a:t>
                </a:r>
              </a:p>
              <a:p>
                <a:pPr marL="285750" indent="-285750">
                  <a:buFontTx/>
                  <a:buChar char="-"/>
                </a:pPr>
                <a:endParaRPr lang="en-US" sz="1800" b="1" dirty="0">
                  <a:solidFill>
                    <a:srgbClr val="FFFFFF"/>
                  </a:solidFill>
                  <a:latin typeface="+mn-lt"/>
                </a:endParaRPr>
              </a:p>
              <a:p>
                <a:pPr marL="285750" indent="-285750">
                  <a:buFontTx/>
                  <a:buChar char="-"/>
                </a:pPr>
                <a:r>
                  <a:rPr lang="en-US" sz="1800" b="1" dirty="0" smtClean="0">
                    <a:solidFill>
                      <a:srgbClr val="FFFFFF"/>
                    </a:solidFill>
                    <a:latin typeface="+mn-lt"/>
                  </a:rPr>
                  <a:t>The number of instructions a processor does per cycle is called IPC</a:t>
                </a:r>
              </a:p>
              <a:p>
                <a:r>
                  <a:rPr lang="en-US" sz="1800" b="1" dirty="0">
                    <a:solidFill>
                      <a:srgbClr val="FFFFFF"/>
                    </a:solidFill>
                    <a:latin typeface="+mn-lt"/>
                  </a:rPr>
                  <a:t> </a:t>
                </a:r>
                <a:r>
                  <a:rPr lang="en-US" sz="1800" b="1" dirty="0" smtClean="0">
                    <a:solidFill>
                      <a:srgbClr val="FFFFFF"/>
                    </a:solidFill>
                    <a:latin typeface="+mn-lt"/>
                  </a:rPr>
                  <a:t>     (Instructions </a:t>
                </a:r>
                <a:r>
                  <a:rPr lang="en-US" sz="1800" b="1" dirty="0">
                    <a:solidFill>
                      <a:srgbClr val="FFFFFF"/>
                    </a:solidFill>
                    <a:latin typeface="+mn-lt"/>
                  </a:rPr>
                  <a:t>P</a:t>
                </a:r>
                <a:r>
                  <a:rPr lang="en-US" sz="1800" b="1" dirty="0" smtClean="0">
                    <a:solidFill>
                      <a:srgbClr val="FFFFFF"/>
                    </a:solidFill>
                    <a:latin typeface="+mn-lt"/>
                  </a:rPr>
                  <a:t>er Cycle)</a:t>
                </a:r>
              </a:p>
              <a:p>
                <a:pPr marL="285750" indent="-285750">
                  <a:buFontTx/>
                  <a:buChar char="-"/>
                </a:pPr>
                <a:endParaRPr lang="en-US" sz="1800" b="1" dirty="0">
                  <a:solidFill>
                    <a:srgbClr val="FFFFFF"/>
                  </a:solidFill>
                  <a:latin typeface="+mn-lt"/>
                </a:endParaRPr>
              </a:p>
              <a:p>
                <a:pPr marL="285750" indent="-285750">
                  <a:buFontTx/>
                  <a:buChar char="-"/>
                </a:pPr>
                <a:endParaRPr lang="en-US" sz="1800" b="1" dirty="0">
                  <a:solidFill>
                    <a:srgbClr val="FFFFFF"/>
                  </a:solidFill>
                  <a:latin typeface="+mn-lt"/>
                </a:endParaRPr>
              </a:p>
            </p:txBody>
          </p:sp>
        </mc:Choice>
        <mc:Fallback>
          <p:sp>
            <p:nvSpPr>
              <p:cNvPr id="8" name="Title 3"/>
              <p:cNvSpPr txBox="1">
                <a:spLocks noRot="1" noChangeAspect="1" noMove="1" noResize="1" noEditPoints="1" noAdjustHandles="1" noChangeArrowheads="1" noChangeShapeType="1" noTextEdit="1"/>
              </p:cNvSpPr>
              <p:nvPr/>
            </p:nvSpPr>
            <p:spPr>
              <a:xfrm>
                <a:off x="276142" y="1478095"/>
                <a:ext cx="11438973" cy="2420702"/>
              </a:xfrm>
              <a:prstGeom prst="rect">
                <a:avLst/>
              </a:prstGeom>
              <a:blipFill>
                <a:blip r:embed="rId3"/>
                <a:stretch>
                  <a:fillRect l="-426" t="-2261" b="-30151"/>
                </a:stretch>
              </a:blipFill>
            </p:spPr>
            <p:txBody>
              <a:bodyPr/>
              <a:lstStyle/>
              <a:p>
                <a:r>
                  <a:rPr lang="en-US">
                    <a:noFill/>
                  </a:rPr>
                  <a:t> </a:t>
                </a:r>
              </a:p>
            </p:txBody>
          </p:sp>
        </mc:Fallback>
      </mc:AlternateContent>
      <p:sp>
        <p:nvSpPr>
          <p:cNvPr id="4" name="Rounded Rectangle 3"/>
          <p:cNvSpPr/>
          <p:nvPr/>
        </p:nvSpPr>
        <p:spPr>
          <a:xfrm>
            <a:off x="8389620" y="3788826"/>
            <a:ext cx="1988820" cy="89154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156243" y="4047907"/>
            <a:ext cx="455574" cy="369332"/>
          </a:xfrm>
          <a:prstGeom prst="rect">
            <a:avLst/>
          </a:prstGeom>
          <a:noFill/>
        </p:spPr>
        <p:txBody>
          <a:bodyPr wrap="none" rtlCol="0">
            <a:spAutoFit/>
          </a:bodyPr>
          <a:lstStyle/>
          <a:p>
            <a:r>
              <a:rPr lang="en-US" b="1" dirty="0" smtClean="0">
                <a:solidFill>
                  <a:schemeClr val="bg1"/>
                </a:solidFill>
              </a:rPr>
              <a:t>CU</a:t>
            </a:r>
            <a:endParaRPr lang="en-US" b="1" dirty="0">
              <a:solidFill>
                <a:schemeClr val="bg1"/>
              </a:solidFill>
            </a:endParaRPr>
          </a:p>
        </p:txBody>
      </p:sp>
      <p:sp>
        <p:nvSpPr>
          <p:cNvPr id="26" name="Rounded Rectangle 25"/>
          <p:cNvSpPr/>
          <p:nvPr/>
        </p:nvSpPr>
        <p:spPr>
          <a:xfrm>
            <a:off x="8389620" y="5181600"/>
            <a:ext cx="1988820" cy="89154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156243" y="5440681"/>
            <a:ext cx="566950" cy="369332"/>
          </a:xfrm>
          <a:prstGeom prst="rect">
            <a:avLst/>
          </a:prstGeom>
          <a:noFill/>
        </p:spPr>
        <p:txBody>
          <a:bodyPr wrap="none" rtlCol="0">
            <a:spAutoFit/>
          </a:bodyPr>
          <a:lstStyle/>
          <a:p>
            <a:r>
              <a:rPr lang="en-US" b="1" dirty="0" smtClean="0">
                <a:solidFill>
                  <a:schemeClr val="bg1"/>
                </a:solidFill>
              </a:rPr>
              <a:t>ALU</a:t>
            </a:r>
            <a:endParaRPr lang="en-US" b="1" dirty="0">
              <a:solidFill>
                <a:schemeClr val="bg1"/>
              </a:solidFill>
            </a:endParaRPr>
          </a:p>
        </p:txBody>
      </p:sp>
      <p:cxnSp>
        <p:nvCxnSpPr>
          <p:cNvPr id="12" name="Straight Arrow Connector 11"/>
          <p:cNvCxnSpPr>
            <a:endCxn id="26" idx="0"/>
          </p:cNvCxnSpPr>
          <p:nvPr/>
        </p:nvCxnSpPr>
        <p:spPr>
          <a:xfrm>
            <a:off x="9384030" y="4671060"/>
            <a:ext cx="0" cy="51054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0800000" flipV="1">
            <a:off x="9376409" y="3448460"/>
            <a:ext cx="1550670" cy="316229"/>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6" idx="2"/>
          </p:cNvCxnSpPr>
          <p:nvPr/>
        </p:nvCxnSpPr>
        <p:spPr>
          <a:xfrm rot="16200000" flipH="1">
            <a:off x="10028872" y="5428297"/>
            <a:ext cx="329568" cy="1619253"/>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927079" y="3271748"/>
            <a:ext cx="920893" cy="369332"/>
          </a:xfrm>
          <a:prstGeom prst="rect">
            <a:avLst/>
          </a:prstGeom>
          <a:noFill/>
        </p:spPr>
        <p:txBody>
          <a:bodyPr wrap="none" rtlCol="0">
            <a:spAutoFit/>
          </a:bodyPr>
          <a:lstStyle/>
          <a:p>
            <a:r>
              <a:rPr lang="en-US" b="1" dirty="0" smtClean="0">
                <a:solidFill>
                  <a:schemeClr val="bg1"/>
                </a:solidFill>
              </a:rPr>
              <a:t>Opcode</a:t>
            </a:r>
            <a:endParaRPr lang="en-US" b="1" dirty="0">
              <a:solidFill>
                <a:schemeClr val="bg1"/>
              </a:solidFill>
            </a:endParaRPr>
          </a:p>
        </p:txBody>
      </p:sp>
      <p:sp>
        <p:nvSpPr>
          <p:cNvPr id="45" name="TextBox 44"/>
          <p:cNvSpPr txBox="1"/>
          <p:nvPr/>
        </p:nvSpPr>
        <p:spPr>
          <a:xfrm>
            <a:off x="11003283" y="6218043"/>
            <a:ext cx="777585" cy="369332"/>
          </a:xfrm>
          <a:prstGeom prst="rect">
            <a:avLst/>
          </a:prstGeom>
          <a:noFill/>
        </p:spPr>
        <p:txBody>
          <a:bodyPr wrap="none" rtlCol="0">
            <a:spAutoFit/>
          </a:bodyPr>
          <a:lstStyle/>
          <a:p>
            <a:r>
              <a:rPr lang="en-US" b="1" dirty="0" smtClean="0">
                <a:solidFill>
                  <a:schemeClr val="bg1"/>
                </a:solidFill>
              </a:rPr>
              <a:t>Result</a:t>
            </a:r>
            <a:endParaRPr lang="en-US" b="1" dirty="0">
              <a:solidFill>
                <a:schemeClr val="bg1"/>
              </a:solidFill>
            </a:endParaRPr>
          </a:p>
        </p:txBody>
      </p:sp>
      <p:cxnSp>
        <p:nvCxnSpPr>
          <p:cNvPr id="47" name="Straight Connector 46"/>
          <p:cNvCxnSpPr/>
          <p:nvPr/>
        </p:nvCxnSpPr>
        <p:spPr>
          <a:xfrm flipH="1">
            <a:off x="7505700" y="5368053"/>
            <a:ext cx="79248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505700" y="5867400"/>
            <a:ext cx="792480" cy="0"/>
          </a:xfrm>
          <a:prstGeom prst="line">
            <a:avLst/>
          </a:prstGeom>
          <a:ln w="38100">
            <a:solidFill>
              <a:schemeClr val="bg1"/>
            </a:solidFill>
            <a:headEnd type="triangle"/>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505700" y="5368053"/>
            <a:ext cx="0" cy="49934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796089" y="5294560"/>
            <a:ext cx="1531445" cy="646331"/>
          </a:xfrm>
          <a:prstGeom prst="rect">
            <a:avLst/>
          </a:prstGeom>
          <a:noFill/>
        </p:spPr>
        <p:txBody>
          <a:bodyPr wrap="none" rtlCol="0">
            <a:spAutoFit/>
          </a:bodyPr>
          <a:lstStyle/>
          <a:p>
            <a:r>
              <a:rPr lang="en-US" b="1" dirty="0" smtClean="0">
                <a:solidFill>
                  <a:schemeClr val="bg1"/>
                </a:solidFill>
              </a:rPr>
              <a:t>A number </a:t>
            </a:r>
          </a:p>
          <a:p>
            <a:r>
              <a:rPr lang="en-US" b="1" dirty="0" smtClean="0">
                <a:solidFill>
                  <a:schemeClr val="bg1"/>
                </a:solidFill>
              </a:rPr>
              <a:t>of clock cycles</a:t>
            </a:r>
            <a:endParaRPr lang="en-US" b="1" dirty="0">
              <a:solidFill>
                <a:schemeClr val="bg1"/>
              </a:solidFill>
            </a:endParaRPr>
          </a:p>
        </p:txBody>
      </p:sp>
    </p:spTree>
    <p:extLst>
      <p:ext uri="{BB962C8B-B14F-4D97-AF65-F5344CB8AC3E}">
        <p14:creationId xmlns:p14="http://schemas.microsoft.com/office/powerpoint/2010/main" val="1888740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3B2FA"/>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9498895" y="571666"/>
            <a:ext cx="887486" cy="729834"/>
          </a:xfrm>
          <a:prstGeom prst="rect">
            <a:avLst/>
          </a:prstGeom>
        </p:spPr>
      </p:pic>
      <p:sp>
        <p:nvSpPr>
          <p:cNvPr id="7" name="Title 3"/>
          <p:cNvSpPr txBox="1">
            <a:spLocks/>
          </p:cNvSpPr>
          <p:nvPr/>
        </p:nvSpPr>
        <p:spPr>
          <a:xfrm>
            <a:off x="1400093" y="332729"/>
            <a:ext cx="9373953" cy="10158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FFFF"/>
                </a:solidFill>
                <a:latin typeface="+mn-lt"/>
              </a:rPr>
              <a:t>SPEEEED!</a:t>
            </a:r>
            <a:endParaRPr lang="en-US" sz="2000" b="1" dirty="0">
              <a:solidFill>
                <a:srgbClr val="FFFFFF"/>
              </a:solidFill>
              <a:latin typeface="+mn-lt"/>
            </a:endParaRPr>
          </a:p>
        </p:txBody>
      </p:sp>
      <p:sp>
        <p:nvSpPr>
          <p:cNvPr id="8" name="Title 3"/>
          <p:cNvSpPr txBox="1">
            <a:spLocks/>
          </p:cNvSpPr>
          <p:nvPr/>
        </p:nvSpPr>
        <p:spPr>
          <a:xfrm>
            <a:off x="276142" y="1615137"/>
            <a:ext cx="11438973" cy="6441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In order to improve the IPC, manufacturers started adding more ALUs in a CPU, creating what is called an instruction pipeline.</a:t>
            </a:r>
          </a:p>
          <a:p>
            <a:endParaRPr lang="en-US" sz="1800" b="1" dirty="0">
              <a:solidFill>
                <a:srgbClr val="FFFFFF"/>
              </a:solidFill>
              <a:latin typeface="+mn-lt"/>
            </a:endParaRPr>
          </a:p>
          <a:p>
            <a:pPr marL="285750" indent="-285750">
              <a:buFontTx/>
              <a:buChar char="-"/>
            </a:pPr>
            <a:endParaRPr lang="en-US" sz="1800" b="1" dirty="0">
              <a:solidFill>
                <a:srgbClr val="FFFFFF"/>
              </a:solidFill>
              <a:latin typeface="+mn-lt"/>
            </a:endParaRPr>
          </a:p>
        </p:txBody>
      </p:sp>
      <p:sp>
        <p:nvSpPr>
          <p:cNvPr id="2" name="Arc 1"/>
          <p:cNvSpPr/>
          <p:nvPr/>
        </p:nvSpPr>
        <p:spPr>
          <a:xfrm flipV="1">
            <a:off x="8892540" y="833914"/>
            <a:ext cx="569888" cy="333017"/>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flipV="1">
            <a:off x="8580120" y="986314"/>
            <a:ext cx="919684" cy="333017"/>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a:off x="8892540" y="506755"/>
            <a:ext cx="569887" cy="298267"/>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8586287" y="354355"/>
            <a:ext cx="919681" cy="298267"/>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itle 3"/>
          <p:cNvSpPr txBox="1">
            <a:spLocks/>
          </p:cNvSpPr>
          <p:nvPr/>
        </p:nvSpPr>
        <p:spPr>
          <a:xfrm>
            <a:off x="276142" y="2323593"/>
            <a:ext cx="11438973" cy="37135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Each clock cycle the instruction passes lower in the pipeline, allowing another one to start processing.</a:t>
            </a:r>
            <a:endParaRPr lang="en-US" sz="1800" b="1" dirty="0">
              <a:solidFill>
                <a:srgbClr val="FFFFFF"/>
              </a:solidFill>
              <a:latin typeface="+mn-lt"/>
            </a:endParaRPr>
          </a:p>
          <a:p>
            <a:pPr marL="285750" indent="-285750">
              <a:buFontTx/>
              <a:buChar char="-"/>
            </a:pPr>
            <a:endParaRPr lang="en-US" sz="1800" b="1" dirty="0">
              <a:solidFill>
                <a:srgbClr val="FFFFFF"/>
              </a:solidFill>
              <a:latin typeface="+mn-lt"/>
            </a:endParaRPr>
          </a:p>
        </p:txBody>
      </p:sp>
      <p:sp>
        <p:nvSpPr>
          <p:cNvPr id="24" name="Title 3"/>
          <p:cNvSpPr txBox="1">
            <a:spLocks/>
          </p:cNvSpPr>
          <p:nvPr/>
        </p:nvSpPr>
        <p:spPr>
          <a:xfrm>
            <a:off x="276142" y="2881468"/>
            <a:ext cx="11438973" cy="37135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Tx/>
              <a:buChar char="-"/>
            </a:pPr>
            <a:r>
              <a:rPr lang="en-US" sz="1800" b="1" dirty="0" smtClean="0">
                <a:solidFill>
                  <a:srgbClr val="FFFFFF"/>
                </a:solidFill>
                <a:latin typeface="+mn-lt"/>
              </a:rPr>
              <a:t>This mechanism greatly improves the IPC, making it almost unitary.</a:t>
            </a:r>
            <a:endParaRPr lang="en-US" sz="1800" b="1" dirty="0">
              <a:solidFill>
                <a:srgbClr val="FFFFFF"/>
              </a:solidFill>
              <a:latin typeface="+mn-lt"/>
            </a:endParaRPr>
          </a:p>
          <a:p>
            <a:pPr marL="285750" indent="-285750">
              <a:buFontTx/>
              <a:buChar char="-"/>
            </a:pPr>
            <a:endParaRPr lang="en-US" sz="1800" b="1" dirty="0">
              <a:solidFill>
                <a:srgbClr val="FFFFFF"/>
              </a:solidFill>
              <a:latin typeface="+mn-lt"/>
            </a:endParaRPr>
          </a:p>
        </p:txBody>
      </p:sp>
      <p:grpSp>
        <p:nvGrpSpPr>
          <p:cNvPr id="59" name="Group 58"/>
          <p:cNvGrpSpPr/>
          <p:nvPr/>
        </p:nvGrpSpPr>
        <p:grpSpPr>
          <a:xfrm>
            <a:off x="216131" y="3740255"/>
            <a:ext cx="11741876" cy="2191850"/>
            <a:chOff x="276142" y="3526895"/>
            <a:chExt cx="11741876" cy="2191850"/>
          </a:xfrm>
        </p:grpSpPr>
        <p:grpSp>
          <p:nvGrpSpPr>
            <p:cNvPr id="6" name="Group 5"/>
            <p:cNvGrpSpPr/>
            <p:nvPr/>
          </p:nvGrpSpPr>
          <p:grpSpPr>
            <a:xfrm>
              <a:off x="1346753" y="3900273"/>
              <a:ext cx="1988820" cy="891540"/>
              <a:chOff x="1400093" y="3907170"/>
              <a:chExt cx="1988820" cy="891540"/>
            </a:xfrm>
          </p:grpSpPr>
          <p:sp>
            <p:nvSpPr>
              <p:cNvPr id="4" name="Rounded Rectangle 3"/>
              <p:cNvSpPr/>
              <p:nvPr/>
            </p:nvSpPr>
            <p:spPr>
              <a:xfrm>
                <a:off x="1400093" y="3907170"/>
                <a:ext cx="1988820" cy="89154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166716" y="4166251"/>
                <a:ext cx="455574" cy="369332"/>
              </a:xfrm>
              <a:prstGeom prst="rect">
                <a:avLst/>
              </a:prstGeom>
              <a:noFill/>
            </p:spPr>
            <p:txBody>
              <a:bodyPr wrap="none" rtlCol="0">
                <a:spAutoFit/>
              </a:bodyPr>
              <a:lstStyle/>
              <a:p>
                <a:r>
                  <a:rPr lang="en-US" b="1" dirty="0" smtClean="0">
                    <a:solidFill>
                      <a:schemeClr val="bg1"/>
                    </a:solidFill>
                  </a:rPr>
                  <a:t>CU</a:t>
                </a:r>
                <a:endParaRPr lang="en-US" b="1" dirty="0">
                  <a:solidFill>
                    <a:schemeClr val="bg1"/>
                  </a:solidFill>
                </a:endParaRPr>
              </a:p>
            </p:txBody>
          </p:sp>
        </p:grpSp>
        <p:grpSp>
          <p:nvGrpSpPr>
            <p:cNvPr id="3" name="Group 2"/>
            <p:cNvGrpSpPr/>
            <p:nvPr/>
          </p:nvGrpSpPr>
          <p:grpSpPr>
            <a:xfrm>
              <a:off x="3920851" y="3900273"/>
              <a:ext cx="1988820" cy="891540"/>
              <a:chOff x="3878573" y="3916803"/>
              <a:chExt cx="1988820" cy="891540"/>
            </a:xfrm>
          </p:grpSpPr>
          <p:sp>
            <p:nvSpPr>
              <p:cNvPr id="26" name="Rounded Rectangle 25"/>
              <p:cNvSpPr/>
              <p:nvPr/>
            </p:nvSpPr>
            <p:spPr>
              <a:xfrm>
                <a:off x="3878573" y="3916803"/>
                <a:ext cx="1988820" cy="89154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591856" y="4181434"/>
                <a:ext cx="566950" cy="369332"/>
              </a:xfrm>
              <a:prstGeom prst="rect">
                <a:avLst/>
              </a:prstGeom>
              <a:noFill/>
            </p:spPr>
            <p:txBody>
              <a:bodyPr wrap="none" rtlCol="0">
                <a:spAutoFit/>
              </a:bodyPr>
              <a:lstStyle/>
              <a:p>
                <a:r>
                  <a:rPr lang="en-US" b="1" dirty="0" smtClean="0">
                    <a:solidFill>
                      <a:schemeClr val="bg1"/>
                    </a:solidFill>
                  </a:rPr>
                  <a:t>ALU</a:t>
                </a:r>
                <a:endParaRPr lang="en-US" b="1" dirty="0">
                  <a:solidFill>
                    <a:schemeClr val="bg1"/>
                  </a:solidFill>
                </a:endParaRPr>
              </a:p>
            </p:txBody>
          </p:sp>
        </p:grpSp>
        <p:grpSp>
          <p:nvGrpSpPr>
            <p:cNvPr id="29" name="Group 28"/>
            <p:cNvGrpSpPr/>
            <p:nvPr/>
          </p:nvGrpSpPr>
          <p:grpSpPr>
            <a:xfrm>
              <a:off x="6521258" y="3903800"/>
              <a:ext cx="1988820" cy="891540"/>
              <a:chOff x="3878573" y="3916803"/>
              <a:chExt cx="1988820" cy="891540"/>
            </a:xfrm>
          </p:grpSpPr>
          <p:sp>
            <p:nvSpPr>
              <p:cNvPr id="30" name="Rounded Rectangle 29"/>
              <p:cNvSpPr/>
              <p:nvPr/>
            </p:nvSpPr>
            <p:spPr>
              <a:xfrm>
                <a:off x="3878573" y="3916803"/>
                <a:ext cx="1988820" cy="89154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91856" y="4181434"/>
                <a:ext cx="566950" cy="369332"/>
              </a:xfrm>
              <a:prstGeom prst="rect">
                <a:avLst/>
              </a:prstGeom>
              <a:noFill/>
            </p:spPr>
            <p:txBody>
              <a:bodyPr wrap="none" rtlCol="0">
                <a:spAutoFit/>
              </a:bodyPr>
              <a:lstStyle/>
              <a:p>
                <a:r>
                  <a:rPr lang="en-US" b="1" dirty="0" smtClean="0">
                    <a:solidFill>
                      <a:schemeClr val="bg1"/>
                    </a:solidFill>
                  </a:rPr>
                  <a:t>ALU</a:t>
                </a:r>
                <a:endParaRPr lang="en-US" b="1" dirty="0">
                  <a:solidFill>
                    <a:schemeClr val="bg1"/>
                  </a:solidFill>
                </a:endParaRPr>
              </a:p>
            </p:txBody>
          </p:sp>
        </p:grpSp>
        <p:grpSp>
          <p:nvGrpSpPr>
            <p:cNvPr id="35" name="Group 34"/>
            <p:cNvGrpSpPr/>
            <p:nvPr/>
          </p:nvGrpSpPr>
          <p:grpSpPr>
            <a:xfrm>
              <a:off x="9095356" y="3896566"/>
              <a:ext cx="1988820" cy="891540"/>
              <a:chOff x="3878573" y="3916803"/>
              <a:chExt cx="1988820" cy="891540"/>
            </a:xfrm>
          </p:grpSpPr>
          <p:sp>
            <p:nvSpPr>
              <p:cNvPr id="36" name="Rounded Rectangle 35"/>
              <p:cNvSpPr/>
              <p:nvPr/>
            </p:nvSpPr>
            <p:spPr>
              <a:xfrm>
                <a:off x="3878573" y="3916803"/>
                <a:ext cx="1988820" cy="89154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591856" y="4181434"/>
                <a:ext cx="566950" cy="369332"/>
              </a:xfrm>
              <a:prstGeom prst="rect">
                <a:avLst/>
              </a:prstGeom>
              <a:noFill/>
            </p:spPr>
            <p:txBody>
              <a:bodyPr wrap="none" rtlCol="0">
                <a:spAutoFit/>
              </a:bodyPr>
              <a:lstStyle/>
              <a:p>
                <a:r>
                  <a:rPr lang="en-US" b="1" dirty="0" smtClean="0">
                    <a:solidFill>
                      <a:schemeClr val="bg1"/>
                    </a:solidFill>
                  </a:rPr>
                  <a:t>ALU</a:t>
                </a:r>
                <a:endParaRPr lang="en-US" b="1" dirty="0">
                  <a:solidFill>
                    <a:schemeClr val="bg1"/>
                  </a:solidFill>
                </a:endParaRPr>
              </a:p>
            </p:txBody>
          </p:sp>
        </p:grpSp>
        <p:cxnSp>
          <p:nvCxnSpPr>
            <p:cNvPr id="11" name="Straight Arrow Connector 10"/>
            <p:cNvCxnSpPr>
              <a:stCxn id="4" idx="3"/>
            </p:cNvCxnSpPr>
            <p:nvPr/>
          </p:nvCxnSpPr>
          <p:spPr>
            <a:xfrm flipV="1">
              <a:off x="3335573" y="4342336"/>
              <a:ext cx="611587" cy="370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909671" y="4342336"/>
              <a:ext cx="611587" cy="370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490077" y="4342336"/>
              <a:ext cx="611587" cy="370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6142" y="5303909"/>
              <a:ext cx="1427635" cy="369332"/>
            </a:xfrm>
            <a:prstGeom prst="rect">
              <a:avLst/>
            </a:prstGeom>
            <a:noFill/>
          </p:spPr>
          <p:txBody>
            <a:bodyPr wrap="none" rtlCol="0">
              <a:spAutoFit/>
            </a:bodyPr>
            <a:lstStyle/>
            <a:p>
              <a:r>
                <a:rPr lang="en-US" b="1" dirty="0" smtClean="0">
                  <a:solidFill>
                    <a:schemeClr val="bg1"/>
                  </a:solidFill>
                </a:rPr>
                <a:t>Instruction N</a:t>
              </a:r>
              <a:endParaRPr lang="en-US" b="1" dirty="0">
                <a:solidFill>
                  <a:schemeClr val="bg1"/>
                </a:solidFill>
              </a:endParaRPr>
            </a:p>
          </p:txBody>
        </p:sp>
        <p:sp>
          <p:nvSpPr>
            <p:cNvPr id="46" name="TextBox 45"/>
            <p:cNvSpPr txBox="1"/>
            <p:nvPr/>
          </p:nvSpPr>
          <p:spPr>
            <a:xfrm>
              <a:off x="1480671" y="3526895"/>
              <a:ext cx="1720984" cy="369332"/>
            </a:xfrm>
            <a:prstGeom prst="rect">
              <a:avLst/>
            </a:prstGeom>
            <a:noFill/>
          </p:spPr>
          <p:txBody>
            <a:bodyPr wrap="none" rtlCol="0">
              <a:spAutoFit/>
            </a:bodyPr>
            <a:lstStyle/>
            <a:p>
              <a:r>
                <a:rPr lang="en-US" b="1" dirty="0" smtClean="0">
                  <a:solidFill>
                    <a:schemeClr val="bg1"/>
                  </a:solidFill>
                </a:rPr>
                <a:t>Instruction N - 1</a:t>
              </a:r>
              <a:endParaRPr lang="en-US" b="1" dirty="0">
                <a:solidFill>
                  <a:schemeClr val="bg1"/>
                </a:solidFill>
              </a:endParaRPr>
            </a:p>
          </p:txBody>
        </p:sp>
        <p:sp>
          <p:nvSpPr>
            <p:cNvPr id="50" name="TextBox 49"/>
            <p:cNvSpPr txBox="1"/>
            <p:nvPr/>
          </p:nvSpPr>
          <p:spPr>
            <a:xfrm>
              <a:off x="4054769" y="3526895"/>
              <a:ext cx="1720984" cy="369332"/>
            </a:xfrm>
            <a:prstGeom prst="rect">
              <a:avLst/>
            </a:prstGeom>
            <a:noFill/>
          </p:spPr>
          <p:txBody>
            <a:bodyPr wrap="none" rtlCol="0">
              <a:spAutoFit/>
            </a:bodyPr>
            <a:lstStyle/>
            <a:p>
              <a:r>
                <a:rPr lang="en-US" b="1" dirty="0" smtClean="0">
                  <a:solidFill>
                    <a:schemeClr val="bg1"/>
                  </a:solidFill>
                </a:rPr>
                <a:t>Instruction N - 2</a:t>
              </a:r>
              <a:endParaRPr lang="en-US" b="1" dirty="0">
                <a:solidFill>
                  <a:schemeClr val="bg1"/>
                </a:solidFill>
              </a:endParaRPr>
            </a:p>
          </p:txBody>
        </p:sp>
        <p:sp>
          <p:nvSpPr>
            <p:cNvPr id="51" name="TextBox 50"/>
            <p:cNvSpPr txBox="1"/>
            <p:nvPr/>
          </p:nvSpPr>
          <p:spPr>
            <a:xfrm>
              <a:off x="6664648" y="3526895"/>
              <a:ext cx="1720984" cy="369332"/>
            </a:xfrm>
            <a:prstGeom prst="rect">
              <a:avLst/>
            </a:prstGeom>
            <a:noFill/>
          </p:spPr>
          <p:txBody>
            <a:bodyPr wrap="none" rtlCol="0">
              <a:spAutoFit/>
            </a:bodyPr>
            <a:lstStyle/>
            <a:p>
              <a:r>
                <a:rPr lang="en-US" b="1" dirty="0" smtClean="0">
                  <a:solidFill>
                    <a:schemeClr val="bg1"/>
                  </a:solidFill>
                </a:rPr>
                <a:t>Instruction N - 3</a:t>
              </a:r>
              <a:endParaRPr lang="en-US" b="1" dirty="0">
                <a:solidFill>
                  <a:schemeClr val="bg1"/>
                </a:solidFill>
              </a:endParaRPr>
            </a:p>
          </p:txBody>
        </p:sp>
        <p:sp>
          <p:nvSpPr>
            <p:cNvPr id="53" name="TextBox 52"/>
            <p:cNvSpPr txBox="1"/>
            <p:nvPr/>
          </p:nvSpPr>
          <p:spPr>
            <a:xfrm>
              <a:off x="9239668" y="3526895"/>
              <a:ext cx="1720984" cy="369332"/>
            </a:xfrm>
            <a:prstGeom prst="rect">
              <a:avLst/>
            </a:prstGeom>
            <a:noFill/>
          </p:spPr>
          <p:txBody>
            <a:bodyPr wrap="none" rtlCol="0">
              <a:spAutoFit/>
            </a:bodyPr>
            <a:lstStyle/>
            <a:p>
              <a:r>
                <a:rPr lang="en-US" b="1" dirty="0" smtClean="0">
                  <a:solidFill>
                    <a:schemeClr val="bg1"/>
                  </a:solidFill>
                </a:rPr>
                <a:t>Instruction N - 4</a:t>
              </a:r>
              <a:endParaRPr lang="en-US" b="1" dirty="0">
                <a:solidFill>
                  <a:schemeClr val="bg1"/>
                </a:solidFill>
              </a:endParaRPr>
            </a:p>
          </p:txBody>
        </p:sp>
        <p:cxnSp>
          <p:nvCxnSpPr>
            <p:cNvPr id="14" name="Elbow Connector 13"/>
            <p:cNvCxnSpPr>
              <a:endCxn id="4" idx="1"/>
            </p:cNvCxnSpPr>
            <p:nvPr/>
          </p:nvCxnSpPr>
          <p:spPr>
            <a:xfrm rot="5400000" flipH="1" flipV="1">
              <a:off x="602156" y="4559312"/>
              <a:ext cx="957865" cy="531329"/>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0648732" y="5349413"/>
              <a:ext cx="1369286" cy="369332"/>
            </a:xfrm>
            <a:prstGeom prst="rect">
              <a:avLst/>
            </a:prstGeom>
            <a:noFill/>
          </p:spPr>
          <p:txBody>
            <a:bodyPr wrap="none" rtlCol="0">
              <a:spAutoFit/>
            </a:bodyPr>
            <a:lstStyle/>
            <a:p>
              <a:r>
                <a:rPr lang="en-US" b="1" dirty="0" smtClean="0">
                  <a:solidFill>
                    <a:schemeClr val="bg1"/>
                  </a:solidFill>
                </a:rPr>
                <a:t>Output N - 5</a:t>
              </a:r>
              <a:endParaRPr lang="en-US" b="1" dirty="0">
                <a:solidFill>
                  <a:schemeClr val="bg1"/>
                </a:solidFill>
              </a:endParaRPr>
            </a:p>
          </p:txBody>
        </p:sp>
        <p:cxnSp>
          <p:nvCxnSpPr>
            <p:cNvPr id="56" name="Elbow Connector 55"/>
            <p:cNvCxnSpPr>
              <a:stCxn id="36" idx="3"/>
            </p:cNvCxnSpPr>
            <p:nvPr/>
          </p:nvCxnSpPr>
          <p:spPr>
            <a:xfrm>
              <a:off x="11084176" y="4342336"/>
              <a:ext cx="498399" cy="873616"/>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98273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2347</TotalTime>
  <Words>1433</Words>
  <Application>Microsoft Office PowerPoint</Application>
  <PresentationFormat>Widescreen</PresentationFormat>
  <Paragraphs>196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Wingdings</vt:lpstr>
      <vt:lpstr>Office Theme</vt:lpstr>
      <vt:lpstr>Spectre vulnerability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Spectre</dc:title>
  <dc:creator>Cristian NACU</dc:creator>
  <cp:lastModifiedBy>Cristian NACU</cp:lastModifiedBy>
  <cp:revision>49</cp:revision>
  <dcterms:created xsi:type="dcterms:W3CDTF">2020-10-16T16:34:04Z</dcterms:created>
  <dcterms:modified xsi:type="dcterms:W3CDTF">2020-10-18T07:41:25Z</dcterms:modified>
</cp:coreProperties>
</file>