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01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0F8E2-942B-4286-94D5-95FCBC244DE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F9071-0836-479A-823D-226DF532B54A}">
      <dgm:prSet custT="1"/>
      <dgm:spPr/>
      <dgm:t>
        <a:bodyPr/>
        <a:lstStyle/>
        <a:p>
          <a:r>
            <a:rPr lang="en-GB" sz="3000" dirty="0" err="1"/>
            <a:t>Regresie</a:t>
          </a:r>
          <a:r>
            <a:rPr lang="en-GB" sz="3000" dirty="0"/>
            <a:t> </a:t>
          </a:r>
          <a:r>
            <a:rPr lang="en-GB" sz="3000" dirty="0" err="1"/>
            <a:t>Liniară</a:t>
          </a:r>
          <a:br>
            <a:rPr lang="en-GB" sz="3000" dirty="0"/>
          </a:br>
          <a:r>
            <a:rPr lang="en-GB" sz="1800" dirty="0" err="1"/>
            <a:t>abordare</a:t>
          </a:r>
          <a:r>
            <a:rPr lang="en-GB" sz="1800" dirty="0"/>
            <a:t> </a:t>
          </a:r>
          <a:r>
            <a:rPr lang="en-GB" sz="1800" dirty="0" err="1"/>
            <a:t>liniară</a:t>
          </a:r>
          <a:r>
            <a:rPr lang="en-GB" sz="1800" dirty="0"/>
            <a:t> </a:t>
          </a:r>
          <a:r>
            <a:rPr lang="en-GB" sz="1800" dirty="0" err="1"/>
            <a:t>pentru</a:t>
          </a:r>
          <a:r>
            <a:rPr lang="en-GB" sz="1800" dirty="0"/>
            <a:t> </a:t>
          </a:r>
          <a:r>
            <a:rPr lang="en-GB" sz="1800" dirty="0" err="1"/>
            <a:t>modelarea</a:t>
          </a:r>
          <a:r>
            <a:rPr lang="en-GB" sz="1800" dirty="0"/>
            <a:t> </a:t>
          </a:r>
          <a:r>
            <a:rPr lang="en-GB" sz="1800" dirty="0" err="1"/>
            <a:t>relației</a:t>
          </a:r>
          <a:r>
            <a:rPr lang="en-GB" sz="1800" dirty="0"/>
            <a:t> </a:t>
          </a:r>
          <a:r>
            <a:rPr lang="en-GB" sz="1800" dirty="0" err="1"/>
            <a:t>dintre</a:t>
          </a:r>
          <a:r>
            <a:rPr lang="en-GB" sz="1800" dirty="0"/>
            <a:t> un </a:t>
          </a:r>
          <a:r>
            <a:rPr lang="en-GB" sz="1800" dirty="0" err="1"/>
            <a:t>răspuns</a:t>
          </a:r>
          <a:r>
            <a:rPr lang="en-GB" sz="1800" dirty="0"/>
            <a:t> scalar </a:t>
          </a:r>
          <a:r>
            <a:rPr lang="en-GB" sz="1800" dirty="0" err="1"/>
            <a:t>și</a:t>
          </a:r>
          <a:r>
            <a:rPr lang="en-GB" sz="1800" dirty="0"/>
            <a:t> </a:t>
          </a:r>
          <a:r>
            <a:rPr lang="en-GB" sz="1800" dirty="0" err="1"/>
            <a:t>una</a:t>
          </a:r>
          <a:r>
            <a:rPr lang="en-GB" sz="1800" dirty="0"/>
            <a:t> </a:t>
          </a:r>
          <a:r>
            <a:rPr lang="en-GB" sz="1800" dirty="0" err="1"/>
            <a:t>sau</a:t>
          </a:r>
          <a:r>
            <a:rPr lang="en-GB" sz="1800" dirty="0"/>
            <a:t> </a:t>
          </a:r>
          <a:r>
            <a:rPr lang="en-GB" sz="1800" dirty="0" err="1"/>
            <a:t>mai</a:t>
          </a:r>
          <a:r>
            <a:rPr lang="en-GB" sz="1800" dirty="0"/>
            <a:t> </a:t>
          </a:r>
          <a:r>
            <a:rPr lang="en-GB" sz="1800" dirty="0" err="1"/>
            <a:t>multe</a:t>
          </a:r>
          <a:r>
            <a:rPr lang="en-GB" sz="1800" dirty="0"/>
            <a:t> </a:t>
          </a:r>
          <a:r>
            <a:rPr lang="en-GB" sz="1800" dirty="0" err="1"/>
            <a:t>variabile</a:t>
          </a:r>
          <a:r>
            <a:rPr lang="en-GB" sz="1800" dirty="0"/>
            <a:t> explicative </a:t>
          </a:r>
          <a:endParaRPr lang="en-US" sz="1800" dirty="0"/>
        </a:p>
      </dgm:t>
    </dgm:pt>
    <dgm:pt modelId="{C732D118-2485-47FF-89FB-C120FCE18875}" type="parTrans" cxnId="{08B4FC6B-BE8B-427D-84AE-3793231658D3}">
      <dgm:prSet/>
      <dgm:spPr/>
      <dgm:t>
        <a:bodyPr/>
        <a:lstStyle/>
        <a:p>
          <a:endParaRPr lang="en-US"/>
        </a:p>
      </dgm:t>
    </dgm:pt>
    <dgm:pt modelId="{B77064AC-3A33-4022-A108-358A2AAD08F2}" type="sibTrans" cxnId="{08B4FC6B-BE8B-427D-84AE-3793231658D3}">
      <dgm:prSet/>
      <dgm:spPr/>
      <dgm:t>
        <a:bodyPr/>
        <a:lstStyle/>
        <a:p>
          <a:endParaRPr lang="en-US"/>
        </a:p>
      </dgm:t>
    </dgm:pt>
    <dgm:pt modelId="{4E20E2E4-997D-4BB7-B6EB-B0AE53D01824}">
      <dgm:prSet custT="1"/>
      <dgm:spPr/>
      <dgm:t>
        <a:bodyPr/>
        <a:lstStyle/>
        <a:p>
          <a:r>
            <a:rPr lang="en-GB" sz="2300" dirty="0"/>
            <a:t>Gradient Descendent  </a:t>
          </a:r>
          <a:r>
            <a:rPr lang="en-GB" sz="2300" dirty="0" err="1"/>
            <a:t>Stocastic</a:t>
          </a:r>
          <a:br>
            <a:rPr lang="en-GB" sz="2300" dirty="0"/>
          </a:br>
          <a:r>
            <a:rPr lang="en-GB" sz="1800" dirty="0" err="1"/>
            <a:t>metodă</a:t>
          </a:r>
          <a:r>
            <a:rPr lang="en-GB" sz="1800" dirty="0"/>
            <a:t> </a:t>
          </a:r>
          <a:r>
            <a:rPr lang="en-GB" sz="1800" dirty="0" err="1"/>
            <a:t>iterativă</a:t>
          </a:r>
          <a:r>
            <a:rPr lang="en-GB" sz="1800" dirty="0"/>
            <a:t> de </a:t>
          </a:r>
          <a:r>
            <a:rPr lang="en-GB" sz="1800" dirty="0" err="1"/>
            <a:t>optimizare</a:t>
          </a:r>
          <a:r>
            <a:rPr lang="en-GB" sz="1800" dirty="0"/>
            <a:t>, </a:t>
          </a:r>
          <a:r>
            <a:rPr lang="en-GB" sz="1800" b="0" i="0" dirty="0" err="1"/>
            <a:t>aproximare</a:t>
          </a:r>
          <a:r>
            <a:rPr lang="en-GB" sz="1800" b="0" i="0" dirty="0"/>
            <a:t> </a:t>
          </a:r>
          <a:r>
            <a:rPr lang="en-GB" sz="1800" b="0" i="0" dirty="0" err="1"/>
            <a:t>stocastică</a:t>
          </a:r>
          <a:r>
            <a:rPr lang="en-GB" sz="1800" b="0" i="0" dirty="0"/>
            <a:t> a </a:t>
          </a:r>
          <a:r>
            <a:rPr lang="en-GB" sz="1800" b="0" i="0" dirty="0" err="1"/>
            <a:t>optimizării</a:t>
          </a:r>
          <a:r>
            <a:rPr lang="en-GB" sz="1800" b="0" i="0" dirty="0"/>
            <a:t> </a:t>
          </a:r>
          <a:r>
            <a:rPr lang="en-GB" sz="1800" b="0" i="0" dirty="0" err="1"/>
            <a:t>descreșterii</a:t>
          </a:r>
          <a:r>
            <a:rPr lang="en-GB" sz="1800" b="0" i="0" dirty="0"/>
            <a:t> </a:t>
          </a:r>
          <a:r>
            <a:rPr lang="en-GB" sz="1800" b="0" i="0" dirty="0" err="1"/>
            <a:t>gradientului</a:t>
          </a:r>
          <a:r>
            <a:rPr lang="en-GB" sz="1800" b="0" i="0" dirty="0"/>
            <a:t>, </a:t>
          </a:r>
          <a:r>
            <a:rPr lang="en-GB" sz="1800" b="0" i="0" dirty="0" err="1"/>
            <a:t>înlocuindu</a:t>
          </a:r>
          <a:r>
            <a:rPr lang="en-GB" sz="1800" b="0" i="0" dirty="0"/>
            <a:t>-l pe </a:t>
          </a:r>
          <a:r>
            <a:rPr lang="en-GB" sz="1800" b="0" i="0" dirty="0" err="1"/>
            <a:t>cel</a:t>
          </a:r>
          <a:r>
            <a:rPr lang="en-GB" sz="1800" b="0" i="0" dirty="0"/>
            <a:t> real cu o </a:t>
          </a:r>
          <a:r>
            <a:rPr lang="en-GB" sz="1800" b="0" i="0" dirty="0" err="1"/>
            <a:t>estimare</a:t>
          </a:r>
          <a:r>
            <a:rPr lang="en-GB" sz="1800" b="0" i="0" dirty="0"/>
            <a:t> a </a:t>
          </a:r>
          <a:r>
            <a:rPr lang="en-GB" sz="1800" b="0" i="0" dirty="0" err="1"/>
            <a:t>acestuia</a:t>
          </a:r>
          <a:endParaRPr lang="en-US" sz="1800" dirty="0"/>
        </a:p>
      </dgm:t>
    </dgm:pt>
    <dgm:pt modelId="{D4B343A0-1A01-4E3A-BF5E-E6683F849866}" type="parTrans" cxnId="{0B5C02D2-E94B-4A9B-A48B-F4A26217FE7B}">
      <dgm:prSet/>
      <dgm:spPr/>
      <dgm:t>
        <a:bodyPr/>
        <a:lstStyle/>
        <a:p>
          <a:endParaRPr lang="en-US"/>
        </a:p>
      </dgm:t>
    </dgm:pt>
    <dgm:pt modelId="{6C8BB09F-0457-463F-B4B0-FC3347FD18F1}" type="sibTrans" cxnId="{0B5C02D2-E94B-4A9B-A48B-F4A26217FE7B}">
      <dgm:prSet/>
      <dgm:spPr/>
      <dgm:t>
        <a:bodyPr/>
        <a:lstStyle/>
        <a:p>
          <a:endParaRPr lang="en-US"/>
        </a:p>
      </dgm:t>
    </dgm:pt>
    <dgm:pt modelId="{0847C121-2D85-4000-927C-02E880465C3B}" type="pres">
      <dgm:prSet presAssocID="{EDB0F8E2-942B-4286-94D5-95FCBC244D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A3B9C6-7063-49F5-9BC8-2369BC8294FA}" type="pres">
      <dgm:prSet presAssocID="{D84F9071-0836-479A-823D-226DF532B54A}" presName="hierRoot1" presStyleCnt="0"/>
      <dgm:spPr/>
    </dgm:pt>
    <dgm:pt modelId="{54970627-38B3-4ED5-B628-ED80C73F105C}" type="pres">
      <dgm:prSet presAssocID="{D84F9071-0836-479A-823D-226DF532B54A}" presName="composite" presStyleCnt="0"/>
      <dgm:spPr/>
    </dgm:pt>
    <dgm:pt modelId="{88EFBD2F-6F7D-4629-A618-033E5A530DA2}" type="pres">
      <dgm:prSet presAssocID="{D84F9071-0836-479A-823D-226DF532B54A}" presName="background" presStyleLbl="node0" presStyleIdx="0" presStyleCnt="2"/>
      <dgm:spPr/>
    </dgm:pt>
    <dgm:pt modelId="{1E97E84F-1120-4546-ACAC-FFE98ABE23FA}" type="pres">
      <dgm:prSet presAssocID="{D84F9071-0836-479A-823D-226DF532B54A}" presName="text" presStyleLbl="fgAcc0" presStyleIdx="0" presStyleCnt="2">
        <dgm:presLayoutVars>
          <dgm:chPref val="3"/>
        </dgm:presLayoutVars>
      </dgm:prSet>
      <dgm:spPr/>
    </dgm:pt>
    <dgm:pt modelId="{10A0F0BF-8576-46E7-8243-F0FF93C951FD}" type="pres">
      <dgm:prSet presAssocID="{D84F9071-0836-479A-823D-226DF532B54A}" presName="hierChild2" presStyleCnt="0"/>
      <dgm:spPr/>
    </dgm:pt>
    <dgm:pt modelId="{76B26596-C357-4FF7-90D4-367D6E92AABE}" type="pres">
      <dgm:prSet presAssocID="{4E20E2E4-997D-4BB7-B6EB-B0AE53D01824}" presName="hierRoot1" presStyleCnt="0"/>
      <dgm:spPr/>
    </dgm:pt>
    <dgm:pt modelId="{2A72981A-262D-4DC4-8963-E64276A75A4E}" type="pres">
      <dgm:prSet presAssocID="{4E20E2E4-997D-4BB7-B6EB-B0AE53D01824}" presName="composite" presStyleCnt="0"/>
      <dgm:spPr/>
    </dgm:pt>
    <dgm:pt modelId="{07B6BBF7-7165-47CA-B1C5-721DDF8527E1}" type="pres">
      <dgm:prSet presAssocID="{4E20E2E4-997D-4BB7-B6EB-B0AE53D01824}" presName="background" presStyleLbl="node0" presStyleIdx="1" presStyleCnt="2"/>
      <dgm:spPr/>
    </dgm:pt>
    <dgm:pt modelId="{A8013369-E1BA-4DA9-99DD-628310E6ADC9}" type="pres">
      <dgm:prSet presAssocID="{4E20E2E4-997D-4BB7-B6EB-B0AE53D01824}" presName="text" presStyleLbl="fgAcc0" presStyleIdx="1" presStyleCnt="2">
        <dgm:presLayoutVars>
          <dgm:chPref val="3"/>
        </dgm:presLayoutVars>
      </dgm:prSet>
      <dgm:spPr/>
    </dgm:pt>
    <dgm:pt modelId="{EABFDBFD-9B15-4B26-B7CA-9B99EA35C338}" type="pres">
      <dgm:prSet presAssocID="{4E20E2E4-997D-4BB7-B6EB-B0AE53D01824}" presName="hierChild2" presStyleCnt="0"/>
      <dgm:spPr/>
    </dgm:pt>
  </dgm:ptLst>
  <dgm:cxnLst>
    <dgm:cxn modelId="{92EE0936-FF17-42FB-B3CB-CEA6ACFC1850}" type="presOf" srcId="{D84F9071-0836-479A-823D-226DF532B54A}" destId="{1E97E84F-1120-4546-ACAC-FFE98ABE23FA}" srcOrd="0" destOrd="0" presId="urn:microsoft.com/office/officeart/2005/8/layout/hierarchy1"/>
    <dgm:cxn modelId="{08B4FC6B-BE8B-427D-84AE-3793231658D3}" srcId="{EDB0F8E2-942B-4286-94D5-95FCBC244DE7}" destId="{D84F9071-0836-479A-823D-226DF532B54A}" srcOrd="0" destOrd="0" parTransId="{C732D118-2485-47FF-89FB-C120FCE18875}" sibTransId="{B77064AC-3A33-4022-A108-358A2AAD08F2}"/>
    <dgm:cxn modelId="{C6531885-0F98-4488-AB07-90C88A81B11B}" type="presOf" srcId="{EDB0F8E2-942B-4286-94D5-95FCBC244DE7}" destId="{0847C121-2D85-4000-927C-02E880465C3B}" srcOrd="0" destOrd="0" presId="urn:microsoft.com/office/officeart/2005/8/layout/hierarchy1"/>
    <dgm:cxn modelId="{C5C48DA5-1E5F-4AE6-9F79-B3D6E4575A22}" type="presOf" srcId="{4E20E2E4-997D-4BB7-B6EB-B0AE53D01824}" destId="{A8013369-E1BA-4DA9-99DD-628310E6ADC9}" srcOrd="0" destOrd="0" presId="urn:microsoft.com/office/officeart/2005/8/layout/hierarchy1"/>
    <dgm:cxn modelId="{0B5C02D2-E94B-4A9B-A48B-F4A26217FE7B}" srcId="{EDB0F8E2-942B-4286-94D5-95FCBC244DE7}" destId="{4E20E2E4-997D-4BB7-B6EB-B0AE53D01824}" srcOrd="1" destOrd="0" parTransId="{D4B343A0-1A01-4E3A-BF5E-E6683F849866}" sibTransId="{6C8BB09F-0457-463F-B4B0-FC3347FD18F1}"/>
    <dgm:cxn modelId="{F9EA9DAA-13AC-4C4D-B8AC-255E1BA0BFFA}" type="presParOf" srcId="{0847C121-2D85-4000-927C-02E880465C3B}" destId="{89A3B9C6-7063-49F5-9BC8-2369BC8294FA}" srcOrd="0" destOrd="0" presId="urn:microsoft.com/office/officeart/2005/8/layout/hierarchy1"/>
    <dgm:cxn modelId="{9CF02461-5F44-4BFB-AE74-8D5EAEB2374D}" type="presParOf" srcId="{89A3B9C6-7063-49F5-9BC8-2369BC8294FA}" destId="{54970627-38B3-4ED5-B628-ED80C73F105C}" srcOrd="0" destOrd="0" presId="urn:microsoft.com/office/officeart/2005/8/layout/hierarchy1"/>
    <dgm:cxn modelId="{ACF2DB58-E188-4D45-BA03-69BC48D91251}" type="presParOf" srcId="{54970627-38B3-4ED5-B628-ED80C73F105C}" destId="{88EFBD2F-6F7D-4629-A618-033E5A530DA2}" srcOrd="0" destOrd="0" presId="urn:microsoft.com/office/officeart/2005/8/layout/hierarchy1"/>
    <dgm:cxn modelId="{D8AC2486-4394-40EF-917D-09F7D5EFFBD1}" type="presParOf" srcId="{54970627-38B3-4ED5-B628-ED80C73F105C}" destId="{1E97E84F-1120-4546-ACAC-FFE98ABE23FA}" srcOrd="1" destOrd="0" presId="urn:microsoft.com/office/officeart/2005/8/layout/hierarchy1"/>
    <dgm:cxn modelId="{970648FF-F928-44FB-A2B2-C3A8660D79D2}" type="presParOf" srcId="{89A3B9C6-7063-49F5-9BC8-2369BC8294FA}" destId="{10A0F0BF-8576-46E7-8243-F0FF93C951FD}" srcOrd="1" destOrd="0" presId="urn:microsoft.com/office/officeart/2005/8/layout/hierarchy1"/>
    <dgm:cxn modelId="{959EF5D5-7AEA-486D-A94D-7732E96F51E9}" type="presParOf" srcId="{0847C121-2D85-4000-927C-02E880465C3B}" destId="{76B26596-C357-4FF7-90D4-367D6E92AABE}" srcOrd="1" destOrd="0" presId="urn:microsoft.com/office/officeart/2005/8/layout/hierarchy1"/>
    <dgm:cxn modelId="{61F52ADC-6B4B-4719-B4F3-89742EDD38E6}" type="presParOf" srcId="{76B26596-C357-4FF7-90D4-367D6E92AABE}" destId="{2A72981A-262D-4DC4-8963-E64276A75A4E}" srcOrd="0" destOrd="0" presId="urn:microsoft.com/office/officeart/2005/8/layout/hierarchy1"/>
    <dgm:cxn modelId="{9DB8AF1A-2A77-4176-AD2B-E3D71D231540}" type="presParOf" srcId="{2A72981A-262D-4DC4-8963-E64276A75A4E}" destId="{07B6BBF7-7165-47CA-B1C5-721DDF8527E1}" srcOrd="0" destOrd="0" presId="urn:microsoft.com/office/officeart/2005/8/layout/hierarchy1"/>
    <dgm:cxn modelId="{40B5B23F-298F-42F3-B107-6C4CE49768BE}" type="presParOf" srcId="{2A72981A-262D-4DC4-8963-E64276A75A4E}" destId="{A8013369-E1BA-4DA9-99DD-628310E6ADC9}" srcOrd="1" destOrd="0" presId="urn:microsoft.com/office/officeart/2005/8/layout/hierarchy1"/>
    <dgm:cxn modelId="{1233DB93-4662-46CB-8615-CBC0EA828931}" type="presParOf" srcId="{76B26596-C357-4FF7-90D4-367D6E92AABE}" destId="{EABFDBFD-9B15-4B26-B7CA-9B99EA35C3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67A399-B8C4-4BFD-9C0B-D1186FDF496B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FDE08-DBFD-4A86-BAD2-77ABE251B271}">
      <dgm:prSet custT="1"/>
      <dgm:spPr>
        <a:solidFill>
          <a:srgbClr val="31201C"/>
        </a:solidFill>
      </dgm:spPr>
      <dgm:t>
        <a:bodyPr/>
        <a:lstStyle/>
        <a:p>
          <a:r>
            <a:rPr lang="en-GB" sz="1300" b="1" kern="1200" dirty="0" err="1"/>
            <a:t>Setul</a:t>
          </a:r>
          <a:r>
            <a:rPr lang="en-GB" sz="1300" b="1" kern="1200" dirty="0"/>
            <a:t> de date</a:t>
          </a:r>
        </a:p>
        <a:p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Îmbunătățirea</a:t>
          </a:r>
          <a:r>
            <a:rPr lang="en-GB" sz="13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setului</a:t>
          </a:r>
          <a:r>
            <a:rPr lang="en-GB" sz="13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 de date </a:t>
          </a: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prin</a:t>
          </a:r>
          <a:r>
            <a:rPr lang="en-GB" sz="13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g</a:t>
          </a:r>
          <a:r>
            <a:rPr lang="en-GB" sz="1300" kern="1200" dirty="0" err="1"/>
            <a:t>ăsirea</a:t>
          </a:r>
          <a:r>
            <a:rPr lang="en-GB" sz="1300" kern="1200" dirty="0"/>
            <a:t> </a:t>
          </a:r>
          <a:r>
            <a:rPr lang="en-GB" sz="1300" kern="1200" dirty="0" err="1"/>
            <a:t>caracteristicilor</a:t>
          </a:r>
          <a:r>
            <a:rPr lang="en-GB" sz="1300" kern="1200" dirty="0"/>
            <a:t> </a:t>
          </a:r>
          <a:r>
            <a:rPr lang="en-GB" sz="1300" kern="1200" dirty="0" err="1"/>
            <a:t>specifice</a:t>
          </a:r>
          <a:r>
            <a:rPr lang="en-GB" sz="1300" kern="1200" dirty="0"/>
            <a:t> </a:t>
          </a:r>
          <a:r>
            <a:rPr lang="en-GB" sz="1300" kern="1200" dirty="0" err="1"/>
            <a:t>și</a:t>
          </a:r>
          <a:r>
            <a:rPr lang="en-GB" sz="1300" kern="1200" dirty="0"/>
            <a:t> </a:t>
          </a:r>
          <a:r>
            <a:rPr lang="en-GB" sz="1300" kern="1200" dirty="0" err="1"/>
            <a:t>în</a:t>
          </a:r>
          <a:r>
            <a:rPr lang="en-GB" sz="1300" kern="1200" dirty="0"/>
            <a:t> </a:t>
          </a:r>
          <a:r>
            <a:rPr lang="en-GB" sz="1300" kern="1200" dirty="0" err="1"/>
            <a:t>proprietățile</a:t>
          </a:r>
          <a:r>
            <a:rPr lang="en-GB" sz="1300" kern="1200" dirty="0"/>
            <a:t> eliminate de </a:t>
          </a:r>
          <a:r>
            <a:rPr lang="en-GB" sz="1300" kern="1200" dirty="0" err="1"/>
            <a:t>noi</a:t>
          </a:r>
          <a:br>
            <a:rPr lang="en-GB" sz="1000" kern="1200" dirty="0"/>
          </a:br>
          <a:endParaRPr lang="en-US" sz="1000" kern="1200" dirty="0"/>
        </a:p>
      </dgm:t>
    </dgm:pt>
    <dgm:pt modelId="{766908C0-9968-4BDD-9263-E29810108776}" type="parTrans" cxnId="{9AA2AA95-9F59-437C-B286-C98C516CAAB0}">
      <dgm:prSet/>
      <dgm:spPr/>
      <dgm:t>
        <a:bodyPr/>
        <a:lstStyle/>
        <a:p>
          <a:endParaRPr lang="en-US"/>
        </a:p>
      </dgm:t>
    </dgm:pt>
    <dgm:pt modelId="{E87F4B2D-EC94-4DC1-B26F-230A82BF8A0B}" type="sibTrans" cxnId="{9AA2AA95-9F59-437C-B286-C98C516CAAB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741E8F-9739-4040-B419-CEF21E7A162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b="1" dirty="0" err="1"/>
            <a:t>Metode</a:t>
          </a:r>
          <a:r>
            <a:rPr lang="en-GB" b="1" dirty="0"/>
            <a:t> de </a:t>
          </a:r>
          <a:r>
            <a:rPr lang="en-GB" b="1" dirty="0" err="1"/>
            <a:t>preprocesare</a:t>
          </a:r>
          <a:endParaRPr lang="en-GB" b="1" dirty="0"/>
        </a:p>
        <a:p>
          <a:r>
            <a:rPr lang="en-US" dirty="0" err="1"/>
            <a:t>Abordarea</a:t>
          </a:r>
          <a:r>
            <a:rPr lang="en-US" dirty="0"/>
            <a:t> a </a:t>
          </a:r>
          <a:r>
            <a:rPr lang="en-US" dirty="0" err="1"/>
            <a:t>mai</a:t>
          </a:r>
          <a:r>
            <a:rPr lang="en-US" dirty="0"/>
            <a:t> </a:t>
          </a:r>
          <a:r>
            <a:rPr lang="en-US" dirty="0" err="1"/>
            <a:t>multor</a:t>
          </a:r>
          <a:r>
            <a:rPr lang="en-US" dirty="0"/>
            <a:t> </a:t>
          </a:r>
          <a:r>
            <a:rPr lang="en-US" dirty="0" err="1"/>
            <a:t>modalități</a:t>
          </a:r>
          <a:r>
            <a:rPr lang="en-US" dirty="0"/>
            <a:t> de </a:t>
          </a:r>
          <a:r>
            <a:rPr lang="en-US" dirty="0" err="1"/>
            <a:t>preprocesări</a:t>
          </a:r>
          <a:r>
            <a:rPr lang="en-US" dirty="0"/>
            <a:t> </a:t>
          </a:r>
          <a:r>
            <a:rPr lang="en-US" dirty="0" err="1"/>
            <a:t>până</a:t>
          </a:r>
          <a:r>
            <a:rPr lang="en-US" dirty="0"/>
            <a:t> la </a:t>
          </a:r>
          <a:r>
            <a:rPr lang="en-US" dirty="0" err="1"/>
            <a:t>găsirea</a:t>
          </a:r>
          <a:r>
            <a:rPr lang="en-US" dirty="0"/>
            <a:t> </a:t>
          </a:r>
          <a:r>
            <a:rPr lang="en-US" dirty="0" err="1"/>
            <a:t>celei</a:t>
          </a:r>
          <a:r>
            <a:rPr lang="en-US" dirty="0"/>
            <a:t> optime</a:t>
          </a:r>
        </a:p>
      </dgm:t>
    </dgm:pt>
    <dgm:pt modelId="{C6FCE092-974B-48A5-B9FB-8C686609259F}" type="parTrans" cxnId="{943DA964-02CE-4846-B285-268B49D9D405}">
      <dgm:prSet/>
      <dgm:spPr/>
      <dgm:t>
        <a:bodyPr/>
        <a:lstStyle/>
        <a:p>
          <a:endParaRPr lang="en-US"/>
        </a:p>
      </dgm:t>
    </dgm:pt>
    <dgm:pt modelId="{9E1E3154-48BD-4621-AA66-75D98E54BA76}" type="sibTrans" cxnId="{943DA964-02CE-4846-B285-268B49D9D40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E62E45E6-2B2C-4A0A-B288-886F0D473AA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b="1" dirty="0" err="1"/>
            <a:t>Modele</a:t>
          </a:r>
          <a:r>
            <a:rPr lang="en-GB" b="1" dirty="0"/>
            <a:t> de </a:t>
          </a:r>
          <a:r>
            <a:rPr lang="en-GB" b="1" dirty="0" err="1"/>
            <a:t>antrenare</a:t>
          </a:r>
          <a:endParaRPr lang="en-GB" b="1" dirty="0"/>
        </a:p>
        <a:p>
          <a:r>
            <a:rPr lang="en-GB" dirty="0" err="1"/>
            <a:t>Experimentarea</a:t>
          </a:r>
          <a:r>
            <a:rPr lang="en-GB" dirty="0"/>
            <a:t> cu </a:t>
          </a:r>
          <a:r>
            <a:rPr lang="en-GB" dirty="0" err="1"/>
            <a:t>modele</a:t>
          </a:r>
          <a:r>
            <a:rPr lang="en-GB" dirty="0"/>
            <a:t> </a:t>
          </a:r>
          <a:r>
            <a:rPr lang="en-GB" dirty="0" err="1"/>
            <a:t>inteligente</a:t>
          </a:r>
          <a:r>
            <a:rPr lang="en-GB" dirty="0"/>
            <a:t> </a:t>
          </a:r>
          <a:r>
            <a:rPr lang="en-GB" dirty="0" err="1"/>
            <a:t>mai</a:t>
          </a:r>
          <a:r>
            <a:rPr lang="en-GB" dirty="0"/>
            <a:t> diverse </a:t>
          </a:r>
          <a:r>
            <a:rPr lang="en-GB" dirty="0" err="1"/>
            <a:t>pentru</a:t>
          </a:r>
          <a:r>
            <a:rPr lang="en-GB" dirty="0"/>
            <a:t> o </a:t>
          </a:r>
          <a:r>
            <a:rPr lang="en-GB" dirty="0" err="1"/>
            <a:t>bună</a:t>
          </a:r>
          <a:r>
            <a:rPr lang="en-GB" dirty="0"/>
            <a:t> </a:t>
          </a:r>
          <a:r>
            <a:rPr lang="en-GB" dirty="0" err="1"/>
            <a:t>comparare</a:t>
          </a:r>
          <a:r>
            <a:rPr lang="en-GB" dirty="0"/>
            <a:t> a </a:t>
          </a:r>
          <a:r>
            <a:rPr lang="en-GB" dirty="0" err="1"/>
            <a:t>rezultatelor</a:t>
          </a:r>
          <a:endParaRPr lang="en-US" dirty="0"/>
        </a:p>
      </dgm:t>
    </dgm:pt>
    <dgm:pt modelId="{42BF7DC1-13C0-4584-AD01-7D1FDC676DCD}" type="parTrans" cxnId="{6A9E5A0D-C749-45E4-A5D8-066979C5FAD9}">
      <dgm:prSet/>
      <dgm:spPr/>
      <dgm:t>
        <a:bodyPr/>
        <a:lstStyle/>
        <a:p>
          <a:endParaRPr lang="en-GB"/>
        </a:p>
      </dgm:t>
    </dgm:pt>
    <dgm:pt modelId="{32101D3C-A043-4755-800C-2E6755BA3B49}" type="sibTrans" cxnId="{6A9E5A0D-C749-45E4-A5D8-066979C5FAD9}">
      <dgm:prSet/>
      <dgm:spPr>
        <a:solidFill>
          <a:schemeClr val="accent1"/>
        </a:solidFill>
      </dgm:spPr>
      <dgm:t>
        <a:bodyPr/>
        <a:lstStyle/>
        <a:p>
          <a:endParaRPr lang="en-GB"/>
        </a:p>
      </dgm:t>
    </dgm:pt>
    <dgm:pt modelId="{FA314F87-69B7-4108-862B-77C8471F8DFF}">
      <dgm:prSet/>
      <dgm:spPr>
        <a:solidFill>
          <a:schemeClr val="accent1"/>
        </a:solidFill>
      </dgm:spPr>
      <dgm:t>
        <a:bodyPr/>
        <a:lstStyle/>
        <a:p>
          <a:r>
            <a:rPr lang="en-GB" b="1" dirty="0" err="1"/>
            <a:t>Metrici</a:t>
          </a:r>
          <a:endParaRPr lang="en-GB" b="1" dirty="0"/>
        </a:p>
        <a:p>
          <a:r>
            <a:rPr lang="en-GB" dirty="0"/>
            <a:t>O </a:t>
          </a:r>
          <a:r>
            <a:rPr lang="en-GB" dirty="0" err="1"/>
            <a:t>mai</a:t>
          </a:r>
          <a:r>
            <a:rPr lang="en-GB" dirty="0"/>
            <a:t> </a:t>
          </a:r>
          <a:r>
            <a:rPr lang="en-GB" dirty="0" err="1"/>
            <a:t>bună</a:t>
          </a:r>
          <a:r>
            <a:rPr lang="en-GB" dirty="0"/>
            <a:t> </a:t>
          </a:r>
          <a:r>
            <a:rPr lang="en-GB" dirty="0" err="1"/>
            <a:t>analiză</a:t>
          </a:r>
          <a:r>
            <a:rPr lang="en-GB" dirty="0"/>
            <a:t> a </a:t>
          </a:r>
          <a:r>
            <a:rPr lang="en-GB" dirty="0" err="1"/>
            <a:t>predicției</a:t>
          </a:r>
          <a:r>
            <a:rPr lang="en-GB" dirty="0"/>
            <a:t> </a:t>
          </a:r>
          <a:r>
            <a:rPr lang="en-GB" dirty="0" err="1"/>
            <a:t>prin</a:t>
          </a:r>
          <a:r>
            <a:rPr lang="en-GB" dirty="0"/>
            <a:t> </a:t>
          </a:r>
          <a:r>
            <a:rPr lang="en-GB" dirty="0" err="1"/>
            <a:t>determinarea</a:t>
          </a:r>
          <a:r>
            <a:rPr lang="en-GB" dirty="0"/>
            <a:t> </a:t>
          </a:r>
          <a:r>
            <a:rPr lang="en-GB" dirty="0" err="1"/>
            <a:t>mai</a:t>
          </a:r>
          <a:r>
            <a:rPr lang="en-GB" dirty="0"/>
            <a:t> </a:t>
          </a:r>
          <a:r>
            <a:rPr lang="en-GB" dirty="0" err="1"/>
            <a:t>multor</a:t>
          </a:r>
          <a:r>
            <a:rPr lang="en-GB" dirty="0"/>
            <a:t> </a:t>
          </a:r>
          <a:r>
            <a:rPr lang="en-GB" dirty="0" err="1"/>
            <a:t>tiputi</a:t>
          </a:r>
          <a:r>
            <a:rPr lang="en-GB" dirty="0"/>
            <a:t> de  </a:t>
          </a:r>
          <a:r>
            <a:rPr lang="en-GB" dirty="0" err="1"/>
            <a:t>metrici</a:t>
          </a:r>
          <a:endParaRPr lang="en-US" dirty="0"/>
        </a:p>
      </dgm:t>
    </dgm:pt>
    <dgm:pt modelId="{B521B32F-40BA-4510-AA48-D471B1F9559B}" type="parTrans" cxnId="{D514A70A-A77E-488F-B06F-28A6C4367374}">
      <dgm:prSet/>
      <dgm:spPr/>
      <dgm:t>
        <a:bodyPr/>
        <a:lstStyle/>
        <a:p>
          <a:endParaRPr lang="en-GB"/>
        </a:p>
      </dgm:t>
    </dgm:pt>
    <dgm:pt modelId="{21C175BD-3A06-4FB5-9DD7-1D29482F161C}" type="sibTrans" cxnId="{D514A70A-A77E-488F-B06F-28A6C4367374}">
      <dgm:prSet/>
      <dgm:spPr/>
      <dgm:t>
        <a:bodyPr/>
        <a:lstStyle/>
        <a:p>
          <a:endParaRPr lang="en-GB"/>
        </a:p>
      </dgm:t>
    </dgm:pt>
    <dgm:pt modelId="{751B1473-8777-4A08-A531-0489D6970051}" type="pres">
      <dgm:prSet presAssocID="{5967A399-B8C4-4BFD-9C0B-D1186FDF496B}" presName="diagram" presStyleCnt="0">
        <dgm:presLayoutVars>
          <dgm:dir/>
          <dgm:resizeHandles/>
        </dgm:presLayoutVars>
      </dgm:prSet>
      <dgm:spPr/>
    </dgm:pt>
    <dgm:pt modelId="{2A1E1BB6-30E1-4397-A77B-07F30E6799F4}" type="pres">
      <dgm:prSet presAssocID="{40DFDE08-DBFD-4A86-BAD2-77ABE251B271}" presName="firstNode" presStyleLbl="node1" presStyleIdx="0" presStyleCnt="4" custScaleX="110807" custScaleY="109404" custLinFactNeighborX="-3700" custLinFactNeighborY="104">
        <dgm:presLayoutVars>
          <dgm:bulletEnabled val="1"/>
        </dgm:presLayoutVars>
      </dgm:prSet>
      <dgm:spPr/>
    </dgm:pt>
    <dgm:pt modelId="{4C6BE43D-8FAF-4295-8DC5-E6DA01E5C6EE}" type="pres">
      <dgm:prSet presAssocID="{E87F4B2D-EC94-4DC1-B26F-230A82BF8A0B}" presName="sibTrans" presStyleLbl="sibTrans2D1" presStyleIdx="0" presStyleCnt="3" custLinFactNeighborX="7200" custLinFactNeighborY="5505"/>
      <dgm:spPr/>
    </dgm:pt>
    <dgm:pt modelId="{43C9AAA6-7430-485F-9142-9B19155C67E9}" type="pres">
      <dgm:prSet presAssocID="{5A741E8F-9739-4040-B419-CEF21E7A1627}" presName="middleNode" presStyleCnt="0"/>
      <dgm:spPr/>
    </dgm:pt>
    <dgm:pt modelId="{BEE69E37-9056-47E4-AD8B-55289EDA68DC}" type="pres">
      <dgm:prSet presAssocID="{5A741E8F-9739-4040-B419-CEF21E7A1627}" presName="padding" presStyleLbl="node1" presStyleIdx="0" presStyleCnt="4"/>
      <dgm:spPr/>
    </dgm:pt>
    <dgm:pt modelId="{F4FA6772-DD10-4303-900F-7F7CDDFFCE19}" type="pres">
      <dgm:prSet presAssocID="{5A741E8F-9739-4040-B419-CEF21E7A1627}" presName="shape" presStyleLbl="node1" presStyleIdx="1" presStyleCnt="4" custScaleX="174494" custScaleY="170847" custLinFactNeighborX="-8581" custLinFactNeighborY="1529">
        <dgm:presLayoutVars>
          <dgm:bulletEnabled val="1"/>
        </dgm:presLayoutVars>
      </dgm:prSet>
      <dgm:spPr/>
    </dgm:pt>
    <dgm:pt modelId="{AE59380A-BF4C-4C28-BE78-29BCEDCD3ED9}" type="pres">
      <dgm:prSet presAssocID="{9E1E3154-48BD-4621-AA66-75D98E54BA76}" presName="sibTrans" presStyleLbl="sibTrans2D1" presStyleIdx="1" presStyleCnt="3"/>
      <dgm:spPr/>
    </dgm:pt>
    <dgm:pt modelId="{E0372A77-DAA4-4508-81D0-0A07BC9BA723}" type="pres">
      <dgm:prSet presAssocID="{E62E45E6-2B2C-4A0A-B288-886F0D473AA6}" presName="middleNode" presStyleCnt="0"/>
      <dgm:spPr/>
    </dgm:pt>
    <dgm:pt modelId="{2867C314-DB12-4CF9-8F8D-8A603A1F5784}" type="pres">
      <dgm:prSet presAssocID="{E62E45E6-2B2C-4A0A-B288-886F0D473AA6}" presName="padding" presStyleLbl="node1" presStyleIdx="1" presStyleCnt="4"/>
      <dgm:spPr/>
    </dgm:pt>
    <dgm:pt modelId="{C8DF1130-7241-4D91-9142-6D7994875E8B}" type="pres">
      <dgm:prSet presAssocID="{E62E45E6-2B2C-4A0A-B288-886F0D473AA6}" presName="shape" presStyleLbl="node1" presStyleIdx="2" presStyleCnt="4" custScaleX="170366" custScaleY="170850" custLinFactNeighborX="-15396" custLinFactNeighborY="-2012">
        <dgm:presLayoutVars>
          <dgm:bulletEnabled val="1"/>
        </dgm:presLayoutVars>
      </dgm:prSet>
      <dgm:spPr/>
    </dgm:pt>
    <dgm:pt modelId="{6E347849-6582-4093-B954-130949A861AF}" type="pres">
      <dgm:prSet presAssocID="{32101D3C-A043-4755-800C-2E6755BA3B49}" presName="sibTrans" presStyleLbl="sibTrans2D1" presStyleIdx="2" presStyleCnt="3" custLinFactNeighborX="-5599" custLinFactNeighborY="2474"/>
      <dgm:spPr/>
    </dgm:pt>
    <dgm:pt modelId="{7F4F7F13-978D-43FB-A93D-7B53A0DB4AEC}" type="pres">
      <dgm:prSet presAssocID="{FA314F87-69B7-4108-862B-77C8471F8DFF}" presName="lastNode" presStyleLbl="node1" presStyleIdx="3" presStyleCnt="4" custScaleX="116663" custScaleY="112160" custLinFactNeighborX="-15555" custLinFactNeighborY="674">
        <dgm:presLayoutVars>
          <dgm:bulletEnabled val="1"/>
        </dgm:presLayoutVars>
      </dgm:prSet>
      <dgm:spPr/>
    </dgm:pt>
  </dgm:ptLst>
  <dgm:cxnLst>
    <dgm:cxn modelId="{D514A70A-A77E-488F-B06F-28A6C4367374}" srcId="{5967A399-B8C4-4BFD-9C0B-D1186FDF496B}" destId="{FA314F87-69B7-4108-862B-77C8471F8DFF}" srcOrd="3" destOrd="0" parTransId="{B521B32F-40BA-4510-AA48-D471B1F9559B}" sibTransId="{21C175BD-3A06-4FB5-9DD7-1D29482F161C}"/>
    <dgm:cxn modelId="{472EE40A-18FC-413C-889D-653AD877B1E3}" type="presOf" srcId="{E62E45E6-2B2C-4A0A-B288-886F0D473AA6}" destId="{C8DF1130-7241-4D91-9142-6D7994875E8B}" srcOrd="0" destOrd="0" presId="urn:microsoft.com/office/officeart/2005/8/layout/bProcess2"/>
    <dgm:cxn modelId="{6A9E5A0D-C749-45E4-A5D8-066979C5FAD9}" srcId="{5967A399-B8C4-4BFD-9C0B-D1186FDF496B}" destId="{E62E45E6-2B2C-4A0A-B288-886F0D473AA6}" srcOrd="2" destOrd="0" parTransId="{42BF7DC1-13C0-4584-AD01-7D1FDC676DCD}" sibTransId="{32101D3C-A043-4755-800C-2E6755BA3B49}"/>
    <dgm:cxn modelId="{3D8C4E19-5E21-41AE-90B4-2E03F5822EB5}" type="presOf" srcId="{32101D3C-A043-4755-800C-2E6755BA3B49}" destId="{6E347849-6582-4093-B954-130949A861AF}" srcOrd="0" destOrd="0" presId="urn:microsoft.com/office/officeart/2005/8/layout/bProcess2"/>
    <dgm:cxn modelId="{7F07E934-F3D8-4E6B-A4B5-4C8B194320B1}" type="presOf" srcId="{40DFDE08-DBFD-4A86-BAD2-77ABE251B271}" destId="{2A1E1BB6-30E1-4397-A77B-07F30E6799F4}" srcOrd="0" destOrd="0" presId="urn:microsoft.com/office/officeart/2005/8/layout/bProcess2"/>
    <dgm:cxn modelId="{2693865D-A09B-437B-85B0-583B34102233}" type="presOf" srcId="{5967A399-B8C4-4BFD-9C0B-D1186FDF496B}" destId="{751B1473-8777-4A08-A531-0489D6970051}" srcOrd="0" destOrd="0" presId="urn:microsoft.com/office/officeart/2005/8/layout/bProcess2"/>
    <dgm:cxn modelId="{943DA964-02CE-4846-B285-268B49D9D405}" srcId="{5967A399-B8C4-4BFD-9C0B-D1186FDF496B}" destId="{5A741E8F-9739-4040-B419-CEF21E7A1627}" srcOrd="1" destOrd="0" parTransId="{C6FCE092-974B-48A5-B9FB-8C686609259F}" sibTransId="{9E1E3154-48BD-4621-AA66-75D98E54BA76}"/>
    <dgm:cxn modelId="{9AA2AA95-9F59-437C-B286-C98C516CAAB0}" srcId="{5967A399-B8C4-4BFD-9C0B-D1186FDF496B}" destId="{40DFDE08-DBFD-4A86-BAD2-77ABE251B271}" srcOrd="0" destOrd="0" parTransId="{766908C0-9968-4BDD-9263-E29810108776}" sibTransId="{E87F4B2D-EC94-4DC1-B26F-230A82BF8A0B}"/>
    <dgm:cxn modelId="{C8D82D98-51A9-499A-99B3-87917821A76E}" type="presOf" srcId="{5A741E8F-9739-4040-B419-CEF21E7A1627}" destId="{F4FA6772-DD10-4303-900F-7F7CDDFFCE19}" srcOrd="0" destOrd="0" presId="urn:microsoft.com/office/officeart/2005/8/layout/bProcess2"/>
    <dgm:cxn modelId="{939C4BB5-8004-40BF-BE41-BC53911C6CB1}" type="presOf" srcId="{E87F4B2D-EC94-4DC1-B26F-230A82BF8A0B}" destId="{4C6BE43D-8FAF-4295-8DC5-E6DA01E5C6EE}" srcOrd="0" destOrd="0" presId="urn:microsoft.com/office/officeart/2005/8/layout/bProcess2"/>
    <dgm:cxn modelId="{F4D38FBC-43F3-4D9A-96EB-4C6F60D37E54}" type="presOf" srcId="{FA314F87-69B7-4108-862B-77C8471F8DFF}" destId="{7F4F7F13-978D-43FB-A93D-7B53A0DB4AEC}" srcOrd="0" destOrd="0" presId="urn:microsoft.com/office/officeart/2005/8/layout/bProcess2"/>
    <dgm:cxn modelId="{AC7C30DD-F467-48BA-9974-4DB9B34294E6}" type="presOf" srcId="{9E1E3154-48BD-4621-AA66-75D98E54BA76}" destId="{AE59380A-BF4C-4C28-BE78-29BCEDCD3ED9}" srcOrd="0" destOrd="0" presId="urn:microsoft.com/office/officeart/2005/8/layout/bProcess2"/>
    <dgm:cxn modelId="{1F37E539-5C45-420D-9129-66D15A3EF45B}" type="presParOf" srcId="{751B1473-8777-4A08-A531-0489D6970051}" destId="{2A1E1BB6-30E1-4397-A77B-07F30E6799F4}" srcOrd="0" destOrd="0" presId="urn:microsoft.com/office/officeart/2005/8/layout/bProcess2"/>
    <dgm:cxn modelId="{64191E98-8971-4B9C-819E-D2B0210F8CB7}" type="presParOf" srcId="{751B1473-8777-4A08-A531-0489D6970051}" destId="{4C6BE43D-8FAF-4295-8DC5-E6DA01E5C6EE}" srcOrd="1" destOrd="0" presId="urn:microsoft.com/office/officeart/2005/8/layout/bProcess2"/>
    <dgm:cxn modelId="{B7C62AE5-09DA-45D5-8013-BF5AAC4CAD0C}" type="presParOf" srcId="{751B1473-8777-4A08-A531-0489D6970051}" destId="{43C9AAA6-7430-485F-9142-9B19155C67E9}" srcOrd="2" destOrd="0" presId="urn:microsoft.com/office/officeart/2005/8/layout/bProcess2"/>
    <dgm:cxn modelId="{15BA91E4-F35F-4A47-BEFB-5A6AAEB864EC}" type="presParOf" srcId="{43C9AAA6-7430-485F-9142-9B19155C67E9}" destId="{BEE69E37-9056-47E4-AD8B-55289EDA68DC}" srcOrd="0" destOrd="0" presId="urn:microsoft.com/office/officeart/2005/8/layout/bProcess2"/>
    <dgm:cxn modelId="{E0E179BE-052A-40B2-B84C-6F123F760443}" type="presParOf" srcId="{43C9AAA6-7430-485F-9142-9B19155C67E9}" destId="{F4FA6772-DD10-4303-900F-7F7CDDFFCE19}" srcOrd="1" destOrd="0" presId="urn:microsoft.com/office/officeart/2005/8/layout/bProcess2"/>
    <dgm:cxn modelId="{E0C9B84E-B072-45B0-9712-B93B0768452D}" type="presParOf" srcId="{751B1473-8777-4A08-A531-0489D6970051}" destId="{AE59380A-BF4C-4C28-BE78-29BCEDCD3ED9}" srcOrd="3" destOrd="0" presId="urn:microsoft.com/office/officeart/2005/8/layout/bProcess2"/>
    <dgm:cxn modelId="{3E750BFA-A41E-4A7B-A7DF-B60D44AC2AF7}" type="presParOf" srcId="{751B1473-8777-4A08-A531-0489D6970051}" destId="{E0372A77-DAA4-4508-81D0-0A07BC9BA723}" srcOrd="4" destOrd="0" presId="urn:microsoft.com/office/officeart/2005/8/layout/bProcess2"/>
    <dgm:cxn modelId="{3A20583A-5E4B-419A-8051-A76D31DAF8B3}" type="presParOf" srcId="{E0372A77-DAA4-4508-81D0-0A07BC9BA723}" destId="{2867C314-DB12-4CF9-8F8D-8A603A1F5784}" srcOrd="0" destOrd="0" presId="urn:microsoft.com/office/officeart/2005/8/layout/bProcess2"/>
    <dgm:cxn modelId="{640AB6F0-D6FA-4AA8-B926-EF9A3F137382}" type="presParOf" srcId="{E0372A77-DAA4-4508-81D0-0A07BC9BA723}" destId="{C8DF1130-7241-4D91-9142-6D7994875E8B}" srcOrd="1" destOrd="0" presId="urn:microsoft.com/office/officeart/2005/8/layout/bProcess2"/>
    <dgm:cxn modelId="{AD53EA33-722B-4D94-84AB-5D84930221F8}" type="presParOf" srcId="{751B1473-8777-4A08-A531-0489D6970051}" destId="{6E347849-6582-4093-B954-130949A861AF}" srcOrd="5" destOrd="0" presId="urn:microsoft.com/office/officeart/2005/8/layout/bProcess2"/>
    <dgm:cxn modelId="{AC50BED1-E896-4B18-9139-9DE63BB4A0A7}" type="presParOf" srcId="{751B1473-8777-4A08-A531-0489D6970051}" destId="{7F4F7F13-978D-43FB-A93D-7B53A0DB4AEC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FBD2F-6F7D-4629-A618-033E5A530DA2}">
      <dsp:nvSpPr>
        <dsp:cNvPr id="0" name=""/>
        <dsp:cNvSpPr/>
      </dsp:nvSpPr>
      <dsp:spPr>
        <a:xfrm>
          <a:off x="633349" y="989"/>
          <a:ext cx="3972968" cy="2522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E84F-1120-4546-ACAC-FFE98ABE23FA}">
      <dsp:nvSpPr>
        <dsp:cNvPr id="0" name=""/>
        <dsp:cNvSpPr/>
      </dsp:nvSpPr>
      <dsp:spPr>
        <a:xfrm>
          <a:off x="1074790" y="420358"/>
          <a:ext cx="3972968" cy="2522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 err="1"/>
            <a:t>Regresie</a:t>
          </a:r>
          <a:r>
            <a:rPr lang="en-GB" sz="3000" kern="1200" dirty="0"/>
            <a:t> </a:t>
          </a:r>
          <a:r>
            <a:rPr lang="en-GB" sz="3000" kern="1200" dirty="0" err="1"/>
            <a:t>Liniară</a:t>
          </a:r>
          <a:br>
            <a:rPr lang="en-GB" sz="3000" kern="1200" dirty="0"/>
          </a:br>
          <a:r>
            <a:rPr lang="en-GB" sz="1800" kern="1200" dirty="0" err="1"/>
            <a:t>abordare</a:t>
          </a:r>
          <a:r>
            <a:rPr lang="en-GB" sz="1800" kern="1200" dirty="0"/>
            <a:t> </a:t>
          </a:r>
          <a:r>
            <a:rPr lang="en-GB" sz="1800" kern="1200" dirty="0" err="1"/>
            <a:t>liniară</a:t>
          </a:r>
          <a:r>
            <a:rPr lang="en-GB" sz="1800" kern="1200" dirty="0"/>
            <a:t> </a:t>
          </a:r>
          <a:r>
            <a:rPr lang="en-GB" sz="1800" kern="1200" dirty="0" err="1"/>
            <a:t>pentru</a:t>
          </a:r>
          <a:r>
            <a:rPr lang="en-GB" sz="1800" kern="1200" dirty="0"/>
            <a:t> </a:t>
          </a:r>
          <a:r>
            <a:rPr lang="en-GB" sz="1800" kern="1200" dirty="0" err="1"/>
            <a:t>modelarea</a:t>
          </a:r>
          <a:r>
            <a:rPr lang="en-GB" sz="1800" kern="1200" dirty="0"/>
            <a:t> </a:t>
          </a:r>
          <a:r>
            <a:rPr lang="en-GB" sz="1800" kern="1200" dirty="0" err="1"/>
            <a:t>relației</a:t>
          </a:r>
          <a:r>
            <a:rPr lang="en-GB" sz="1800" kern="1200" dirty="0"/>
            <a:t> </a:t>
          </a:r>
          <a:r>
            <a:rPr lang="en-GB" sz="1800" kern="1200" dirty="0" err="1"/>
            <a:t>dintre</a:t>
          </a:r>
          <a:r>
            <a:rPr lang="en-GB" sz="1800" kern="1200" dirty="0"/>
            <a:t> un </a:t>
          </a:r>
          <a:r>
            <a:rPr lang="en-GB" sz="1800" kern="1200" dirty="0" err="1"/>
            <a:t>răspuns</a:t>
          </a:r>
          <a:r>
            <a:rPr lang="en-GB" sz="1800" kern="1200" dirty="0"/>
            <a:t> scalar </a:t>
          </a:r>
          <a:r>
            <a:rPr lang="en-GB" sz="1800" kern="1200" dirty="0" err="1"/>
            <a:t>și</a:t>
          </a:r>
          <a:r>
            <a:rPr lang="en-GB" sz="1800" kern="1200" dirty="0"/>
            <a:t> </a:t>
          </a:r>
          <a:r>
            <a:rPr lang="en-GB" sz="1800" kern="1200" dirty="0" err="1"/>
            <a:t>una</a:t>
          </a:r>
          <a:r>
            <a:rPr lang="en-GB" sz="1800" kern="1200" dirty="0"/>
            <a:t> </a:t>
          </a:r>
          <a:r>
            <a:rPr lang="en-GB" sz="1800" kern="1200" dirty="0" err="1"/>
            <a:t>sau</a:t>
          </a:r>
          <a:r>
            <a:rPr lang="en-GB" sz="1800" kern="1200" dirty="0"/>
            <a:t> </a:t>
          </a:r>
          <a:r>
            <a:rPr lang="en-GB" sz="1800" kern="1200" dirty="0" err="1"/>
            <a:t>mai</a:t>
          </a:r>
          <a:r>
            <a:rPr lang="en-GB" sz="1800" kern="1200" dirty="0"/>
            <a:t> </a:t>
          </a:r>
          <a:r>
            <a:rPr lang="en-GB" sz="1800" kern="1200" dirty="0" err="1"/>
            <a:t>multe</a:t>
          </a:r>
          <a:r>
            <a:rPr lang="en-GB" sz="1800" kern="1200" dirty="0"/>
            <a:t> </a:t>
          </a:r>
          <a:r>
            <a:rPr lang="en-GB" sz="1800" kern="1200" dirty="0" err="1"/>
            <a:t>variabile</a:t>
          </a:r>
          <a:r>
            <a:rPr lang="en-GB" sz="1800" kern="1200" dirty="0"/>
            <a:t> explicative </a:t>
          </a:r>
          <a:endParaRPr lang="en-US" sz="1800" kern="1200" dirty="0"/>
        </a:p>
      </dsp:txBody>
      <dsp:txXfrm>
        <a:off x="1148681" y="494249"/>
        <a:ext cx="3825186" cy="2375052"/>
      </dsp:txXfrm>
    </dsp:sp>
    <dsp:sp modelId="{07B6BBF7-7165-47CA-B1C5-721DDF8527E1}">
      <dsp:nvSpPr>
        <dsp:cNvPr id="0" name=""/>
        <dsp:cNvSpPr/>
      </dsp:nvSpPr>
      <dsp:spPr>
        <a:xfrm>
          <a:off x="5489199" y="989"/>
          <a:ext cx="3972968" cy="2522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13369-E1BA-4DA9-99DD-628310E6ADC9}">
      <dsp:nvSpPr>
        <dsp:cNvPr id="0" name=""/>
        <dsp:cNvSpPr/>
      </dsp:nvSpPr>
      <dsp:spPr>
        <a:xfrm>
          <a:off x="5930640" y="420358"/>
          <a:ext cx="3972968" cy="2522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Gradient Descendent  </a:t>
          </a:r>
          <a:r>
            <a:rPr lang="en-GB" sz="2300" kern="1200" dirty="0" err="1"/>
            <a:t>Stocastic</a:t>
          </a:r>
          <a:br>
            <a:rPr lang="en-GB" sz="2300" kern="1200" dirty="0"/>
          </a:br>
          <a:r>
            <a:rPr lang="en-GB" sz="1800" kern="1200" dirty="0" err="1"/>
            <a:t>metodă</a:t>
          </a:r>
          <a:r>
            <a:rPr lang="en-GB" sz="1800" kern="1200" dirty="0"/>
            <a:t> </a:t>
          </a:r>
          <a:r>
            <a:rPr lang="en-GB" sz="1800" kern="1200" dirty="0" err="1"/>
            <a:t>iterativă</a:t>
          </a:r>
          <a:r>
            <a:rPr lang="en-GB" sz="1800" kern="1200" dirty="0"/>
            <a:t> de </a:t>
          </a:r>
          <a:r>
            <a:rPr lang="en-GB" sz="1800" kern="1200" dirty="0" err="1"/>
            <a:t>optimizare</a:t>
          </a:r>
          <a:r>
            <a:rPr lang="en-GB" sz="1800" kern="1200" dirty="0"/>
            <a:t>, </a:t>
          </a:r>
          <a:r>
            <a:rPr lang="en-GB" sz="1800" b="0" i="0" kern="1200" dirty="0" err="1"/>
            <a:t>aproximare</a:t>
          </a:r>
          <a:r>
            <a:rPr lang="en-GB" sz="1800" b="0" i="0" kern="1200" dirty="0"/>
            <a:t> </a:t>
          </a:r>
          <a:r>
            <a:rPr lang="en-GB" sz="1800" b="0" i="0" kern="1200" dirty="0" err="1"/>
            <a:t>stocastică</a:t>
          </a:r>
          <a:r>
            <a:rPr lang="en-GB" sz="1800" b="0" i="0" kern="1200" dirty="0"/>
            <a:t> a </a:t>
          </a:r>
          <a:r>
            <a:rPr lang="en-GB" sz="1800" b="0" i="0" kern="1200" dirty="0" err="1"/>
            <a:t>optimizării</a:t>
          </a:r>
          <a:r>
            <a:rPr lang="en-GB" sz="1800" b="0" i="0" kern="1200" dirty="0"/>
            <a:t> </a:t>
          </a:r>
          <a:r>
            <a:rPr lang="en-GB" sz="1800" b="0" i="0" kern="1200" dirty="0" err="1"/>
            <a:t>descreșterii</a:t>
          </a:r>
          <a:r>
            <a:rPr lang="en-GB" sz="1800" b="0" i="0" kern="1200" dirty="0"/>
            <a:t> </a:t>
          </a:r>
          <a:r>
            <a:rPr lang="en-GB" sz="1800" b="0" i="0" kern="1200" dirty="0" err="1"/>
            <a:t>gradientului</a:t>
          </a:r>
          <a:r>
            <a:rPr lang="en-GB" sz="1800" b="0" i="0" kern="1200" dirty="0"/>
            <a:t>, </a:t>
          </a:r>
          <a:r>
            <a:rPr lang="en-GB" sz="1800" b="0" i="0" kern="1200" dirty="0" err="1"/>
            <a:t>înlocuindu</a:t>
          </a:r>
          <a:r>
            <a:rPr lang="en-GB" sz="1800" b="0" i="0" kern="1200" dirty="0"/>
            <a:t>-l pe </a:t>
          </a:r>
          <a:r>
            <a:rPr lang="en-GB" sz="1800" b="0" i="0" kern="1200" dirty="0" err="1"/>
            <a:t>cel</a:t>
          </a:r>
          <a:r>
            <a:rPr lang="en-GB" sz="1800" b="0" i="0" kern="1200" dirty="0"/>
            <a:t> real cu o </a:t>
          </a:r>
          <a:r>
            <a:rPr lang="en-GB" sz="1800" b="0" i="0" kern="1200" dirty="0" err="1"/>
            <a:t>estimare</a:t>
          </a:r>
          <a:r>
            <a:rPr lang="en-GB" sz="1800" b="0" i="0" kern="1200" dirty="0"/>
            <a:t> a </a:t>
          </a:r>
          <a:r>
            <a:rPr lang="en-GB" sz="1800" b="0" i="0" kern="1200" dirty="0" err="1"/>
            <a:t>acestuia</a:t>
          </a:r>
          <a:endParaRPr lang="en-US" sz="1800" kern="1200" dirty="0"/>
        </a:p>
      </dsp:txBody>
      <dsp:txXfrm>
        <a:off x="6004531" y="494249"/>
        <a:ext cx="3825186" cy="2375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E1BB6-30E1-4397-A77B-07F30E6799F4}">
      <dsp:nvSpPr>
        <dsp:cNvPr id="0" name=""/>
        <dsp:cNvSpPr/>
      </dsp:nvSpPr>
      <dsp:spPr>
        <a:xfrm>
          <a:off x="0" y="853889"/>
          <a:ext cx="2131262" cy="2104276"/>
        </a:xfrm>
        <a:prstGeom prst="ellipse">
          <a:avLst/>
        </a:prstGeom>
        <a:solidFill>
          <a:srgbClr val="3120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 err="1"/>
            <a:t>Setul</a:t>
          </a:r>
          <a:r>
            <a:rPr lang="en-GB" sz="1300" b="1" kern="1200" dirty="0"/>
            <a:t> de date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Îmbunătățirea</a:t>
          </a:r>
          <a:r>
            <a:rPr lang="en-GB" sz="13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setului</a:t>
          </a:r>
          <a:r>
            <a:rPr lang="en-GB" sz="13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 de date </a:t>
          </a: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prin</a:t>
          </a:r>
          <a:r>
            <a:rPr lang="en-GB" sz="13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3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g</a:t>
          </a:r>
          <a:r>
            <a:rPr lang="en-GB" sz="1300" kern="1200" dirty="0" err="1"/>
            <a:t>ăsirea</a:t>
          </a:r>
          <a:r>
            <a:rPr lang="en-GB" sz="1300" kern="1200" dirty="0"/>
            <a:t> </a:t>
          </a:r>
          <a:r>
            <a:rPr lang="en-GB" sz="1300" kern="1200" dirty="0" err="1"/>
            <a:t>caracteristicilor</a:t>
          </a:r>
          <a:r>
            <a:rPr lang="en-GB" sz="1300" kern="1200" dirty="0"/>
            <a:t> </a:t>
          </a:r>
          <a:r>
            <a:rPr lang="en-GB" sz="1300" kern="1200" dirty="0" err="1"/>
            <a:t>specifice</a:t>
          </a:r>
          <a:r>
            <a:rPr lang="en-GB" sz="1300" kern="1200" dirty="0"/>
            <a:t> </a:t>
          </a:r>
          <a:r>
            <a:rPr lang="en-GB" sz="1300" kern="1200" dirty="0" err="1"/>
            <a:t>și</a:t>
          </a:r>
          <a:r>
            <a:rPr lang="en-GB" sz="1300" kern="1200" dirty="0"/>
            <a:t> </a:t>
          </a:r>
          <a:r>
            <a:rPr lang="en-GB" sz="1300" kern="1200" dirty="0" err="1"/>
            <a:t>în</a:t>
          </a:r>
          <a:r>
            <a:rPr lang="en-GB" sz="1300" kern="1200" dirty="0"/>
            <a:t> </a:t>
          </a:r>
          <a:r>
            <a:rPr lang="en-GB" sz="1300" kern="1200" dirty="0" err="1"/>
            <a:t>proprietățile</a:t>
          </a:r>
          <a:r>
            <a:rPr lang="en-GB" sz="1300" kern="1200" dirty="0"/>
            <a:t> eliminate de </a:t>
          </a:r>
          <a:r>
            <a:rPr lang="en-GB" sz="1300" kern="1200" dirty="0" err="1"/>
            <a:t>noi</a:t>
          </a:r>
          <a:br>
            <a:rPr lang="en-GB" sz="1000" kern="1200" dirty="0"/>
          </a:br>
          <a:endParaRPr lang="en-US" sz="1000" kern="1200" dirty="0"/>
        </a:p>
      </dsp:txBody>
      <dsp:txXfrm>
        <a:off x="312116" y="1162053"/>
        <a:ext cx="1507030" cy="1487948"/>
      </dsp:txXfrm>
    </dsp:sp>
    <dsp:sp modelId="{4C6BE43D-8FAF-4295-8DC5-E6DA01E5C6EE}">
      <dsp:nvSpPr>
        <dsp:cNvPr id="0" name=""/>
        <dsp:cNvSpPr/>
      </dsp:nvSpPr>
      <dsp:spPr>
        <a:xfrm rot="5370415">
          <a:off x="2266941" y="1703854"/>
          <a:ext cx="673190" cy="452555"/>
        </a:xfrm>
        <a:prstGeom prst="triangle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A6772-DD10-4303-900F-7F7CDDFFCE19}">
      <dsp:nvSpPr>
        <dsp:cNvPr id="0" name=""/>
        <dsp:cNvSpPr/>
      </dsp:nvSpPr>
      <dsp:spPr>
        <a:xfrm>
          <a:off x="2985025" y="783972"/>
          <a:ext cx="2238597" cy="2191809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 err="1"/>
            <a:t>Metode</a:t>
          </a:r>
          <a:r>
            <a:rPr lang="en-GB" sz="1300" b="1" kern="1200" dirty="0"/>
            <a:t> de </a:t>
          </a:r>
          <a:r>
            <a:rPr lang="en-GB" sz="1300" b="1" kern="1200" dirty="0" err="1"/>
            <a:t>preprocesare</a:t>
          </a:r>
          <a:endParaRPr lang="en-GB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Abordarea</a:t>
          </a:r>
          <a:r>
            <a:rPr lang="en-US" sz="1300" kern="1200" dirty="0"/>
            <a:t> a </a:t>
          </a:r>
          <a:r>
            <a:rPr lang="en-US" sz="1300" kern="1200" dirty="0" err="1"/>
            <a:t>mai</a:t>
          </a:r>
          <a:r>
            <a:rPr lang="en-US" sz="1300" kern="1200" dirty="0"/>
            <a:t> </a:t>
          </a:r>
          <a:r>
            <a:rPr lang="en-US" sz="1300" kern="1200" dirty="0" err="1"/>
            <a:t>multor</a:t>
          </a:r>
          <a:r>
            <a:rPr lang="en-US" sz="1300" kern="1200" dirty="0"/>
            <a:t> </a:t>
          </a:r>
          <a:r>
            <a:rPr lang="en-US" sz="1300" kern="1200" dirty="0" err="1"/>
            <a:t>modalități</a:t>
          </a:r>
          <a:r>
            <a:rPr lang="en-US" sz="1300" kern="1200" dirty="0"/>
            <a:t> de </a:t>
          </a:r>
          <a:r>
            <a:rPr lang="en-US" sz="1300" kern="1200" dirty="0" err="1"/>
            <a:t>preprocesări</a:t>
          </a:r>
          <a:r>
            <a:rPr lang="en-US" sz="1300" kern="1200" dirty="0"/>
            <a:t> </a:t>
          </a:r>
          <a:r>
            <a:rPr lang="en-US" sz="1300" kern="1200" dirty="0" err="1"/>
            <a:t>până</a:t>
          </a:r>
          <a:r>
            <a:rPr lang="en-US" sz="1300" kern="1200" dirty="0"/>
            <a:t> la </a:t>
          </a:r>
          <a:r>
            <a:rPr lang="en-US" sz="1300" kern="1200" dirty="0" err="1"/>
            <a:t>găsirea</a:t>
          </a:r>
          <a:r>
            <a:rPr lang="en-US" sz="1300" kern="1200" dirty="0"/>
            <a:t> </a:t>
          </a:r>
          <a:r>
            <a:rPr lang="en-US" sz="1300" kern="1200" dirty="0" err="1"/>
            <a:t>celei</a:t>
          </a:r>
          <a:r>
            <a:rPr lang="en-US" sz="1300" kern="1200" dirty="0"/>
            <a:t> optime</a:t>
          </a:r>
        </a:p>
      </dsp:txBody>
      <dsp:txXfrm>
        <a:off x="3312860" y="1104955"/>
        <a:ext cx="1582927" cy="1549843"/>
      </dsp:txXfrm>
    </dsp:sp>
    <dsp:sp modelId="{AE59380A-BF4C-4C28-BE78-29BCEDCD3ED9}">
      <dsp:nvSpPr>
        <dsp:cNvPr id="0" name=""/>
        <dsp:cNvSpPr/>
      </dsp:nvSpPr>
      <dsp:spPr>
        <a:xfrm rot="5349426">
          <a:off x="5336965" y="1630511"/>
          <a:ext cx="673190" cy="452555"/>
        </a:xfrm>
        <a:prstGeom prst="triangl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F1130-7241-4D91-9142-6D7994875E8B}">
      <dsp:nvSpPr>
        <dsp:cNvPr id="0" name=""/>
        <dsp:cNvSpPr/>
      </dsp:nvSpPr>
      <dsp:spPr>
        <a:xfrm>
          <a:off x="6097892" y="738544"/>
          <a:ext cx="2185638" cy="2191848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 err="1"/>
            <a:t>Modele</a:t>
          </a:r>
          <a:r>
            <a:rPr lang="en-GB" sz="1300" b="1" kern="1200" dirty="0"/>
            <a:t> de </a:t>
          </a:r>
          <a:r>
            <a:rPr lang="en-GB" sz="1300" b="1" kern="1200" dirty="0" err="1"/>
            <a:t>antrenare</a:t>
          </a:r>
          <a:endParaRPr lang="en-GB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Experimentarea</a:t>
          </a:r>
          <a:r>
            <a:rPr lang="en-GB" sz="1300" kern="1200" dirty="0"/>
            <a:t> cu </a:t>
          </a:r>
          <a:r>
            <a:rPr lang="en-GB" sz="1300" kern="1200" dirty="0" err="1"/>
            <a:t>modele</a:t>
          </a:r>
          <a:r>
            <a:rPr lang="en-GB" sz="1300" kern="1200" dirty="0"/>
            <a:t> </a:t>
          </a:r>
          <a:r>
            <a:rPr lang="en-GB" sz="1300" kern="1200" dirty="0" err="1"/>
            <a:t>inteligente</a:t>
          </a:r>
          <a:r>
            <a:rPr lang="en-GB" sz="1300" kern="1200" dirty="0"/>
            <a:t> </a:t>
          </a:r>
          <a:r>
            <a:rPr lang="en-GB" sz="1300" kern="1200" dirty="0" err="1"/>
            <a:t>mai</a:t>
          </a:r>
          <a:r>
            <a:rPr lang="en-GB" sz="1300" kern="1200" dirty="0"/>
            <a:t> diverse </a:t>
          </a:r>
          <a:r>
            <a:rPr lang="en-GB" sz="1300" kern="1200" dirty="0" err="1"/>
            <a:t>pentru</a:t>
          </a:r>
          <a:r>
            <a:rPr lang="en-GB" sz="1300" kern="1200" dirty="0"/>
            <a:t> o </a:t>
          </a:r>
          <a:r>
            <a:rPr lang="en-GB" sz="1300" kern="1200" dirty="0" err="1"/>
            <a:t>bună</a:t>
          </a:r>
          <a:r>
            <a:rPr lang="en-GB" sz="1300" kern="1200" dirty="0"/>
            <a:t> </a:t>
          </a:r>
          <a:r>
            <a:rPr lang="en-GB" sz="1300" kern="1200" dirty="0" err="1"/>
            <a:t>comparare</a:t>
          </a:r>
          <a:r>
            <a:rPr lang="en-GB" sz="1300" kern="1200" dirty="0"/>
            <a:t> a </a:t>
          </a:r>
          <a:r>
            <a:rPr lang="en-GB" sz="1300" kern="1200" dirty="0" err="1"/>
            <a:t>rezultatelor</a:t>
          </a:r>
          <a:endParaRPr lang="en-US" sz="1300" kern="1200" dirty="0"/>
        </a:p>
      </dsp:txBody>
      <dsp:txXfrm>
        <a:off x="6417971" y="1059533"/>
        <a:ext cx="1545480" cy="1549870"/>
      </dsp:txXfrm>
    </dsp:sp>
    <dsp:sp modelId="{6E347849-6582-4093-B954-130949A861AF}">
      <dsp:nvSpPr>
        <dsp:cNvPr id="0" name=""/>
        <dsp:cNvSpPr/>
      </dsp:nvSpPr>
      <dsp:spPr>
        <a:xfrm rot="5462667">
          <a:off x="8364430" y="1652841"/>
          <a:ext cx="673190" cy="452555"/>
        </a:xfrm>
        <a:prstGeom prst="triangl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F7F13-978D-43FB-A93D-7B53A0DB4AEC}">
      <dsp:nvSpPr>
        <dsp:cNvPr id="0" name=""/>
        <dsp:cNvSpPr/>
      </dsp:nvSpPr>
      <dsp:spPr>
        <a:xfrm>
          <a:off x="9143563" y="811882"/>
          <a:ext cx="2243896" cy="215728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 err="1"/>
            <a:t>Metrici</a:t>
          </a:r>
          <a:endParaRPr lang="en-GB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 </a:t>
          </a:r>
          <a:r>
            <a:rPr lang="en-GB" sz="1400" kern="1200" dirty="0" err="1"/>
            <a:t>mai</a:t>
          </a:r>
          <a:r>
            <a:rPr lang="en-GB" sz="1400" kern="1200" dirty="0"/>
            <a:t> </a:t>
          </a:r>
          <a:r>
            <a:rPr lang="en-GB" sz="1400" kern="1200" dirty="0" err="1"/>
            <a:t>bună</a:t>
          </a:r>
          <a:r>
            <a:rPr lang="en-GB" sz="1400" kern="1200" dirty="0"/>
            <a:t> </a:t>
          </a:r>
          <a:r>
            <a:rPr lang="en-GB" sz="1400" kern="1200" dirty="0" err="1"/>
            <a:t>analiză</a:t>
          </a:r>
          <a:r>
            <a:rPr lang="en-GB" sz="1400" kern="1200" dirty="0"/>
            <a:t> a </a:t>
          </a:r>
          <a:r>
            <a:rPr lang="en-GB" sz="1400" kern="1200" dirty="0" err="1"/>
            <a:t>predicției</a:t>
          </a:r>
          <a:r>
            <a:rPr lang="en-GB" sz="1400" kern="1200" dirty="0"/>
            <a:t> </a:t>
          </a:r>
          <a:r>
            <a:rPr lang="en-GB" sz="1400" kern="1200" dirty="0" err="1"/>
            <a:t>prin</a:t>
          </a:r>
          <a:r>
            <a:rPr lang="en-GB" sz="1400" kern="1200" dirty="0"/>
            <a:t> </a:t>
          </a:r>
          <a:r>
            <a:rPr lang="en-GB" sz="1400" kern="1200" dirty="0" err="1"/>
            <a:t>determinarea</a:t>
          </a:r>
          <a:r>
            <a:rPr lang="en-GB" sz="1400" kern="1200" dirty="0"/>
            <a:t> </a:t>
          </a:r>
          <a:r>
            <a:rPr lang="en-GB" sz="1400" kern="1200" dirty="0" err="1"/>
            <a:t>mai</a:t>
          </a:r>
          <a:r>
            <a:rPr lang="en-GB" sz="1400" kern="1200" dirty="0"/>
            <a:t> </a:t>
          </a:r>
          <a:r>
            <a:rPr lang="en-GB" sz="1400" kern="1200" dirty="0" err="1"/>
            <a:t>multor</a:t>
          </a:r>
          <a:r>
            <a:rPr lang="en-GB" sz="1400" kern="1200" dirty="0"/>
            <a:t> </a:t>
          </a:r>
          <a:r>
            <a:rPr lang="en-GB" sz="1400" kern="1200" dirty="0" err="1"/>
            <a:t>tiputi</a:t>
          </a:r>
          <a:r>
            <a:rPr lang="en-GB" sz="1400" kern="1200" dirty="0"/>
            <a:t> de  </a:t>
          </a:r>
          <a:r>
            <a:rPr lang="en-GB" sz="1400" kern="1200" dirty="0" err="1"/>
            <a:t>metrici</a:t>
          </a:r>
          <a:endParaRPr lang="en-US" sz="1400" kern="1200" dirty="0"/>
        </a:p>
      </dsp:txBody>
      <dsp:txXfrm>
        <a:off x="9472174" y="1127809"/>
        <a:ext cx="1586674" cy="1525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May 16,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79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2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3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54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May 16,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69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E577B-4E0C-6E86-41CB-650E6C987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AI </a:t>
            </a:r>
            <a:r>
              <a:rPr lang="en-GB" sz="4800" dirty="0"/>
              <a:t>ȘI PREDICȚIA SCHIMBĂRII CLIMATICE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C11F4-7E3A-6B2C-4CAF-243E6751C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4275945"/>
            <a:ext cx="3565525" cy="2314556"/>
          </a:xfrm>
        </p:spPr>
        <p:txBody>
          <a:bodyPr>
            <a:normAutofit/>
          </a:bodyPr>
          <a:lstStyle/>
          <a:p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Echipa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Bit By Bit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>
              <a:lnSpc>
                <a:spcPct val="20000"/>
              </a:lnSpc>
              <a:spcAft>
                <a:spcPts val="70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- Balan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Silviu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-Marian</a:t>
            </a:r>
          </a:p>
          <a:p>
            <a:pPr>
              <a:lnSpc>
                <a:spcPct val="20000"/>
              </a:lnSpc>
              <a:spcAft>
                <a:spcPts val="700"/>
              </a:spcAft>
            </a:pP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- Pop Adrian</a:t>
            </a:r>
          </a:p>
          <a:p>
            <a:pPr>
              <a:lnSpc>
                <a:spcPct val="20000"/>
              </a:lnSpc>
              <a:spcAft>
                <a:spcPts val="700"/>
              </a:spcAft>
            </a:pP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-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Rotar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Cristian</a:t>
            </a:r>
          </a:p>
          <a:p>
            <a:pPr>
              <a:lnSpc>
                <a:spcPct val="20000"/>
              </a:lnSpc>
              <a:spcAft>
                <a:spcPts val="700"/>
              </a:spcAft>
            </a:pP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- Sechelaru Andreea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GB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8" name="Picture 3" descr="A black world map with networks">
            <a:extLst>
              <a:ext uri="{FF2B5EF4-FFF2-40B4-BE49-F238E27FC236}">
                <a16:creationId xmlns:a16="http://schemas.microsoft.com/office/drawing/2014/main" id="{C54CF835-C7FC-D70D-0EDD-4542C501F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4" r="10445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2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DAD4-3E25-510F-51B5-5E759045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ce monitorizarea și predicția schimbărilor de temperatură?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7C4CA-09D0-0028-46C6-8D3F9DDBFE32}"/>
              </a:ext>
            </a:extLst>
          </p:cNvPr>
          <p:cNvSpPr txBox="1"/>
          <p:nvPr/>
        </p:nvSpPr>
        <p:spPr>
          <a:xfrm>
            <a:off x="550863" y="2678400"/>
            <a:ext cx="3565525" cy="34144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Prezicerea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topirii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ghețarilor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Agricultură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Poluare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Diminuarea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bolilor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respiratorice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prevenirea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dezastrelor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naturale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1D9755D-94EA-7C0E-78F1-9C86D517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65" b="-7409"/>
          <a:stretch/>
        </p:blipFill>
        <p:spPr>
          <a:xfrm>
            <a:off x="4116388" y="-389978"/>
            <a:ext cx="8075623" cy="7247978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DAD4-3E25-510F-51B5-5E759045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AI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prezicerea</a:t>
            </a:r>
            <a:r>
              <a:rPr lang="en-GB" dirty="0"/>
              <a:t> </a:t>
            </a:r>
            <a:r>
              <a:rPr lang="en-GB" dirty="0" err="1"/>
              <a:t>climatică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4" name="Graphic 6" descr="Head with Gears">
            <a:extLst>
              <a:ext uri="{FF2B5EF4-FFF2-40B4-BE49-F238E27FC236}">
                <a16:creationId xmlns:a16="http://schemas.microsoft.com/office/drawing/2014/main" id="{338E94DF-81B4-06F5-17DD-7CBD217E6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813" y="2530474"/>
            <a:ext cx="37798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61BA70-2075-0393-A1BB-6470B78F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 err="1"/>
              <a:t>Schimbările</a:t>
            </a:r>
            <a:r>
              <a:rPr lang="en-US" dirty="0"/>
              <a:t> </a:t>
            </a:r>
            <a:r>
              <a:rPr lang="en-US" dirty="0" err="1"/>
              <a:t>climatice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exacte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predicții</a:t>
            </a:r>
            <a:r>
              <a:rPr lang="en-US" dirty="0"/>
              <a:t> precise </a:t>
            </a:r>
            <a:r>
              <a:rPr lang="en-US" dirty="0" err="1"/>
              <a:t>tocmai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pot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dirty="0" err="1"/>
              <a:t>efect</a:t>
            </a:r>
            <a:r>
              <a:rPr lang="en-US" dirty="0"/>
              <a:t> crucial </a:t>
            </a:r>
          </a:p>
          <a:p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temperaturilor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de pe </a:t>
            </a:r>
            <a:r>
              <a:rPr lang="en-US" dirty="0" err="1"/>
              <a:t>locații</a:t>
            </a:r>
            <a:r>
              <a:rPr lang="en-US" dirty="0"/>
              <a:t> </a:t>
            </a:r>
            <a:r>
              <a:rPr lang="en-US" dirty="0" err="1"/>
              <a:t>geografice</a:t>
            </a:r>
            <a:r>
              <a:rPr lang="en-US" dirty="0"/>
              <a:t> </a:t>
            </a:r>
            <a:r>
              <a:rPr lang="en-US" dirty="0" err="1"/>
              <a:t>exstinse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93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EADA4-3C6A-157E-B67B-D0470D31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1861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dirty="0" err="1"/>
              <a:t>Modalități</a:t>
            </a:r>
            <a:r>
              <a:rPr lang="en-GB" sz="2600" dirty="0"/>
              <a:t> de machine learning </a:t>
            </a:r>
            <a:r>
              <a:rPr lang="en-GB" sz="2600" dirty="0" err="1"/>
              <a:t>în</a:t>
            </a:r>
            <a:r>
              <a:rPr lang="en-GB" sz="2600" dirty="0"/>
              <a:t> </a:t>
            </a:r>
            <a:r>
              <a:rPr lang="en-GB" sz="2600" dirty="0" err="1"/>
              <a:t>predicția</a:t>
            </a:r>
            <a:r>
              <a:rPr lang="en-GB" sz="2600" dirty="0"/>
              <a:t> </a:t>
            </a:r>
            <a:r>
              <a:rPr lang="en-GB" sz="2600" dirty="0" err="1"/>
              <a:t>deviației</a:t>
            </a:r>
            <a:r>
              <a:rPr lang="en-GB" sz="2600" dirty="0"/>
              <a:t> standard a </a:t>
            </a:r>
            <a:r>
              <a:rPr lang="en-GB" sz="2600" dirty="0" err="1"/>
              <a:t>temperaturilor</a:t>
            </a:r>
            <a:r>
              <a:rPr lang="en-GB" sz="2600" dirty="0"/>
              <a:t> de pe glob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9C2CABB2-2FE7-F9C8-5B61-0FC419CC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153915"/>
              </p:ext>
            </p:extLst>
          </p:nvPr>
        </p:nvGraphicFramePr>
        <p:xfrm>
          <a:off x="1104181" y="3148641"/>
          <a:ext cx="10536958" cy="2944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5FDF17-CC5E-4AA6-1DFB-0E604B9D664B}"/>
              </a:ext>
            </a:extLst>
          </p:cNvPr>
          <p:cNvSpPr txBox="1"/>
          <p:nvPr/>
        </p:nvSpPr>
        <p:spPr>
          <a:xfrm flipH="1">
            <a:off x="455972" y="1426559"/>
            <a:ext cx="9826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Proiect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dezvoltat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în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limbajul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Python,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încărcat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pe Git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pentru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optimizarea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lucrului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în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echipă</a:t>
            </a:r>
            <a:br>
              <a:rPr lang="en-GB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Automat,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prin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două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tipuri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algoritmi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intelligenți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</a:rPr>
              <a:t>regresie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.</a:t>
            </a:r>
            <a:br>
              <a:rPr lang="en-GB" dirty="0">
                <a:solidFill>
                  <a:schemeClr val="tx1">
                    <a:lumMod val="8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75728-78E6-E1D1-682A-8378027D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Setul de date</a:t>
            </a:r>
          </a:p>
        </p:txBody>
      </p:sp>
      <p:pic>
        <p:nvPicPr>
          <p:cNvPr id="5" name="Content Placeholder 4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A3972743-623B-0D71-A696-A456937B7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" b="60073"/>
          <a:stretch/>
        </p:blipFill>
        <p:spPr>
          <a:xfrm>
            <a:off x="20" y="2"/>
            <a:ext cx="12191980" cy="3721957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16" name="Oval 12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D1A22-6D3F-55BD-E70D-3E62BF20D2B3}"/>
              </a:ext>
            </a:extLst>
          </p:cNvPr>
          <p:cNvSpPr txBox="1"/>
          <p:nvPr/>
        </p:nvSpPr>
        <p:spPr>
          <a:xfrm>
            <a:off x="5267325" y="4508500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Setul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de date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inițial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conține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aproximativ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230 mii de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instanțe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Proprietățile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folosite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sunt: 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Area, Months, Year, Value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Datele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sunt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normalizate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cu Standard Scaler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și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sunt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preprocesate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prin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eliminarea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informațiilor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redundante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sau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a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coloanelor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ce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au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valori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vide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Dupa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procesare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setul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conține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alpha val="60000"/>
                  </a:schemeClr>
                </a:solidFill>
              </a:rPr>
              <a:t>aproximativ</a:t>
            </a:r>
            <a:r>
              <a:rPr lang="en-GB" sz="1600" dirty="0">
                <a:solidFill>
                  <a:schemeClr val="tx1">
                    <a:alpha val="60000"/>
                  </a:schemeClr>
                </a:solidFill>
              </a:rPr>
              <a:t> 162 mii de date 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2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DEF55-8D7E-D0CE-FDBB-81E6CDC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0" y="1333037"/>
            <a:ext cx="2948946" cy="75283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Metrici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E452DD-4104-C4EA-D02E-DE39D5986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1333037"/>
            <a:ext cx="6973882" cy="4191927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9">
                <a:extLst>
                  <a:ext uri="{FF2B5EF4-FFF2-40B4-BE49-F238E27FC236}">
                    <a16:creationId xmlns:a16="http://schemas.microsoft.com/office/drawing/2014/main" id="{6E1D4D76-AE9E-8B7F-3968-900B0A9EA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75611" y="2425477"/>
                <a:ext cx="3565525" cy="3415519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b="1" dirty="0"/>
                  <a:t>Mean Square Error </a:t>
                </a:r>
                <a:r>
                  <a:rPr lang="en-US" sz="1600" dirty="0"/>
                  <a:t>-  m</a:t>
                </a:r>
                <a:r>
                  <a:rPr lang="en-GB" sz="1600" dirty="0" err="1"/>
                  <a:t>ăsoară</a:t>
                </a:r>
                <a:r>
                  <a:rPr lang="en-GB" sz="1600" dirty="0"/>
                  <a:t> media </a:t>
                </a:r>
                <a:r>
                  <a:rPr lang="en-GB" sz="1600" dirty="0" err="1"/>
                  <a:t>pătratelor</a:t>
                </a:r>
                <a:r>
                  <a:rPr lang="en-GB" sz="1600" dirty="0"/>
                  <a:t> </a:t>
                </a:r>
                <a:r>
                  <a:rPr lang="en-GB" sz="1600" dirty="0" err="1"/>
                  <a:t>erorilor</a:t>
                </a:r>
                <a:r>
                  <a:rPr lang="en-GB" sz="1600" dirty="0"/>
                  <a:t> </a:t>
                </a:r>
                <a:r>
                  <a:rPr lang="en-GB" sz="1600" dirty="0" err="1"/>
                  <a:t>fiecărei</a:t>
                </a:r>
                <a:r>
                  <a:rPr lang="en-GB" sz="1600" dirty="0"/>
                  <a:t> </a:t>
                </a:r>
                <a:r>
                  <a:rPr lang="en-GB" sz="1600" dirty="0" err="1"/>
                  <a:t>instanțe</a:t>
                </a:r>
                <a:r>
                  <a:rPr lang="en-GB" sz="160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GB" sz="1600" i="1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  <m:t>Ý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 Score </a:t>
                </a:r>
                <a:r>
                  <a:rPr lang="en-US" sz="1600" dirty="0"/>
                  <a:t>– </a:t>
                </a:r>
                <a:r>
                  <a:rPr lang="en-GB" sz="1600" dirty="0" err="1"/>
                  <a:t>indică</a:t>
                </a:r>
                <a:r>
                  <a:rPr lang="en-GB" sz="1600" dirty="0"/>
                  <a:t> </a:t>
                </a:r>
                <a:r>
                  <a:rPr lang="en-GB" sz="1600" dirty="0" err="1"/>
                  <a:t>măsura</a:t>
                </a:r>
                <a:r>
                  <a:rPr lang="en-GB" sz="1600" dirty="0"/>
                  <a:t> a </a:t>
                </a:r>
                <a:r>
                  <a:rPr lang="en-GB" sz="1600" dirty="0" err="1"/>
                  <a:t>cât</a:t>
                </a:r>
                <a:r>
                  <a:rPr lang="en-GB" sz="1600" dirty="0"/>
                  <a:t> de bine </a:t>
                </a:r>
                <a:r>
                  <a:rPr lang="en-GB" sz="1600" dirty="0" err="1"/>
                  <a:t>aproximează</a:t>
                </a:r>
                <a:r>
                  <a:rPr lang="en-GB" sz="1600" dirty="0"/>
                  <a:t> </a:t>
                </a:r>
                <a:r>
                  <a:rPr lang="en-GB" sz="1600" dirty="0" err="1"/>
                  <a:t>predicția</a:t>
                </a:r>
                <a:r>
                  <a:rPr lang="en-US" sz="1600" dirty="0"/>
                  <a:t> </a:t>
                </a:r>
                <a:br>
                  <a:rPr lang="en-GB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Ý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Ȳ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0" name="Content Placeholder 29">
                <a:extLst>
                  <a:ext uri="{FF2B5EF4-FFF2-40B4-BE49-F238E27FC236}">
                    <a16:creationId xmlns:a16="http://schemas.microsoft.com/office/drawing/2014/main" id="{6E1D4D76-AE9E-8B7F-3968-900B0A9EA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5611" y="2425477"/>
                <a:ext cx="3565525" cy="3415519"/>
              </a:xfrm>
              <a:blipFill>
                <a:blip r:embed="rId3"/>
                <a:stretch>
                  <a:fillRect l="-4103" t="-1964" r="-3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2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5D781-20F9-43D7-D262-C8F34B9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en-GB" dirty="0" err="1"/>
              <a:t>Rezultate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419B6B2-00AF-B654-4833-465D4B07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1288" y="1971235"/>
            <a:ext cx="1866613" cy="281998"/>
          </a:xfrm>
        </p:spPr>
        <p:txBody>
          <a:bodyPr anchor="t">
            <a:normAutofit/>
          </a:bodyPr>
          <a:lstStyle/>
          <a:p>
            <a:r>
              <a:rPr lang="en-US" sz="1600" dirty="0" err="1"/>
              <a:t>Regresie</a:t>
            </a:r>
            <a:r>
              <a:rPr lang="en-US" sz="1600" dirty="0"/>
              <a:t> </a:t>
            </a:r>
            <a:r>
              <a:rPr lang="en-US" sz="1600" dirty="0" err="1"/>
              <a:t>Liniară</a:t>
            </a:r>
            <a:endParaRPr lang="en-US" sz="16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1E3F53B-7A51-BE2A-8524-543401E30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456874"/>
            <a:ext cx="4793234" cy="3829514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022023F-0DD1-52F0-CDA6-554167904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51" y="2434535"/>
            <a:ext cx="4986301" cy="3851852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DD9D4184-91A4-768E-A2EA-D58F130467F9}"/>
              </a:ext>
            </a:extLst>
          </p:cNvPr>
          <p:cNvSpPr txBox="1">
            <a:spLocks/>
          </p:cNvSpPr>
          <p:nvPr/>
        </p:nvSpPr>
        <p:spPr>
          <a:xfrm>
            <a:off x="1028624" y="1971235"/>
            <a:ext cx="3837709" cy="33279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Gradient Descendent </a:t>
            </a:r>
            <a:r>
              <a:rPr lang="en-US" sz="1600" dirty="0" err="1"/>
              <a:t>Stocastic</a:t>
            </a:r>
            <a:r>
              <a:rPr lang="en-US" sz="1600" dirty="0"/>
              <a:t> (SGD)</a:t>
            </a:r>
          </a:p>
        </p:txBody>
      </p:sp>
    </p:spTree>
    <p:extLst>
      <p:ext uri="{BB962C8B-B14F-4D97-AF65-F5344CB8AC3E}">
        <p14:creationId xmlns:p14="http://schemas.microsoft.com/office/powerpoint/2010/main" val="217471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9D85E-A8DA-7F32-A5B9-7DB70B34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 err="1"/>
              <a:t>Concluzii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îmbunătățiri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020E82-DCAC-536C-3B33-9FB46329D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741335"/>
              </p:ext>
            </p:extLst>
          </p:nvPr>
        </p:nvGraphicFramePr>
        <p:xfrm>
          <a:off x="399689" y="2441275"/>
          <a:ext cx="11688794" cy="372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19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4BE7D-ED54-4487-5E12-C17216B7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75389AB-3D2D-9A14-8203-41BCB3AAD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3" y="878681"/>
            <a:ext cx="5102225" cy="510222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734049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1201C"/>
      </a:dk2>
      <a:lt2>
        <a:srgbClr val="F0F3F3"/>
      </a:lt2>
      <a:accent1>
        <a:srgbClr val="C3654D"/>
      </a:accent1>
      <a:accent2>
        <a:srgbClr val="B13B54"/>
      </a:accent2>
      <a:accent3>
        <a:srgbClr val="C34D97"/>
      </a:accent3>
      <a:accent4>
        <a:srgbClr val="AC3BB1"/>
      </a:accent4>
      <a:accent5>
        <a:srgbClr val="8D4DC3"/>
      </a:accent5>
      <a:accent6>
        <a:srgbClr val="4F41B4"/>
      </a:accent6>
      <a:hlink>
        <a:srgbClr val="993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315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Cambria Math</vt:lpstr>
      <vt:lpstr>3DFloatVTI</vt:lpstr>
      <vt:lpstr>AI ȘI PREDICȚIA SCHIMBĂRII CLIMATICE</vt:lpstr>
      <vt:lpstr>De ce monitorizarea și predicția schimbărilor de temperatură?</vt:lpstr>
      <vt:lpstr>AI în prezicerea climatică</vt:lpstr>
      <vt:lpstr>Modalități de machine learning în predicția deviației standard a temperaturilor de pe glob</vt:lpstr>
      <vt:lpstr>Setul de date</vt:lpstr>
      <vt:lpstr>Metrici</vt:lpstr>
      <vt:lpstr>Rezultate</vt:lpstr>
      <vt:lpstr>Concluzii și îmbunătățiri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ȘI PREDICȚIA SCHIMBĂRII CLIMATICE</dc:title>
  <dc:creator>Andreea Sechelaru</dc:creator>
  <cp:lastModifiedBy>Andreea Sechelaru</cp:lastModifiedBy>
  <cp:revision>2</cp:revision>
  <dcterms:created xsi:type="dcterms:W3CDTF">2022-05-16T08:27:59Z</dcterms:created>
  <dcterms:modified xsi:type="dcterms:W3CDTF">2022-05-16T15:26:55Z</dcterms:modified>
</cp:coreProperties>
</file>