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000"/>
    <a:srgbClr val="FF9600"/>
    <a:srgbClr val="E69600"/>
    <a:srgbClr val="E6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7EB5-E683-4B99-9466-B46DE9D95F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F039-DD66-4CD1-97B8-EB5DFAA62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s-in-java/" TargetMode="External"/><Relationship Id="rId7" Type="http://schemas.openxmlformats.org/officeDocument/2006/relationships/hyperlink" Target="https://docs.oracle.com/javase/7/docs/api/java/util/Arrays.html" TargetMode="External"/><Relationship Id="rId2" Type="http://schemas.openxmlformats.org/officeDocument/2006/relationships/hyperlink" Target="https://www.greelane.com/ro/%C8%99tiin%C8%9B%C4%83-tehnologie-math/informatic%C4%83/working-with-arrays-2034318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arrays-fill-java-examples/" TargetMode="External"/><Relationship Id="rId5" Type="http://schemas.openxmlformats.org/officeDocument/2006/relationships/hyperlink" Target="https://www.geeksforgeeks.org/arrays-binarysearch-java-examples-set-1/" TargetMode="External"/><Relationship Id="rId4" Type="http://schemas.openxmlformats.org/officeDocument/2006/relationships/hyperlink" Target="https://www.tutorialspoint.com/java/java_arrays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9999"/>
            <a:ext cx="9144000" cy="2387600"/>
          </a:xfrm>
        </p:spPr>
        <p:txBody>
          <a:bodyPr>
            <a:noAutofit/>
          </a:bodyPr>
          <a:lstStyle/>
          <a:p>
            <a:r>
              <a:rPr lang="ro-RO" sz="8800" b="1" dirty="0" smtClean="0">
                <a:solidFill>
                  <a:srgbClr val="E69600"/>
                </a:solidFill>
                <a:latin typeface="Courier New" panose="02070309020205020404" pitchFamily="49" charset="0"/>
                <a:ea typeface="Kozuka Mincho Pro R" panose="02020400000000000000" pitchFamily="18" charset="-128"/>
                <a:cs typeface="Courier New" panose="02070309020205020404" pitchFamily="49" charset="0"/>
              </a:rPr>
              <a:t>Tipul de date ARRAY în JAVA</a:t>
            </a:r>
            <a:endParaRPr lang="en-US" sz="8800" b="1" dirty="0">
              <a:solidFill>
                <a:srgbClr val="E69600"/>
              </a:solidFill>
              <a:latin typeface="Courier New" panose="02070309020205020404" pitchFamily="49" charset="0"/>
              <a:ea typeface="Kozuka Mincho Pro R" panose="02020400000000000000" pitchFamily="18" charset="-128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4024"/>
            <a:ext cx="9144000" cy="1655762"/>
          </a:xfrm>
        </p:spPr>
        <p:txBody>
          <a:bodyPr>
            <a:normAutofit/>
          </a:bodyPr>
          <a:lstStyle/>
          <a:p>
            <a:r>
              <a:rPr lang="ro-RO" sz="2800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Stîncă Cristian</a:t>
            </a:r>
            <a:r>
              <a:rPr lang="en-US" sz="2800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o-RO" sz="2800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Sclearuc Marius</a:t>
            </a:r>
            <a:r>
              <a:rPr lang="en-US" sz="2800" dirty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521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7578"/>
            <a:ext cx="9144000" cy="730930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Bibliografie: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5464"/>
            <a:ext cx="9144000" cy="507002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https://www.greelane.com/ro/%C8%99tiin%C8%9B%C4%83-tehnologie-math/informatic%C4%83/working-with-arrays-2034318/</a:t>
            </a:r>
            <a:endParaRPr lang="ro-R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https://www.geeksforgeeks.org/arrays-in-java/</a:t>
            </a:r>
            <a:endParaRPr lang="ro-R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https://www.tutorialspoint.com/java/java_arrays.htm</a:t>
            </a:r>
            <a:endParaRPr lang="ro-R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https://www.geeksforgeeks.org/arrays-binarysearch-java-examples-set-1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/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https://www.geeksforgeeks.org/arrays-fill-java-examples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/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asemenea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pentru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documentare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letă asupra array functions din Java, vă sugerăm să vizitați site-ul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docs.oracle.com/javase/7/docs/api/java/util/Arrays.html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/>
          </a:p>
          <a:p>
            <a:endParaRPr lang="ro-RO" sz="1800" dirty="0" smtClean="0"/>
          </a:p>
          <a:p>
            <a:endParaRPr lang="ro-RO" sz="1800" dirty="0" smtClean="0"/>
          </a:p>
          <a:p>
            <a:endParaRPr lang="ro-RO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96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2137"/>
            <a:ext cx="10515600" cy="1870302"/>
          </a:xfrm>
        </p:spPr>
        <p:txBody>
          <a:bodyPr>
            <a:noAutofit/>
          </a:bodyPr>
          <a:lstStyle/>
          <a:p>
            <a:pPr algn="ctr"/>
            <a:r>
              <a:rPr lang="ro-RO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Mulțumim pentru atenție !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7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66" y="457200"/>
            <a:ext cx="4352698" cy="979714"/>
          </a:xfrm>
        </p:spPr>
        <p:txBody>
          <a:bodyPr>
            <a:normAutofit/>
          </a:bodyPr>
          <a:lstStyle/>
          <a:p>
            <a:r>
              <a:rPr lang="ro-RO" b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 este ARRAY-ul?</a:t>
            </a:r>
            <a:endParaRPr lang="en-US" b="1" dirty="0">
              <a:solidFill>
                <a:srgbClr val="E664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87" y="947057"/>
            <a:ext cx="5639587" cy="16480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7542"/>
            <a:ext cx="10247312" cy="4301445"/>
          </a:xfrm>
        </p:spPr>
        <p:txBody>
          <a:bodyPr/>
          <a:lstStyle/>
          <a:p>
            <a:pPr indent="457200">
              <a:spcBef>
                <a:spcPts val="0"/>
              </a:spcBef>
            </a:pP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Gândiți-vă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 o </a:t>
            </a:r>
            <a:r>
              <a:rPr lang="ro-RO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 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ro-RO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rând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cutii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Numărul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ro-RO" sz="18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cutii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din </a:t>
            </a:r>
            <a:r>
              <a:rPr lang="ro-RO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 se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poate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schimba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Fiecare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cutie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poate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stoca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valoare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atâta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timp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cât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800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același</a:t>
            </a:r>
            <a:r>
              <a:rPr lang="en-US" sz="1800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tip de date 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și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valorile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conținute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în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celelalte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P</a:t>
            </a:r>
            <a:r>
              <a:rPr lang="ro-RO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oț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ro-RO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ă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ț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î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ntr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-o cutie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pentru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vedea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valoare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conține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înlocui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conținutul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cutiei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 o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altă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valoare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Atunci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când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vorbim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despre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cutiile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sunt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elemente</a:t>
            </a:r>
            <a:r>
              <a:rPr lang="en-US" sz="1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o-RO" sz="18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spcBef>
                <a:spcPts val="0"/>
              </a:spcBef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În array elementele încep numerotarea cu indexul 0.</a:t>
            </a:r>
          </a:p>
          <a:p>
            <a:pPr indent="457200">
              <a:spcBef>
                <a:spcPts val="0"/>
              </a:spcBef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Array-urile pot fi și mai complexe, numite multi-dimensionale, unica diferență este numărul de coordonate necesare.</a:t>
            </a:r>
          </a:p>
          <a:p>
            <a:pPr indent="457200">
              <a:spcBef>
                <a:spcPts val="0"/>
              </a:spcBef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În tabelul prezentat putem observa grafic, că array-ul are lungimea de 9 elemente, primul are indexul 0 și valoarea ”40”, iar ultimul index e 8 ce are valoarea ”89”.</a:t>
            </a:r>
            <a:endParaRPr lang="ro-RO" sz="18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1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36" y="659040"/>
            <a:ext cx="10515600" cy="581931"/>
          </a:xfrm>
        </p:spPr>
        <p:txBody>
          <a:bodyPr>
            <a:noAutofit/>
          </a:bodyPr>
          <a:lstStyle/>
          <a:p>
            <a:r>
              <a:rPr lang="ro-RO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Declararea unui ARRAY: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2"/>
            <a:ext cx="7098792" cy="124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tipul</a:t>
            </a:r>
            <a:r>
              <a:rPr lang="ro-RO" sz="2000" b="1" i="1" dirty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variabilei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ro-RO" sz="2000" b="1" i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”denumirea_a</a:t>
            </a:r>
            <a:r>
              <a:rPr lang="ro-RO" sz="2000" b="1" i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ro-RO" sz="2000" b="1" i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-ului”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</a:p>
          <a:p>
            <a:pPr marL="0" indent="0">
              <a:buNone/>
            </a:pP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tipul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variabilei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i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”denumirea_array-ului”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2836" y="2432957"/>
            <a:ext cx="10657114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Inițializarea unui 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necunoscute</a:t>
            </a:r>
            <a:r>
              <a:rPr lang="ro-RO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1049" y="3014889"/>
            <a:ext cx="10714265" cy="39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000" b="1" i="1" dirty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err="1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tipul</a:t>
            </a:r>
            <a:r>
              <a:rPr lang="ro-RO" sz="2000" b="1" i="1" dirty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i="1" dirty="0" err="1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variabilei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i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”denumirea_array-ului”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tipul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variabilei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o-RO" sz="2000" b="1" i="1" dirty="0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i="1" dirty="0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”lungimea”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2836" y="3703638"/>
            <a:ext cx="10657114" cy="581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Declararea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unui 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cunoscute</a:t>
            </a:r>
            <a:r>
              <a:rPr lang="ro-RO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3487" y="4443631"/>
            <a:ext cx="9060999" cy="218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tipul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variabilei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ro-RO" sz="2000" b="1" i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”denumirea_array-ului”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”elementul_1”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”elementul_2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”..”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elementul_n”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endParaRPr lang="ro-R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tipul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i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variabilei</a:t>
            </a:r>
            <a:r>
              <a:rPr lang="ro-RO" sz="2000" b="1" i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ro-RO" sz="2000" b="1" i="1" dirty="0" smtClean="0">
                <a:solidFill>
                  <a:srgbClr val="E66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”denumirea_array-ului”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”elementul_1”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”elementul_2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”..”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o-RO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elementul_n”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o-R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//lungimea array-u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rilor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0" indent="0">
              <a:buNone/>
            </a:pPr>
            <a:endParaRPr lang="ro-R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992" y="1240907"/>
            <a:ext cx="2324654" cy="397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1356"/>
          <a:stretch/>
        </p:blipFill>
        <p:spPr>
          <a:xfrm>
            <a:off x="7936992" y="2032321"/>
            <a:ext cx="1827494" cy="397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57" y="3053645"/>
            <a:ext cx="3999070" cy="571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431" y="4415450"/>
            <a:ext cx="3346683" cy="558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31" y="5537001"/>
            <a:ext cx="3346683" cy="4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36" y="2163536"/>
            <a:ext cx="10515600" cy="195194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sz="6600" b="1" dirty="0" smtClean="0">
                <a:solidFill>
                  <a:srgbClr val="E6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țiile array-ului</a:t>
            </a:r>
            <a:endParaRPr lang="en-US" sz="6600" b="1" dirty="0">
              <a:solidFill>
                <a:srgbClr val="E69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3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683"/>
            <a:ext cx="10515600" cy="973818"/>
          </a:xfrm>
        </p:spPr>
        <p:txBody>
          <a:bodyPr/>
          <a:lstStyle/>
          <a:p>
            <a:r>
              <a:rPr lang="en-US" sz="4800" b="1" dirty="0" err="1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4800" b="1" dirty="0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sort </a:t>
            </a:r>
            <a:endParaRPr lang="en-US" b="1" dirty="0">
              <a:solidFill>
                <a:srgbClr val="FF9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04307"/>
            <a:ext cx="10515600" cy="4748213"/>
          </a:xfrm>
        </p:spPr>
        <p:txBody>
          <a:bodyPr/>
          <a:lstStyle/>
          <a:p>
            <a:pPr marL="0" indent="457200">
              <a:buNone/>
            </a:pP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ție ce permite determinarea indexului valorii specificate folosind ”binary search algorithm”.</a:t>
            </a:r>
          </a:p>
          <a:p>
            <a:pPr marL="0" indent="457200">
              <a:buNone/>
            </a:pP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Dacă funcția va găsi elementul/ele căutat/e va răspunde cu indexul respectiv, altminteri va răspunde un număr negativ.</a:t>
            </a:r>
          </a:p>
          <a:p>
            <a:pPr marL="0" indent="457200">
              <a:buNone/>
            </a:pP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Pentru lucrul acestuia e necesar ca elementele array-ului să fie sortate în ordine crescătoare, aici ne vine în ajutor funcția ”sort”, ce aranjează elementele în ordine crescătoare.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0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353568"/>
            <a:ext cx="10515600" cy="8900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Exemplu</a:t>
            </a:r>
            <a:r>
              <a:rPr lang="en-US" b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binary search </a:t>
            </a:r>
            <a:r>
              <a:rPr lang="ro-RO" b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sort.</a:t>
            </a:r>
            <a:r>
              <a:rPr lang="en-US" b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DC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4" y="1243584"/>
            <a:ext cx="7263392" cy="523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08" y="1755647"/>
            <a:ext cx="2795016" cy="921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6120" y="1243584"/>
            <a:ext cx="355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Output-ul codului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5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5033"/>
            <a:ext cx="10515600" cy="990146"/>
          </a:xfrm>
        </p:spPr>
        <p:txBody>
          <a:bodyPr/>
          <a:lstStyle/>
          <a:p>
            <a:r>
              <a:rPr lang="ro-RO" b="1" dirty="0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quals</a:t>
            </a:r>
            <a:r>
              <a:rPr lang="ro-RO" b="1" dirty="0" smtClean="0">
                <a:solidFill>
                  <a:srgbClr val="FF9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fill</a:t>
            </a:r>
            <a:endParaRPr lang="en-US" b="1" dirty="0">
              <a:solidFill>
                <a:srgbClr val="FF9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4986"/>
            <a:ext cx="10515600" cy="4731884"/>
          </a:xfrm>
        </p:spPr>
        <p:txBody>
          <a:bodyPr/>
          <a:lstStyle/>
          <a:p>
            <a:pPr marL="0" indent="45720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ția ”equals” verifică dacă două array-uri sunt identice. Răspunde </a:t>
            </a:r>
            <a:r>
              <a:rPr lang="ro-RO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array-urile diferă, </a:t>
            </a:r>
            <a:r>
              <a:rPr lang="ro-RO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arrat-urile sunt identice.</a:t>
            </a:r>
          </a:p>
          <a:p>
            <a:pPr marL="0" indent="457200">
              <a:buNone/>
            </a:pP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Funcția ”fill” accordă o valoare specificată fiecărui element, într-un diapazon specificat, al unui array.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5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Exemple</a:t>
            </a:r>
            <a:r>
              <a:rPr lang="en-US" b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equals </a:t>
            </a:r>
            <a:r>
              <a:rPr lang="ro-RO" b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și fill</a:t>
            </a:r>
            <a:endParaRPr lang="en-US" b="1" dirty="0">
              <a:solidFill>
                <a:srgbClr val="DC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478774"/>
            <a:ext cx="426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Output-ul codului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3942" y="4478774"/>
            <a:ext cx="429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Output-ul codului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53" y="5117002"/>
            <a:ext cx="3182068" cy="466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2"/>
          <a:stretch/>
        </p:blipFill>
        <p:spPr>
          <a:xfrm>
            <a:off x="6727371" y="1402080"/>
            <a:ext cx="5077798" cy="2577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7" y="5117002"/>
            <a:ext cx="3219382" cy="466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39"/>
          <a:stretch/>
        </p:blipFill>
        <p:spPr>
          <a:xfrm>
            <a:off x="548640" y="1200150"/>
            <a:ext cx="5966991" cy="3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539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Exemplu</a:t>
            </a:r>
            <a:r>
              <a:rPr lang="en-US" b="1" dirty="0" smtClean="0">
                <a:solidFill>
                  <a:srgbClr val="DC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  <a:endParaRPr lang="en-US" b="1" dirty="0">
              <a:solidFill>
                <a:srgbClr val="DC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1"/>
          <a:stretch/>
        </p:blipFill>
        <p:spPr>
          <a:xfrm>
            <a:off x="628650" y="1121664"/>
            <a:ext cx="6491478" cy="53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6442" y="1121664"/>
            <a:ext cx="402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Output-ul codului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32" t="1029" r="1"/>
          <a:stretch/>
        </p:blipFill>
        <p:spPr>
          <a:xfrm>
            <a:off x="7625442" y="1902279"/>
            <a:ext cx="3786123" cy="23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429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Kozuka Mincho Pro R</vt:lpstr>
      <vt:lpstr>Arial</vt:lpstr>
      <vt:lpstr>Calibri</vt:lpstr>
      <vt:lpstr>Calibri Light</vt:lpstr>
      <vt:lpstr>Courier New</vt:lpstr>
      <vt:lpstr>Office Theme</vt:lpstr>
      <vt:lpstr>Tipul de date ARRAY în JAVA</vt:lpstr>
      <vt:lpstr>Ce este ARRAY-ul?</vt:lpstr>
      <vt:lpstr>Declararea unui ARRAY:</vt:lpstr>
      <vt:lpstr>Funcțiile array-ului</vt:lpstr>
      <vt:lpstr>binarySearch &amp; sort </vt:lpstr>
      <vt:lpstr>Exemplu de binary search și sort. </vt:lpstr>
      <vt:lpstr>equals &amp; fill</vt:lpstr>
      <vt:lpstr>Exemple de equals și fill</vt:lpstr>
      <vt:lpstr>Exemplu complex</vt:lpstr>
      <vt:lpstr>Bibliografie:</vt:lpstr>
      <vt:lpstr>Mulțumim pentru atenție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Tipul de date ARRAY în JAVA</dc:title>
  <dc:creator>Stinca Cristi</dc:creator>
  <cp:lastModifiedBy>Stinca Cristi</cp:lastModifiedBy>
  <cp:revision>24</cp:revision>
  <dcterms:created xsi:type="dcterms:W3CDTF">2020-05-03T14:43:46Z</dcterms:created>
  <dcterms:modified xsi:type="dcterms:W3CDTF">2020-05-03T21:31:12Z</dcterms:modified>
</cp:coreProperties>
</file>