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27ECF-A11F-4E37-B44A-BF4D5F645DD6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8CD5-7CEE-4B2B-9981-F0AED2942F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82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145D-5373-4FEE-A7C5-B865C52E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C7CF7-BCF3-4A86-95BF-88E9E131B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889B-1FDC-4CAB-ACC2-70A35B9D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D76E-C11B-482A-80DE-623D4E70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E12B-981C-473C-AC32-0FA9F183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08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6BA6-AB78-41CC-927A-161E688C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4DB0-C363-4B47-A124-76204CFA3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384F-1E6C-4753-BD7F-4AF9ACC7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57F1-0535-4193-ADF8-C0B427D3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9FD7-7EF2-41EC-9DCA-C139415B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568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1AC13-9FA8-4A24-9AFC-958B3B960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F636D-0937-4E2C-AB0E-77F51BDDA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09FC4-EC4A-47DF-9A41-6C496B6A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0196-DE22-42C8-B895-8EBA3F3E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5C56-0EF9-46A6-AB15-FF15337A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644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580C-624C-4CD4-953D-6D318AB7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40E3-E050-4C9A-8085-7E61F2CE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F08A-0AF7-4D51-B9F4-FE8292DF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0F23-03FD-4B35-B823-0A35AEE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9A4D6-5FA8-4376-82E5-F864E2B8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573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F5FF-9985-4F9B-BA26-35EA576D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4FC23-8489-45C4-9D4A-45CBEFD3A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7941-B3FF-44FA-B76D-1AFC05AB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78710-6564-476D-BEB9-A04B819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E408-D158-4757-AC53-0E66EB2F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546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B28-24E2-4728-BACF-99586320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DDB6-B666-454B-8B60-78B6693BC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27F8D-9264-40FD-81AD-EF0C0D652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87AD-6D09-4403-B5CF-30C47AA3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04F4A-43B6-4958-A1E2-39C37EB5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D53F-06C6-4FDC-8FC3-2EC32446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44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9768-F990-46DF-B1FA-F2B5C3C9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18118-C89C-46E3-AEB6-31EADC1A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6388E-6677-4C1F-8AE3-1F498E84F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B166-E2E5-4DCC-A716-F555204F6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6A2FA-772D-4123-A640-7C59AAEB6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94AFB-24E4-413C-9652-16B3B51D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2FE3A-75F0-4A41-A434-EB9FB2B6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57412-B3C9-4DDB-BB2B-211C8E99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455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D950-F500-4AF5-8251-E53A086B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4B2D8-FA85-48DA-87CF-8828FD87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AFB32-625B-4076-A7BF-B9DAAADD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6E864-4F5C-401C-8B7C-36C00B42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437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D364D-1AF5-4BD8-A988-2806A6B2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76681-EDDA-4C1F-8B14-20DA1D6B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63064-19BD-4557-8213-57313E51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081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C821-5A84-4248-84B7-0913A350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5D1A-0835-4094-86C5-5C4D08E7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72FAF-660C-4F37-99F8-A35AC02E8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9E35D-BECE-4B04-9947-268B33AE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915E2-87B2-4B50-AC4A-F50AFE04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02833-E9A8-4C5E-868F-FD83CA7E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559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FA5E-92C4-4885-8BDB-ADD591E2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BE018-E0B4-41BB-A22F-CC8DA4141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99378-718D-4F3E-9DD1-EE2155B8E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A5EDB-4E58-478A-8F13-A377EE07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EE6E1-7E52-4503-86B7-7C79DFD5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800C4-ED47-4515-99FF-2139B229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352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7AED6-3D50-46A7-9AB2-EF80BD2E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92464-625D-4D45-9EB2-C8180991B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433C4-A35A-469D-8EFF-423F39817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EDD6-4352-4FFD-BAD3-66589E546307}" type="datetimeFigureOut">
              <a:rPr lang="ro-RO" smtClean="0"/>
              <a:t>03.03.2020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16AE-EECF-40C8-BC12-2EB68B817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17393-C0B9-434F-8A8E-E1AECB6FC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0A61-0741-466E-A3C0-D8E7F03714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614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rccj.org/CSCP/vol3/csit3828.pdf" TargetMode="External"/><Relationship Id="rId2" Type="http://schemas.openxmlformats.org/officeDocument/2006/relationships/hyperlink" Target="https://www.ijera.com/papers/Vol3_issue4/OA342453245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.proquest.com/openview/e6eac3f50f3650bf1960783ba16b5201/1?pq-origsite=gscholar&amp;cbl=16863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4AF-96C0-4103-84C3-1BA325B6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control : PID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B61E4-469E-41CA-973F-08928E07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40" y="1207364"/>
            <a:ext cx="4976378" cy="28230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64BA-E7DF-4FE7-93A5-FADA412AE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89" y="1756129"/>
            <a:ext cx="6409551" cy="3345742"/>
          </a:xfrm>
        </p:spPr>
        <p:txBody>
          <a:bodyPr>
            <a:normAutofit/>
          </a:bodyPr>
          <a:lstStyle/>
          <a:p>
            <a:r>
              <a:rPr lang="ro-RO" sz="1700" dirty="0"/>
              <a:t>Controlerul PID este un mecanism </a:t>
            </a:r>
            <a:r>
              <a:rPr lang="en-US" sz="1700" dirty="0"/>
              <a:t>sub forma </a:t>
            </a:r>
            <a:r>
              <a:rPr lang="en-US" sz="1700" dirty="0" err="1"/>
              <a:t>unei</a:t>
            </a:r>
            <a:r>
              <a:rPr lang="ro-RO" sz="1700" dirty="0"/>
              <a:t> bucl</a:t>
            </a:r>
            <a:r>
              <a:rPr lang="en-US" sz="1700" dirty="0"/>
              <a:t>e</a:t>
            </a:r>
            <a:r>
              <a:rPr lang="ro-RO" sz="1700" dirty="0"/>
              <a:t> de control</a:t>
            </a:r>
            <a:r>
              <a:rPr lang="en-US" sz="1700" dirty="0"/>
              <a:t>, care </a:t>
            </a:r>
            <a:r>
              <a:rPr lang="ro-RO" sz="1700" dirty="0"/>
              <a:t>calculează continuu o valoare de eroare e(t) ca diferență între o valoare dorită  și o variabilă de proces măsurată</a:t>
            </a:r>
            <a:r>
              <a:rPr lang="en-US" sz="1700" dirty="0"/>
              <a:t>, </a:t>
            </a:r>
            <a:r>
              <a:rPr lang="en-US" sz="1700" dirty="0" err="1"/>
              <a:t>aplicandu</a:t>
            </a:r>
            <a:r>
              <a:rPr lang="en-US" sz="1700" dirty="0"/>
              <a:t>-se </a:t>
            </a:r>
            <a:r>
              <a:rPr lang="en-US" sz="1700" dirty="0" err="1"/>
              <a:t>apoi</a:t>
            </a:r>
            <a:r>
              <a:rPr lang="en-US" sz="1700" dirty="0"/>
              <a:t> </a:t>
            </a:r>
            <a:r>
              <a:rPr lang="ro-RO" sz="1700" dirty="0"/>
              <a:t>corecți</a:t>
            </a:r>
            <a:r>
              <a:rPr lang="en-US" sz="1700" dirty="0"/>
              <a:t>a </a:t>
            </a:r>
            <a:r>
              <a:rPr lang="en-US" sz="1700" dirty="0" err="1"/>
              <a:t>necesara</a:t>
            </a:r>
            <a:r>
              <a:rPr lang="en-US" sz="1700" dirty="0"/>
              <a:t> </a:t>
            </a:r>
            <a:r>
              <a:rPr lang="en-US" sz="1700" dirty="0" err="1"/>
              <a:t>prin</a:t>
            </a:r>
            <a:r>
              <a:rPr lang="en-US" sz="1700" dirty="0"/>
              <a:t> </a:t>
            </a:r>
            <a:r>
              <a:rPr lang="en-US" sz="1700" dirty="0" err="1"/>
              <a:t>modificarea</a:t>
            </a:r>
            <a:r>
              <a:rPr lang="en-US" sz="1700" dirty="0"/>
              <a:t> </a:t>
            </a:r>
            <a:r>
              <a:rPr lang="en-US" sz="1700" dirty="0" err="1"/>
              <a:t>parametrilor</a:t>
            </a:r>
            <a:r>
              <a:rPr lang="en-US" sz="1700" dirty="0"/>
              <a:t> </a:t>
            </a:r>
            <a:r>
              <a:rPr lang="en-US" sz="1700" dirty="0" err="1"/>
              <a:t>controlerului</a:t>
            </a:r>
            <a:r>
              <a:rPr lang="en-US" sz="1700" dirty="0"/>
              <a:t>.</a:t>
            </a:r>
          </a:p>
          <a:p>
            <a:r>
              <a:rPr lang="ro-RO" sz="1700" dirty="0"/>
              <a:t>Controlerul PID are trei parametri reglabili</a:t>
            </a:r>
            <a:r>
              <a:rPr lang="en-US" sz="1700" dirty="0"/>
              <a:t> (proportional, integral, </a:t>
            </a:r>
            <a:r>
              <a:rPr lang="en-US" sz="1700" dirty="0" err="1"/>
              <a:t>derivativ</a:t>
            </a:r>
            <a:r>
              <a:rPr lang="en-US" sz="1700" dirty="0"/>
              <a:t>)</a:t>
            </a:r>
            <a:r>
              <a:rPr lang="ro-RO" sz="1700" dirty="0"/>
              <a:t>,</a:t>
            </a:r>
            <a:r>
              <a:rPr lang="en-US" sz="1700" dirty="0"/>
              <a:t> </a:t>
            </a:r>
            <a:r>
              <a:rPr lang="en-US" sz="1700" dirty="0" err="1"/>
              <a:t>iar</a:t>
            </a:r>
            <a:r>
              <a:rPr lang="en-US" sz="1700" dirty="0"/>
              <a:t> s</a:t>
            </a:r>
            <a:r>
              <a:rPr lang="ro-RO" sz="1700" dirty="0"/>
              <a:t>umarea </a:t>
            </a:r>
            <a:r>
              <a:rPr lang="en-US" sz="1700" dirty="0" err="1"/>
              <a:t>acestor</a:t>
            </a:r>
            <a:r>
              <a:rPr lang="en-US" sz="1700" dirty="0"/>
              <a:t> </a:t>
            </a:r>
            <a:r>
              <a:rPr lang="en-US" sz="1700" dirty="0" err="1"/>
              <a:t>termeni</a:t>
            </a:r>
            <a:r>
              <a:rPr lang="ro-RO" sz="1700" dirty="0"/>
              <a:t> ofera iesirea </a:t>
            </a:r>
            <a:r>
              <a:rPr lang="en-US" sz="1700" dirty="0" err="1"/>
              <a:t>acestuia</a:t>
            </a:r>
            <a:r>
              <a:rPr lang="ro-RO" sz="1700" dirty="0"/>
              <a:t>.</a:t>
            </a:r>
          </a:p>
          <a:p>
            <a:r>
              <a:rPr lang="ro-RO" sz="1700" dirty="0"/>
              <a:t>Parametrii sunt reglați manual până când toate răspunsurile de control dorite sunt îndeplinite, respectiv vehiculele își mențin viteza setată și distanța minimă de siguranță.</a:t>
            </a:r>
            <a:endParaRPr lang="en-US" sz="1700" dirty="0"/>
          </a:p>
          <a:p>
            <a:r>
              <a:rPr lang="ro-RO" sz="1700" dirty="0"/>
              <a:t>Definind u(t) ca iesire a controlerului, forma finala a proiectarii regulatorului PID este descrisa in ecuatia urmatoare: 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ro-RO" sz="2000" dirty="0"/>
          </a:p>
          <a:p>
            <a:endParaRPr lang="ro-RO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847B5-3E74-4A79-AE79-66920CBCBE1B}"/>
              </a:ext>
            </a:extLst>
          </p:cNvPr>
          <p:cNvSpPr txBox="1"/>
          <p:nvPr/>
        </p:nvSpPr>
        <p:spPr>
          <a:xfrm>
            <a:off x="7345079" y="4250916"/>
            <a:ext cx="4372832" cy="211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ro-RO" sz="1700" dirty="0"/>
              <a:t>Kp</a:t>
            </a:r>
            <a:r>
              <a:rPr lang="en-US" sz="1700" dirty="0"/>
              <a:t> </a:t>
            </a:r>
            <a:r>
              <a:rPr lang="ro-RO" sz="1700" dirty="0"/>
              <a:t>: </a:t>
            </a:r>
            <a:r>
              <a:rPr lang="en-US" sz="1700" dirty="0" err="1"/>
              <a:t>parametrul</a:t>
            </a:r>
            <a:r>
              <a:rPr lang="en-US" sz="1700" dirty="0"/>
              <a:t> de </a:t>
            </a:r>
            <a:r>
              <a:rPr lang="en-US" sz="1700" dirty="0" err="1"/>
              <a:t>proportionalitate</a:t>
            </a:r>
            <a:r>
              <a:rPr lang="en-US" sz="1700" dirty="0"/>
              <a:t> (</a:t>
            </a:r>
            <a:r>
              <a:rPr lang="en-US" sz="1700" dirty="0" err="1"/>
              <a:t>ajustabil</a:t>
            </a:r>
            <a:r>
              <a:rPr lang="en-US" sz="1700" dirty="0"/>
              <a:t>)</a:t>
            </a:r>
            <a:endParaRPr lang="ro-RO" sz="1700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ro-RO" sz="1700" dirty="0"/>
              <a:t>Ki </a:t>
            </a:r>
            <a:r>
              <a:rPr lang="en-US" sz="1700" dirty="0"/>
              <a:t> </a:t>
            </a:r>
            <a:r>
              <a:rPr lang="ro-RO" sz="1700" dirty="0"/>
              <a:t>: </a:t>
            </a:r>
            <a:r>
              <a:rPr lang="en-US" sz="1700" dirty="0" err="1"/>
              <a:t>parametrul</a:t>
            </a:r>
            <a:r>
              <a:rPr lang="en-US" sz="1700" dirty="0"/>
              <a:t> de </a:t>
            </a:r>
            <a:r>
              <a:rPr lang="en-US" sz="1700" dirty="0" err="1"/>
              <a:t>integrare</a:t>
            </a:r>
            <a:r>
              <a:rPr lang="en-US" sz="1700" dirty="0"/>
              <a:t> (</a:t>
            </a:r>
            <a:r>
              <a:rPr lang="en-US" sz="1700" dirty="0" err="1"/>
              <a:t>ajustabil</a:t>
            </a:r>
            <a:r>
              <a:rPr lang="en-US" sz="1700" dirty="0"/>
              <a:t>)</a:t>
            </a:r>
            <a:endParaRPr lang="ro-RO" sz="1700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ro-RO" sz="1700" dirty="0"/>
              <a:t>Kd</a:t>
            </a:r>
            <a:r>
              <a:rPr lang="en-US" sz="1700" dirty="0"/>
              <a:t> </a:t>
            </a:r>
            <a:r>
              <a:rPr lang="ro-RO" sz="1700" dirty="0"/>
              <a:t>: </a:t>
            </a:r>
            <a:r>
              <a:rPr lang="en-US" sz="1700" dirty="0" err="1"/>
              <a:t>parametrul</a:t>
            </a:r>
            <a:r>
              <a:rPr lang="en-US" sz="1700" dirty="0"/>
              <a:t> de </a:t>
            </a:r>
            <a:r>
              <a:rPr lang="en-US" sz="1700" dirty="0" err="1"/>
              <a:t>derivare</a:t>
            </a:r>
            <a:r>
              <a:rPr lang="en-US" sz="1700" dirty="0"/>
              <a:t> (</a:t>
            </a:r>
            <a:r>
              <a:rPr lang="en-US" sz="1700" dirty="0" err="1"/>
              <a:t>ajustabil</a:t>
            </a:r>
            <a:r>
              <a:rPr lang="en-US" sz="1700" dirty="0"/>
              <a:t>)</a:t>
            </a:r>
            <a:endParaRPr lang="ro-RO" sz="1700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700" dirty="0"/>
              <a:t>e :</a:t>
            </a:r>
            <a:r>
              <a:rPr lang="ro-RO" sz="1700" dirty="0"/>
              <a:t> </a:t>
            </a:r>
            <a:r>
              <a:rPr lang="en-US" sz="1700" dirty="0"/>
              <a:t>e</a:t>
            </a:r>
            <a:r>
              <a:rPr lang="ro-RO" sz="1700" dirty="0"/>
              <a:t>r</a:t>
            </a:r>
            <a:r>
              <a:rPr lang="en-US" sz="1700" dirty="0" err="1"/>
              <a:t>oarea</a:t>
            </a:r>
            <a:r>
              <a:rPr lang="ro-RO" sz="1700" dirty="0"/>
              <a:t> = </a:t>
            </a:r>
            <a:r>
              <a:rPr lang="en-US" sz="1700" dirty="0" err="1"/>
              <a:t>val</a:t>
            </a:r>
            <a:r>
              <a:rPr lang="en-US" sz="1700" dirty="0"/>
              <a:t> </a:t>
            </a:r>
            <a:r>
              <a:rPr lang="en-US" sz="1700" dirty="0" err="1"/>
              <a:t>dorita</a:t>
            </a:r>
            <a:r>
              <a:rPr lang="en-US" sz="1700" dirty="0"/>
              <a:t> </a:t>
            </a:r>
            <a:r>
              <a:rPr lang="ro-RO" sz="1700" dirty="0"/>
              <a:t>- </a:t>
            </a:r>
            <a:r>
              <a:rPr lang="en-US" sz="1700" dirty="0" err="1"/>
              <a:t>val</a:t>
            </a:r>
            <a:r>
              <a:rPr lang="en-US" sz="1700" dirty="0"/>
              <a:t> </a:t>
            </a:r>
            <a:r>
              <a:rPr lang="en-US" sz="1700" dirty="0" err="1"/>
              <a:t>masurata</a:t>
            </a:r>
            <a:r>
              <a:rPr lang="ro-RO" sz="1700" dirty="0"/>
              <a:t>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700" dirty="0"/>
              <a:t>t</a:t>
            </a:r>
            <a:r>
              <a:rPr lang="ro-RO" sz="1700" dirty="0"/>
              <a:t> : </a:t>
            </a:r>
            <a:r>
              <a:rPr lang="en-US" sz="1700" dirty="0" err="1"/>
              <a:t>timp</a:t>
            </a:r>
            <a:endParaRPr lang="ro-RO" sz="1700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1700" dirty="0"/>
              <a:t>s</a:t>
            </a:r>
            <a:r>
              <a:rPr lang="ro-RO" sz="1700" dirty="0"/>
              <a:t> : set point c.s : control signal</a:t>
            </a:r>
            <a:endParaRPr lang="en-US" sz="1700" dirty="0"/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ro-RO" sz="1700" dirty="0"/>
              <a:t>O : </a:t>
            </a:r>
            <a:r>
              <a:rPr lang="en-US" sz="1700" dirty="0" err="1"/>
              <a:t>iesirea</a:t>
            </a:r>
            <a:endParaRPr lang="ro-RO" sz="1700" dirty="0"/>
          </a:p>
          <a:p>
            <a:endParaRPr lang="ro-R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720A2B-E9D4-4CA7-BE92-2F1CAF382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17" y="5467503"/>
            <a:ext cx="4171910" cy="7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0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AEB2-3CD2-425A-A342-93608E2E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713" y="1500327"/>
            <a:ext cx="9628573" cy="4685514"/>
          </a:xfrm>
        </p:spPr>
        <p:txBody>
          <a:bodyPr>
            <a:normAutofit/>
          </a:bodyPr>
          <a:lstStyle/>
          <a:p>
            <a:r>
              <a:rPr lang="ro-RO" sz="1700" dirty="0"/>
              <a:t>Conceptul de bază al controlului feed-forward este de a măsura variabile importante de perturbare și</a:t>
            </a:r>
            <a:r>
              <a:rPr lang="en-US" sz="1700" dirty="0"/>
              <a:t> d</a:t>
            </a:r>
            <a:r>
              <a:rPr lang="ro-RO" sz="1700" dirty="0"/>
              <a:t>e a se lua măsuri</a:t>
            </a:r>
            <a:r>
              <a:rPr lang="en-US" sz="1700" dirty="0"/>
              <a:t> de</a:t>
            </a:r>
            <a:r>
              <a:rPr lang="ro-RO" sz="1700" dirty="0"/>
              <a:t> corecti</a:t>
            </a:r>
            <a:r>
              <a:rPr lang="en-US" sz="1700" dirty="0"/>
              <a:t>e</a:t>
            </a:r>
            <a:r>
              <a:rPr lang="ro-RO" sz="1700" dirty="0"/>
              <a:t> înaintea perturbarii procesul pentru a îmbunătăți rezultatele. </a:t>
            </a:r>
            <a:endParaRPr lang="en-US" sz="1700" dirty="0"/>
          </a:p>
          <a:p>
            <a:r>
              <a:rPr lang="en-US" sz="1700" dirty="0" err="1"/>
              <a:t>Mașina</a:t>
            </a:r>
            <a:r>
              <a:rPr lang="en-US" sz="1700" dirty="0"/>
              <a:t> </a:t>
            </a:r>
            <a:r>
              <a:rPr lang="en-US" sz="1700" dirty="0" err="1"/>
              <a:t>lider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</a:t>
            </a:r>
            <a:r>
              <a:rPr lang="en-US" sz="1700" dirty="0" err="1"/>
              <a:t>echipată</a:t>
            </a:r>
            <a:r>
              <a:rPr lang="en-US" sz="1700" dirty="0"/>
              <a:t> cu un regulator PID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ordine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a </a:t>
            </a:r>
            <a:r>
              <a:rPr lang="en-US" sz="1700" dirty="0" err="1"/>
              <a:t>controla</a:t>
            </a:r>
            <a:r>
              <a:rPr lang="en-US" sz="1700" dirty="0"/>
              <a:t> </a:t>
            </a:r>
            <a:r>
              <a:rPr lang="en-US" sz="1700" dirty="0" err="1"/>
              <a:t>viteza</a:t>
            </a:r>
            <a:r>
              <a:rPr lang="en-US" sz="1700" dirty="0"/>
              <a:t> de </a:t>
            </a:r>
            <a:r>
              <a:rPr lang="en-US" sz="1700" dirty="0" err="1"/>
              <a:t>referință</a:t>
            </a:r>
            <a:r>
              <a:rPr lang="en-US" sz="1700" dirty="0"/>
              <a:t>. </a:t>
            </a:r>
            <a:r>
              <a:rPr lang="en-US" sz="1700" dirty="0" err="1"/>
              <a:t>Prin</a:t>
            </a:r>
            <a:r>
              <a:rPr lang="en-US" sz="1700" dirty="0"/>
              <a:t> </a:t>
            </a:r>
            <a:r>
              <a:rPr lang="en-US" sz="1700" dirty="0" err="1"/>
              <a:t>utilizarea</a:t>
            </a:r>
            <a:r>
              <a:rPr lang="en-US" sz="1700" dirty="0"/>
              <a:t> </a:t>
            </a:r>
            <a:r>
              <a:rPr lang="en-US" sz="1700" dirty="0" err="1"/>
              <a:t>codificatoarelor</a:t>
            </a:r>
            <a:r>
              <a:rPr lang="en-US" sz="1700" dirty="0"/>
              <a:t> </a:t>
            </a:r>
            <a:r>
              <a:rPr lang="en-US" sz="1700" dirty="0" err="1"/>
              <a:t>montate</a:t>
            </a:r>
            <a:r>
              <a:rPr lang="en-US" sz="1700" dirty="0"/>
              <a:t> pe </a:t>
            </a:r>
            <a:r>
              <a:rPr lang="en-US" sz="1700" dirty="0" err="1"/>
              <a:t>fiecare</a:t>
            </a:r>
            <a:r>
              <a:rPr lang="en-US" sz="1700" dirty="0"/>
              <a:t> </a:t>
            </a:r>
            <a:r>
              <a:rPr lang="en-US" sz="1700" dirty="0" err="1"/>
              <a:t>roată</a:t>
            </a:r>
            <a:r>
              <a:rPr lang="en-US" sz="1700" dirty="0"/>
              <a:t>, </a:t>
            </a:r>
            <a:r>
              <a:rPr lang="en-US" sz="1700" dirty="0" err="1"/>
              <a:t>mașina</a:t>
            </a:r>
            <a:r>
              <a:rPr lang="en-US" sz="1700" dirty="0"/>
              <a:t> </a:t>
            </a:r>
            <a:r>
              <a:rPr lang="en-US" sz="1700" dirty="0" err="1"/>
              <a:t>își</a:t>
            </a:r>
            <a:r>
              <a:rPr lang="en-US" sz="1700" dirty="0"/>
              <a:t> </a:t>
            </a:r>
            <a:r>
              <a:rPr lang="en-US" sz="1700" dirty="0" err="1"/>
              <a:t>poate</a:t>
            </a:r>
            <a:r>
              <a:rPr lang="en-US" sz="1700" dirty="0"/>
              <a:t> </a:t>
            </a:r>
            <a:r>
              <a:rPr lang="en-US" sz="1700" dirty="0" err="1"/>
              <a:t>măsura</a:t>
            </a:r>
            <a:r>
              <a:rPr lang="en-US" sz="1700" dirty="0"/>
              <a:t> </a:t>
            </a:r>
            <a:r>
              <a:rPr lang="en-US" sz="1700" dirty="0" err="1"/>
              <a:t>propriile</a:t>
            </a:r>
            <a:r>
              <a:rPr lang="en-US" sz="1700" dirty="0"/>
              <a:t> </a:t>
            </a:r>
            <a:r>
              <a:rPr lang="en-US" sz="1700" dirty="0" err="1"/>
              <a:t>stări</a:t>
            </a:r>
            <a:r>
              <a:rPr lang="en-US" sz="1700" dirty="0"/>
              <a:t> de </a:t>
            </a:r>
            <a:r>
              <a:rPr lang="en-US" sz="1700" dirty="0" err="1"/>
              <a:t>viteză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accelerație</a:t>
            </a:r>
            <a:r>
              <a:rPr lang="en-US" sz="1700" dirty="0"/>
              <a:t>,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compensa</a:t>
            </a:r>
            <a:r>
              <a:rPr lang="en-US" sz="1700" dirty="0"/>
              <a:t> </a:t>
            </a:r>
            <a:r>
              <a:rPr lang="en-US" sz="1700" dirty="0" err="1"/>
              <a:t>erorile</a:t>
            </a:r>
            <a:r>
              <a:rPr lang="en-US" sz="1700" dirty="0"/>
              <a:t> din </a:t>
            </a:r>
            <a:r>
              <a:rPr lang="en-US" sz="1700" dirty="0" err="1"/>
              <a:t>referința</a:t>
            </a:r>
            <a:r>
              <a:rPr lang="en-US" sz="1700" dirty="0"/>
              <a:t> </a:t>
            </a:r>
            <a:r>
              <a:rPr lang="en-US" sz="1700" dirty="0" err="1"/>
              <a:t>printr</a:t>
            </a:r>
            <a:r>
              <a:rPr lang="en-US" sz="1700" dirty="0"/>
              <a:t>-o </a:t>
            </a:r>
            <a:r>
              <a:rPr lang="en-US" sz="1700" dirty="0" err="1"/>
              <a:t>buclă</a:t>
            </a:r>
            <a:r>
              <a:rPr lang="en-US" sz="1700" dirty="0"/>
              <a:t> de feedback.</a:t>
            </a:r>
          </a:p>
          <a:p>
            <a:r>
              <a:rPr lang="ro-RO" sz="1700" dirty="0"/>
              <a:t>Sistemul de control al fiecărui vehicul următor are două</a:t>
            </a:r>
            <a:r>
              <a:rPr lang="en-US" sz="1700" dirty="0"/>
              <a:t> </a:t>
            </a:r>
            <a:r>
              <a:rPr lang="ro-RO" sz="1700" dirty="0"/>
              <a:t>controlere: unul de feedback pentru păstrarea distanțelor dorite</a:t>
            </a:r>
            <a:r>
              <a:rPr lang="en-US" sz="1700" dirty="0"/>
              <a:t> </a:t>
            </a:r>
            <a:r>
              <a:rPr lang="ro-RO" sz="1700" dirty="0"/>
              <a:t>între vehicule și unul </a:t>
            </a:r>
            <a:r>
              <a:rPr lang="en-US" sz="1700" dirty="0"/>
              <a:t>feed-forward</a:t>
            </a:r>
            <a:r>
              <a:rPr lang="ro-RO" sz="1700" dirty="0"/>
              <a:t> pentru a compensa</a:t>
            </a:r>
            <a:r>
              <a:rPr lang="en-US" sz="1700" dirty="0"/>
              <a:t> </a:t>
            </a:r>
            <a:r>
              <a:rPr lang="ro-RO" sz="1700" dirty="0"/>
              <a:t>efectul perturbației măsurabile. Distanța dorită este</a:t>
            </a:r>
            <a:r>
              <a:rPr lang="en-US" sz="1700" dirty="0"/>
              <a:t> </a:t>
            </a:r>
            <a:r>
              <a:rPr lang="ro-RO" sz="1700" dirty="0"/>
              <a:t>întreținut</a:t>
            </a:r>
            <a:r>
              <a:rPr lang="en-US" sz="1700" dirty="0"/>
              <a:t>a</a:t>
            </a:r>
            <a:r>
              <a:rPr lang="ro-RO" sz="1700" dirty="0"/>
              <a:t> de un controler ACC. </a:t>
            </a:r>
            <a:endParaRPr lang="en-US" sz="1700" dirty="0"/>
          </a:p>
          <a:p>
            <a:r>
              <a:rPr lang="ro-RO" sz="1700" dirty="0"/>
              <a:t>Având în vedere</a:t>
            </a:r>
            <a:r>
              <a:rPr lang="en-US" sz="1700" dirty="0"/>
              <a:t> ca</a:t>
            </a:r>
            <a:r>
              <a:rPr lang="ro-RO" sz="1700" dirty="0"/>
              <a:t> posibilitatea</a:t>
            </a:r>
            <a:r>
              <a:rPr lang="en-US" sz="1700" dirty="0"/>
              <a:t> </a:t>
            </a:r>
            <a:r>
              <a:rPr lang="ro-RO" sz="1700" dirty="0"/>
              <a:t>de comunicare wireless </a:t>
            </a:r>
            <a:r>
              <a:rPr lang="en-US" sz="1700" dirty="0" err="1"/>
              <a:t>poate</a:t>
            </a:r>
            <a:r>
              <a:rPr lang="en-US" sz="1700" dirty="0"/>
              <a:t> </a:t>
            </a:r>
            <a:r>
              <a:rPr lang="ro-RO" sz="1700" dirty="0"/>
              <a:t>eșu</a:t>
            </a:r>
            <a:r>
              <a:rPr lang="en-US" sz="1700" dirty="0"/>
              <a:t>a</a:t>
            </a:r>
            <a:r>
              <a:rPr lang="ro-RO" sz="1700" dirty="0"/>
              <a:t>, controlorul ACC trebuie să aibă</a:t>
            </a:r>
            <a:r>
              <a:rPr lang="en-US" sz="1700" dirty="0"/>
              <a:t> </a:t>
            </a:r>
            <a:r>
              <a:rPr lang="ro-RO" sz="1700" dirty="0"/>
              <a:t>o dublă integrală a erorii deoarece se presupune că</a:t>
            </a:r>
            <a:r>
              <a:rPr lang="en-US" sz="1700" dirty="0"/>
              <a:t> </a:t>
            </a:r>
            <a:r>
              <a:rPr lang="ro-RO" sz="1700" dirty="0"/>
              <a:t>poate fi viteza anterioară a vehiculului care acționează ca o perturbare. </a:t>
            </a:r>
            <a:endParaRPr lang="en-US" sz="1700" dirty="0"/>
          </a:p>
          <a:p>
            <a:r>
              <a:rPr lang="ro-RO" sz="1700" dirty="0"/>
              <a:t>Drept urmare,</a:t>
            </a:r>
            <a:r>
              <a:rPr lang="en-US" sz="1700" dirty="0"/>
              <a:t> </a:t>
            </a:r>
            <a:r>
              <a:rPr lang="ro-RO" sz="1700" dirty="0"/>
              <a:t>vehiculul controlat poate urma vehiculul precedent chiar și atunci când</a:t>
            </a:r>
            <a:r>
              <a:rPr lang="en-US" sz="1700" dirty="0"/>
              <a:t> </a:t>
            </a:r>
            <a:r>
              <a:rPr lang="ro-RO" sz="1700" dirty="0"/>
              <a:t>apar evenimente mari de accelerare și decelerare. </a:t>
            </a:r>
            <a:r>
              <a:rPr lang="en-US" sz="1700" dirty="0"/>
              <a:t>In </a:t>
            </a:r>
            <a:r>
              <a:rPr lang="en-US" sz="1700" dirty="0" err="1"/>
              <a:t>acest</a:t>
            </a:r>
            <a:r>
              <a:rPr lang="en-US" sz="1700" dirty="0"/>
              <a:t> </a:t>
            </a:r>
            <a:r>
              <a:rPr lang="en-US" sz="1700" dirty="0" err="1"/>
              <a:t>caz</a:t>
            </a:r>
            <a:r>
              <a:rPr lang="en-US" sz="1700" dirty="0"/>
              <a:t>, n</a:t>
            </a:r>
            <a:r>
              <a:rPr lang="ro-RO" sz="1700" dirty="0"/>
              <a:t>ecesitatea</a:t>
            </a:r>
            <a:r>
              <a:rPr lang="en-US" sz="1700" dirty="0"/>
              <a:t> </a:t>
            </a:r>
            <a:r>
              <a:rPr lang="ro-RO" sz="1700" dirty="0"/>
              <a:t>pentru un integrator dublu </a:t>
            </a:r>
            <a:r>
              <a:rPr lang="en-US" sz="1700" dirty="0"/>
              <a:t>face </a:t>
            </a:r>
            <a:r>
              <a:rPr lang="en-US" sz="1700" dirty="0" err="1"/>
              <a:t>astfel</a:t>
            </a:r>
            <a:r>
              <a:rPr lang="en-US" sz="1700" dirty="0"/>
              <a:t> </a:t>
            </a:r>
            <a:r>
              <a:rPr lang="ro-RO" sz="1700" dirty="0"/>
              <a:t>imposibilă utilizarea unui </a:t>
            </a:r>
            <a:r>
              <a:rPr lang="en-US" sz="1700" dirty="0"/>
              <a:t>regulator PID.</a:t>
            </a:r>
            <a:endParaRPr lang="ro-RO" sz="1700" dirty="0"/>
          </a:p>
          <a:p>
            <a:endParaRPr lang="en-US" sz="1800" dirty="0"/>
          </a:p>
          <a:p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395410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5DCE-CA65-4A5B-AD2E-E43321E1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4E14-44B3-42DE-9A2C-8C9B762D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https://www.ijera.com/papers/Vol3_issue4/OA3424532456.pdf</a:t>
            </a:r>
            <a:endParaRPr lang="en-US" dirty="0"/>
          </a:p>
          <a:p>
            <a:r>
              <a:rPr lang="ro-RO" dirty="0">
                <a:hlinkClick r:id="rId3"/>
              </a:rPr>
              <a:t>https://airccj.org/CSCP/vol3/csit3828.pdf</a:t>
            </a:r>
            <a:endParaRPr lang="en-US" dirty="0"/>
          </a:p>
          <a:p>
            <a:r>
              <a:rPr lang="ro-RO" dirty="0">
                <a:hlinkClick r:id="rId4"/>
              </a:rPr>
              <a:t>https://search.proquest.com/openview/e6eac3f50f3650bf1960783ba16b5201/1?pq-origsite=gscholar&amp;cbl=1686340</a:t>
            </a:r>
            <a:endParaRPr lang="en-US" dirty="0"/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59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418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Solutii de control : PID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Vlad-Andrei Cuzuc</dc:creator>
  <cp:lastModifiedBy>Vlad-Andrei Cuzuc</cp:lastModifiedBy>
  <cp:revision>13</cp:revision>
  <dcterms:created xsi:type="dcterms:W3CDTF">2020-03-02T16:43:42Z</dcterms:created>
  <dcterms:modified xsi:type="dcterms:W3CDTF">2020-03-03T11:06:26Z</dcterms:modified>
</cp:coreProperties>
</file>