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90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cooperativ</a:t>
            </a:r>
            <a:r>
              <a:rPr lang="en-US" dirty="0"/>
              <a:t> al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E84E9F-C0B0-4435-8E03-70889C93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Cojocaru Georgiana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Dumea Cristian-Petrisor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Modoranu</a:t>
            </a:r>
            <a:r>
              <a:rPr lang="en-US" dirty="0"/>
              <a:t> Diana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Munteanu Alin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Popoiu</a:t>
            </a:r>
            <a:r>
              <a:rPr lang="en-US" dirty="0"/>
              <a:t> Ramona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Rotaru</a:t>
            </a:r>
            <a:r>
              <a:rPr lang="en-US" dirty="0"/>
              <a:t> Diana Georgiana</a:t>
            </a:r>
          </a:p>
        </p:txBody>
      </p:sp>
    </p:spTree>
    <p:extLst>
      <p:ext uri="{BB962C8B-B14F-4D97-AF65-F5344CB8AC3E}">
        <p14:creationId xmlns:p14="http://schemas.microsoft.com/office/powerpoint/2010/main" val="4208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AC65C5-0361-4094-B35D-119595B3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control </a:t>
            </a:r>
            <a:r>
              <a:rPr lang="en-US" dirty="0" err="1"/>
              <a:t>intr</a:t>
            </a:r>
            <a:r>
              <a:rPr lang="en-US" dirty="0"/>
              <a:t>-un pluton de </a:t>
            </a:r>
            <a:r>
              <a:rPr lang="en-US" dirty="0" err="1"/>
              <a:t>vehicule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063285-8890-4A44-A527-FAD76CA1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Intr</a:t>
            </a:r>
            <a:r>
              <a:rPr lang="en-US" dirty="0"/>
              <a:t>-un pluton de </a:t>
            </a:r>
            <a:r>
              <a:rPr lang="en-US" dirty="0" err="1"/>
              <a:t>vehicule</a:t>
            </a:r>
            <a:r>
              <a:rPr lang="en-US" dirty="0"/>
              <a:t>, </a:t>
            </a:r>
            <a:r>
              <a:rPr lang="en-US" dirty="0" err="1"/>
              <a:t>negocierea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de </a:t>
            </a:r>
            <a:r>
              <a:rPr lang="en-US" dirty="0" err="1"/>
              <a:t>comunicatii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fir.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regulatoare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fata </a:t>
            </a:r>
            <a:r>
              <a:rPr lang="en-US" dirty="0" err="1"/>
              <a:t>efectelor</a:t>
            </a:r>
            <a:r>
              <a:rPr lang="en-US" dirty="0"/>
              <a:t> </a:t>
            </a:r>
            <a:r>
              <a:rPr lang="en-US" dirty="0" err="1"/>
              <a:t>imperfectiunilor</a:t>
            </a:r>
            <a:r>
              <a:rPr lang="en-US" dirty="0"/>
              <a:t> </a:t>
            </a:r>
            <a:r>
              <a:rPr lang="en-US" dirty="0" err="1"/>
              <a:t>induse</a:t>
            </a:r>
            <a:r>
              <a:rPr lang="en-US" dirty="0"/>
              <a:t> de </a:t>
            </a:r>
            <a:r>
              <a:rPr lang="en-US" dirty="0" err="1"/>
              <a:t>retea:intarzieri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pierderi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perioade</a:t>
            </a:r>
            <a:r>
              <a:rPr lang="en-US" dirty="0"/>
              <a:t> de </a:t>
            </a:r>
            <a:r>
              <a:rPr lang="en-US" dirty="0" err="1"/>
              <a:t>esantionare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. Mai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de control,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predictiv</a:t>
            </a:r>
            <a:r>
              <a:rPr lang="en-US" dirty="0"/>
              <a:t> (MPC),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cuplajele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vehicule</a:t>
            </a:r>
            <a:r>
              <a:rPr lang="en-US" dirty="0"/>
              <a:t>, se </a:t>
            </a:r>
            <a:r>
              <a:rPr lang="en-US" dirty="0" err="1"/>
              <a:t>axeaza</a:t>
            </a:r>
            <a:r>
              <a:rPr lang="en-US" dirty="0"/>
              <a:t> in </a:t>
            </a:r>
            <a:r>
              <a:rPr lang="en-US" dirty="0" err="1"/>
              <a:t>primul</a:t>
            </a:r>
            <a:r>
              <a:rPr lang="en-US" dirty="0"/>
              <a:t> rand pe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performantelor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pe </a:t>
            </a:r>
            <a:r>
              <a:rPr lang="en-US" dirty="0" err="1"/>
              <a:t>restrictiile</a:t>
            </a:r>
            <a:r>
              <a:rPr lang="en-US" dirty="0"/>
              <a:t> hardware/ale </a:t>
            </a:r>
            <a:r>
              <a:rPr lang="en-US" dirty="0" err="1"/>
              <a:t>procesului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rejectarea</a:t>
            </a:r>
            <a:r>
              <a:rPr lang="en-US" dirty="0"/>
              <a:t> </a:t>
            </a:r>
            <a:r>
              <a:rPr lang="en-US" dirty="0" err="1"/>
              <a:t>perturbatiilor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, fie conduce la </a:t>
            </a:r>
            <a:r>
              <a:rPr lang="en-US" dirty="0" err="1"/>
              <a:t>regulatoare</a:t>
            </a:r>
            <a:r>
              <a:rPr lang="en-US" dirty="0"/>
              <a:t> </a:t>
            </a:r>
            <a:r>
              <a:rPr lang="en-US" dirty="0" err="1"/>
              <a:t>nefezabile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pierdere</a:t>
            </a:r>
            <a:r>
              <a:rPr lang="en-US" dirty="0"/>
              <a:t> de </a:t>
            </a:r>
            <a:r>
              <a:rPr lang="en-US" dirty="0" err="1"/>
              <a:t>performanta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traducere</a:t>
            </a:r>
            <a:r>
              <a:rPr lang="en-US" dirty="0"/>
              <a:t> </a:t>
            </a:r>
            <a:r>
              <a:rPr lang="en-US" dirty="0" err="1"/>
              <a:t>cantitativa</a:t>
            </a:r>
            <a:r>
              <a:rPr lang="en-US" dirty="0"/>
              <a:t> a </a:t>
            </a:r>
            <a:r>
              <a:rPr lang="en-US" dirty="0" err="1"/>
              <a:t>specificatiilor</a:t>
            </a:r>
            <a:r>
              <a:rPr lang="en-US" dirty="0"/>
              <a:t> hardware </a:t>
            </a:r>
            <a:r>
              <a:rPr lang="en-US" dirty="0" err="1"/>
              <a:t>compatibile</a:t>
            </a:r>
            <a:r>
              <a:rPr lang="en-US" dirty="0"/>
              <a:t> cu </a:t>
            </a:r>
            <a:r>
              <a:rPr lang="en-US" dirty="0" err="1"/>
              <a:t>restrictii</a:t>
            </a:r>
            <a:r>
              <a:rPr lang="en-US" dirty="0"/>
              <a:t> in s</a:t>
            </a:r>
            <a:r>
              <a:rPr lang="pt-BR" dirty="0"/>
              <a:t>inteza regulatoarelor pentru a permite dezvoltarea metodelor de sinteza cu restrictii hardware.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2F6336-ED54-400F-8A36-8FA16CCB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control </a:t>
            </a:r>
            <a:r>
              <a:rPr lang="en-US" dirty="0" err="1"/>
              <a:t>intr</a:t>
            </a:r>
            <a:r>
              <a:rPr lang="en-US" dirty="0"/>
              <a:t>-un pluton de </a:t>
            </a:r>
            <a:r>
              <a:rPr lang="en-US" dirty="0" err="1"/>
              <a:t>vehicule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58897B-BF9C-455D-AB87-5B040C35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Deplasarea</a:t>
            </a:r>
            <a:r>
              <a:rPr lang="en-US" dirty="0"/>
              <a:t> </a:t>
            </a:r>
            <a:r>
              <a:rPr lang="en-US" dirty="0" err="1"/>
              <a:t>vehiculelor</a:t>
            </a:r>
            <a:r>
              <a:rPr lang="en-US" dirty="0"/>
              <a:t> in </a:t>
            </a:r>
            <a:r>
              <a:rPr lang="en-US" dirty="0" err="1"/>
              <a:t>plutoane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strategiilor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de control, ex.,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predictiv</a:t>
            </a:r>
            <a:r>
              <a:rPr lang="en-US" dirty="0"/>
              <a:t> (MPC)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sisteme</a:t>
            </a:r>
            <a:r>
              <a:rPr lang="en-US" dirty="0"/>
              <a:t> multiagent,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performantele</a:t>
            </a:r>
            <a:r>
              <a:rPr lang="en-US" dirty="0"/>
              <a:t>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plutonului</a:t>
            </a:r>
            <a:r>
              <a:rPr lang="en-US" dirty="0"/>
              <a:t>, </a:t>
            </a:r>
            <a:r>
              <a:rPr lang="en-US" dirty="0" err="1"/>
              <a:t>luand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imperfectiunile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 de </a:t>
            </a:r>
            <a:r>
              <a:rPr lang="en-US" dirty="0" err="1"/>
              <a:t>comunicatii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fir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restrictiile</a:t>
            </a:r>
            <a:r>
              <a:rPr lang="en-US" dirty="0"/>
              <a:t> hardware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adapteaza</a:t>
            </a:r>
            <a:r>
              <a:rPr lang="en-US" dirty="0"/>
              <a:t> </a:t>
            </a:r>
            <a:r>
              <a:rPr lang="en-US" dirty="0" err="1"/>
              <a:t>regulatorul</a:t>
            </a:r>
            <a:r>
              <a:rPr lang="en-US" dirty="0"/>
              <a:t> la </a:t>
            </a:r>
            <a:r>
              <a:rPr lang="en-US" dirty="0" err="1"/>
              <a:t>perturbatiile</a:t>
            </a:r>
            <a:r>
              <a:rPr lang="en-US" dirty="0"/>
              <a:t> din </a:t>
            </a:r>
            <a:r>
              <a:rPr lang="en-US" dirty="0" err="1"/>
              <a:t>trafic</a:t>
            </a:r>
            <a:r>
              <a:rPr lang="en-US" dirty="0"/>
              <a:t> (ex. </a:t>
            </a:r>
            <a:r>
              <a:rPr lang="en-US" dirty="0" err="1"/>
              <a:t>conditiile</a:t>
            </a:r>
            <a:r>
              <a:rPr lang="en-US" dirty="0"/>
              <a:t> </a:t>
            </a:r>
            <a:r>
              <a:rPr lang="en-US" dirty="0" err="1"/>
              <a:t>meteorologice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configuratia</a:t>
            </a:r>
            <a:r>
              <a:rPr lang="en-US" dirty="0"/>
              <a:t> </a:t>
            </a:r>
            <a:r>
              <a:rPr lang="en-US" dirty="0" err="1"/>
              <a:t>drumului</a:t>
            </a:r>
            <a:r>
              <a:rPr lang="en-US" dirty="0"/>
              <a:t>)</a:t>
            </a:r>
          </a:p>
          <a:p>
            <a:r>
              <a:rPr lang="en-US" dirty="0" err="1"/>
              <a:t>Problema</a:t>
            </a:r>
            <a:r>
              <a:rPr lang="en-US" dirty="0"/>
              <a:t> care se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sintetiza</a:t>
            </a:r>
            <a:r>
              <a:rPr lang="en-US" dirty="0"/>
              <a:t> </a:t>
            </a:r>
            <a:r>
              <a:rPr lang="en-US" dirty="0" err="1"/>
              <a:t>regulatoare</a:t>
            </a:r>
            <a:r>
              <a:rPr lang="en-US" dirty="0"/>
              <a:t> incorporate in </a:t>
            </a:r>
            <a:r>
              <a:rPr lang="en-US" dirty="0" err="1"/>
              <a:t>timp</a:t>
            </a:r>
            <a:r>
              <a:rPr lang="en-US" dirty="0"/>
              <a:t> real (</a:t>
            </a:r>
            <a:r>
              <a:rPr lang="en-US" dirty="0" err="1"/>
              <a:t>privite</a:t>
            </a:r>
            <a:r>
              <a:rPr lang="en-US" dirty="0"/>
              <a:t> ca </a:t>
            </a:r>
            <a:r>
              <a:rPr lang="en-US" dirty="0" err="1"/>
              <a:t>agenti</a:t>
            </a:r>
            <a:r>
              <a:rPr lang="en-US" dirty="0"/>
              <a:t> care </a:t>
            </a:r>
            <a:r>
              <a:rPr lang="en-US" dirty="0" err="1"/>
              <a:t>negociaza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plutoanele</a:t>
            </a:r>
            <a:r>
              <a:rPr lang="en-US" dirty="0"/>
              <a:t> de </a:t>
            </a:r>
            <a:r>
              <a:rPr lang="en-US" dirty="0" err="1"/>
              <a:t>vehicule</a:t>
            </a:r>
            <a:r>
              <a:rPr lang="en-US" dirty="0"/>
              <a:t>, </a:t>
            </a:r>
            <a:r>
              <a:rPr lang="en-US" dirty="0" err="1"/>
              <a:t>luandu</a:t>
            </a:r>
            <a:r>
              <a:rPr lang="en-US" dirty="0"/>
              <a:t>-se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restrictiile</a:t>
            </a:r>
            <a:r>
              <a:rPr lang="en-US" dirty="0"/>
              <a:t> derivate din </a:t>
            </a:r>
            <a:r>
              <a:rPr lang="en-US" dirty="0" err="1"/>
              <a:t>platforma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, </a:t>
            </a:r>
            <a:r>
              <a:rPr lang="en-US" dirty="0" err="1"/>
              <a:t>canalul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perturbatiile</a:t>
            </a:r>
            <a:r>
              <a:rPr lang="en-US" dirty="0"/>
              <a:t> din </a:t>
            </a:r>
            <a:r>
              <a:rPr lang="en-US" dirty="0" err="1"/>
              <a:t>trafic</a:t>
            </a:r>
            <a:r>
              <a:rPr lang="en-US" dirty="0"/>
              <a:t>, </a:t>
            </a:r>
            <a:r>
              <a:rPr lang="en-US" dirty="0" err="1"/>
              <a:t>restrictii</a:t>
            </a:r>
            <a:r>
              <a:rPr lang="en-US" dirty="0"/>
              <a:t> care nu sunt </a:t>
            </a:r>
            <a:r>
              <a:rPr lang="en-US" dirty="0" err="1"/>
              <a:t>luate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de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de </a:t>
            </a:r>
            <a:r>
              <a:rPr lang="en-US" dirty="0" err="1"/>
              <a:t>sinteza</a:t>
            </a:r>
            <a:r>
              <a:rPr lang="en-US" dirty="0"/>
              <a:t> ale </a:t>
            </a:r>
            <a:r>
              <a:rPr lang="en-US" dirty="0" err="1"/>
              <a:t>regulatoarelor</a:t>
            </a:r>
            <a:r>
              <a:rPr lang="en-US" dirty="0"/>
              <a:t>. Mai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,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plutonului</a:t>
            </a:r>
            <a:r>
              <a:rPr lang="en-US" dirty="0"/>
              <a:t> de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suficient</a:t>
            </a:r>
            <a:r>
              <a:rPr lang="en-US" dirty="0"/>
              <a:t> de complex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potrivi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</a:t>
            </a:r>
            <a:r>
              <a:rPr lang="en-US" dirty="0" err="1"/>
              <a:t>dinamice</a:t>
            </a:r>
            <a:r>
              <a:rPr lang="en-US" dirty="0"/>
              <a:t> ale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cuplajelor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simple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regulatoarelor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95F4AF-96C0-4103-84C3-1BA325B6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17" y="394054"/>
            <a:ext cx="9905998" cy="1478570"/>
          </a:xfrm>
        </p:spPr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control : PID</a:t>
            </a:r>
            <a:endParaRPr lang="ro-RO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EB61E4-469E-41CA-973F-08928E07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40" y="1207364"/>
            <a:ext cx="4976378" cy="2823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61964BA-E7DF-4FE7-93A5-FADA412AE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089" y="1756129"/>
                <a:ext cx="6351009" cy="42705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sz="1700" dirty="0"/>
                  <a:t>Controlerul PID este un mecanism </a:t>
                </a:r>
                <a:r>
                  <a:rPr lang="en-US" sz="1700" dirty="0"/>
                  <a:t>sub forma </a:t>
                </a:r>
                <a:r>
                  <a:rPr lang="en-US" sz="1700" dirty="0" err="1"/>
                  <a:t>unei</a:t>
                </a:r>
                <a:r>
                  <a:rPr lang="ro-RO" sz="1700" dirty="0"/>
                  <a:t> bucl</a:t>
                </a:r>
                <a:r>
                  <a:rPr lang="en-US" sz="1700" dirty="0"/>
                  <a:t>e</a:t>
                </a:r>
                <a:r>
                  <a:rPr lang="ro-RO" sz="1700" dirty="0"/>
                  <a:t> de control</a:t>
                </a:r>
                <a:r>
                  <a:rPr lang="en-US" sz="1700" dirty="0"/>
                  <a:t>, care </a:t>
                </a:r>
                <a:r>
                  <a:rPr lang="ro-RO" sz="1700" dirty="0"/>
                  <a:t>calculează continuu o valoare de eroare e(t) ca diferență între o valoare dorită  și o variabilă de proces măsurată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aplicandu</a:t>
                </a:r>
                <a:r>
                  <a:rPr lang="en-US" sz="1700" dirty="0"/>
                  <a:t>-se </a:t>
                </a:r>
                <a:r>
                  <a:rPr lang="en-US" sz="1700" dirty="0" err="1"/>
                  <a:t>apoi</a:t>
                </a:r>
                <a:r>
                  <a:rPr lang="en-US" sz="1700" dirty="0"/>
                  <a:t> </a:t>
                </a:r>
                <a:r>
                  <a:rPr lang="ro-RO" sz="1700" dirty="0"/>
                  <a:t>corecți</a:t>
                </a:r>
                <a:r>
                  <a:rPr lang="en-US" sz="1700" dirty="0"/>
                  <a:t>a </a:t>
                </a:r>
                <a:r>
                  <a:rPr lang="en-US" sz="1700" dirty="0" err="1"/>
                  <a:t>necesara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prin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modificarea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parametrilor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controlerului</a:t>
                </a:r>
                <a:r>
                  <a:rPr lang="en-US" sz="1700" dirty="0"/>
                  <a:t>.</a:t>
                </a:r>
              </a:p>
              <a:p>
                <a:r>
                  <a:rPr lang="ro-RO" sz="1700" dirty="0"/>
                  <a:t>Controlerul PID are trei parametri reglabili</a:t>
                </a:r>
                <a:r>
                  <a:rPr lang="en-US" sz="1700" dirty="0"/>
                  <a:t> (proportional, integral, </a:t>
                </a:r>
                <a:r>
                  <a:rPr lang="en-US" sz="1700" dirty="0" err="1"/>
                  <a:t>derivativ</a:t>
                </a:r>
                <a:r>
                  <a:rPr lang="en-US" sz="1700" dirty="0"/>
                  <a:t>)</a:t>
                </a:r>
                <a:r>
                  <a:rPr lang="ro-RO" sz="1700" dirty="0"/>
                  <a:t>,</a:t>
                </a:r>
                <a:r>
                  <a:rPr lang="en-US" sz="1700" dirty="0"/>
                  <a:t> </a:t>
                </a:r>
                <a:r>
                  <a:rPr lang="en-US" sz="1700" dirty="0" err="1"/>
                  <a:t>iar</a:t>
                </a:r>
                <a:r>
                  <a:rPr lang="en-US" sz="1700" dirty="0"/>
                  <a:t> s</a:t>
                </a:r>
                <a:r>
                  <a:rPr lang="ro-RO" sz="1700" dirty="0"/>
                  <a:t>umarea </a:t>
                </a:r>
                <a:r>
                  <a:rPr lang="en-US" sz="1700" dirty="0" err="1"/>
                  <a:t>acestor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termeni</a:t>
                </a:r>
                <a:r>
                  <a:rPr lang="ro-RO" sz="1700" dirty="0"/>
                  <a:t> ofera iesirea </a:t>
                </a:r>
                <a:r>
                  <a:rPr lang="en-US" sz="1700" dirty="0" err="1"/>
                  <a:t>acestuia</a:t>
                </a:r>
                <a:r>
                  <a:rPr lang="ro-RO" sz="1700" dirty="0"/>
                  <a:t>.</a:t>
                </a:r>
              </a:p>
              <a:p>
                <a:r>
                  <a:rPr lang="ro-RO" sz="1700" dirty="0"/>
                  <a:t>Parametrii sunt reglați manual până când toate răspunsurile de control dorite sunt îndeplinite, respectiv vehiculele își mențin viteza setată și distanța minimă de siguranță.</a:t>
                </a:r>
                <a:endParaRPr lang="en-US" sz="1700" dirty="0"/>
              </a:p>
              <a:p>
                <a:r>
                  <a:rPr lang="ro-RO" sz="1700" dirty="0"/>
                  <a:t>Definind u(t) ca iesire a controlerului, forma finala a proiectarii regulatorului PID este descrisa in ecuatia urmatoare: 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ro-RO" sz="2000" dirty="0"/>
              </a:p>
              <a:p>
                <a:endParaRPr lang="ro-RO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964BA-E7DF-4FE7-93A5-FADA412AE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089" y="1756129"/>
                <a:ext cx="6351009" cy="4270598"/>
              </a:xfrm>
              <a:blipFill>
                <a:blip r:embed="rId3"/>
                <a:stretch>
                  <a:fillRect l="-960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0847B5-3E74-4A79-AE79-66920CBCBE1B}"/>
              </a:ext>
            </a:extLst>
          </p:cNvPr>
          <p:cNvSpPr txBox="1"/>
          <p:nvPr/>
        </p:nvSpPr>
        <p:spPr>
          <a:xfrm>
            <a:off x="7345079" y="4250916"/>
            <a:ext cx="4372832" cy="211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Kp</a:t>
            </a:r>
            <a:r>
              <a:rPr lang="en-US" sz="1700" dirty="0"/>
              <a:t> </a:t>
            </a:r>
            <a:r>
              <a:rPr lang="ro-RO" sz="1700" dirty="0"/>
              <a:t>: </a:t>
            </a:r>
            <a:r>
              <a:rPr lang="en-US" sz="1700" dirty="0" err="1"/>
              <a:t>parametrul</a:t>
            </a:r>
            <a:r>
              <a:rPr lang="en-US" sz="1700" dirty="0"/>
              <a:t> de </a:t>
            </a:r>
            <a:r>
              <a:rPr lang="en-US" sz="1700" dirty="0" err="1"/>
              <a:t>proportionalitate</a:t>
            </a:r>
            <a:r>
              <a:rPr lang="en-US" sz="1700" dirty="0"/>
              <a:t> (</a:t>
            </a:r>
            <a:r>
              <a:rPr lang="en-US" sz="1700" dirty="0" err="1"/>
              <a:t>ajustabil</a:t>
            </a:r>
            <a:r>
              <a:rPr lang="en-US" sz="1700" dirty="0"/>
              <a:t>)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Ki </a:t>
            </a:r>
            <a:r>
              <a:rPr lang="en-US" sz="1700" dirty="0"/>
              <a:t> </a:t>
            </a:r>
            <a:r>
              <a:rPr lang="ro-RO" sz="1700" dirty="0"/>
              <a:t>: </a:t>
            </a:r>
            <a:r>
              <a:rPr lang="en-US" sz="1700" dirty="0" err="1"/>
              <a:t>parametrul</a:t>
            </a:r>
            <a:r>
              <a:rPr lang="en-US" sz="1700" dirty="0"/>
              <a:t> de </a:t>
            </a:r>
            <a:r>
              <a:rPr lang="en-US" sz="1700" dirty="0" err="1"/>
              <a:t>integrare</a:t>
            </a:r>
            <a:r>
              <a:rPr lang="en-US" sz="1700" dirty="0"/>
              <a:t> (</a:t>
            </a:r>
            <a:r>
              <a:rPr lang="en-US" sz="1700" dirty="0" err="1"/>
              <a:t>ajustabil</a:t>
            </a:r>
            <a:r>
              <a:rPr lang="en-US" sz="1700" dirty="0"/>
              <a:t>)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Kd</a:t>
            </a:r>
            <a:r>
              <a:rPr lang="en-US" sz="1700" dirty="0"/>
              <a:t> </a:t>
            </a:r>
            <a:r>
              <a:rPr lang="ro-RO" sz="1700" dirty="0"/>
              <a:t>: </a:t>
            </a:r>
            <a:r>
              <a:rPr lang="en-US" sz="1700" dirty="0" err="1"/>
              <a:t>parametrul</a:t>
            </a:r>
            <a:r>
              <a:rPr lang="en-US" sz="1700" dirty="0"/>
              <a:t> de </a:t>
            </a:r>
            <a:r>
              <a:rPr lang="en-US" sz="1700" dirty="0" err="1"/>
              <a:t>derivare</a:t>
            </a:r>
            <a:r>
              <a:rPr lang="en-US" sz="1700" dirty="0"/>
              <a:t> (</a:t>
            </a:r>
            <a:r>
              <a:rPr lang="en-US" sz="1700" dirty="0" err="1"/>
              <a:t>ajustabil</a:t>
            </a:r>
            <a:r>
              <a:rPr lang="en-US" sz="1700" dirty="0"/>
              <a:t>)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700" dirty="0"/>
              <a:t>e :</a:t>
            </a:r>
            <a:r>
              <a:rPr lang="ro-RO" sz="1700" dirty="0"/>
              <a:t> </a:t>
            </a:r>
            <a:r>
              <a:rPr lang="en-US" sz="1700" dirty="0"/>
              <a:t>e</a:t>
            </a:r>
            <a:r>
              <a:rPr lang="ro-RO" sz="1700" dirty="0"/>
              <a:t>r</a:t>
            </a:r>
            <a:r>
              <a:rPr lang="en-US" sz="1700" dirty="0" err="1"/>
              <a:t>oarea</a:t>
            </a:r>
            <a:r>
              <a:rPr lang="ro-RO" sz="1700" dirty="0"/>
              <a:t> = </a:t>
            </a:r>
            <a:r>
              <a:rPr lang="en-US" sz="1700" dirty="0" err="1"/>
              <a:t>val</a:t>
            </a:r>
            <a:r>
              <a:rPr lang="en-US" sz="1700" dirty="0"/>
              <a:t> </a:t>
            </a:r>
            <a:r>
              <a:rPr lang="en-US" sz="1700" dirty="0" err="1"/>
              <a:t>dorita</a:t>
            </a:r>
            <a:r>
              <a:rPr lang="en-US" sz="1700" dirty="0"/>
              <a:t> </a:t>
            </a:r>
            <a:r>
              <a:rPr lang="ro-RO" sz="1700" dirty="0"/>
              <a:t>- </a:t>
            </a:r>
            <a:r>
              <a:rPr lang="en-US" sz="1700" dirty="0" err="1"/>
              <a:t>val</a:t>
            </a:r>
            <a:r>
              <a:rPr lang="en-US" sz="1700" dirty="0"/>
              <a:t> </a:t>
            </a:r>
            <a:r>
              <a:rPr lang="en-US" sz="1700" dirty="0" err="1"/>
              <a:t>masurata</a:t>
            </a:r>
            <a:r>
              <a:rPr lang="ro-RO" sz="1700" dirty="0"/>
              <a:t>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700" dirty="0"/>
              <a:t>t</a:t>
            </a:r>
            <a:r>
              <a:rPr lang="ro-RO" sz="1700" dirty="0"/>
              <a:t> : </a:t>
            </a:r>
            <a:r>
              <a:rPr lang="en-US" sz="1700" dirty="0" err="1"/>
              <a:t>timp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700" dirty="0"/>
              <a:t>s</a:t>
            </a:r>
            <a:r>
              <a:rPr lang="ro-RO" sz="1700" dirty="0"/>
              <a:t> : set point c.s : control signal</a:t>
            </a:r>
            <a:endParaRPr lang="en-US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O : </a:t>
            </a:r>
            <a:r>
              <a:rPr lang="en-US" sz="1700" dirty="0" err="1"/>
              <a:t>iesirea</a:t>
            </a:r>
            <a:endParaRPr lang="ro-RO" sz="17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82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572B3-75F8-4251-8202-63AC05AA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control : 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ED0EDF-3E2C-4D44-88D0-8D7DF947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/>
              <a:t>Conceptul de bază al controlului feed-forward este de a măsura variabile importante de perturbare și</a:t>
            </a:r>
            <a:r>
              <a:rPr lang="en-US" dirty="0"/>
              <a:t> d</a:t>
            </a:r>
            <a:r>
              <a:rPr lang="ro-RO" dirty="0"/>
              <a:t>e a se lua măsuri</a:t>
            </a:r>
            <a:r>
              <a:rPr lang="en-US" dirty="0"/>
              <a:t> de</a:t>
            </a:r>
            <a:r>
              <a:rPr lang="ro-RO" dirty="0"/>
              <a:t> corecti</a:t>
            </a:r>
            <a:r>
              <a:rPr lang="en-US" dirty="0"/>
              <a:t>e</a:t>
            </a:r>
            <a:r>
              <a:rPr lang="ro-RO" dirty="0"/>
              <a:t> înaintea perturbarii procesul pentru a îmbunătăți rezultatele. </a:t>
            </a:r>
            <a:endParaRPr lang="en-US" dirty="0"/>
          </a:p>
          <a:p>
            <a:r>
              <a:rPr lang="en-US" dirty="0" err="1"/>
              <a:t>Mașina</a:t>
            </a:r>
            <a:r>
              <a:rPr lang="en-US" dirty="0"/>
              <a:t>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echipată</a:t>
            </a:r>
            <a:r>
              <a:rPr lang="en-US" dirty="0"/>
              <a:t> cu un regulator PID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codificatoarelor</a:t>
            </a:r>
            <a:r>
              <a:rPr lang="en-US" dirty="0"/>
              <a:t> </a:t>
            </a:r>
            <a:r>
              <a:rPr lang="en-US" dirty="0" err="1"/>
              <a:t>montate</a:t>
            </a:r>
            <a:r>
              <a:rPr lang="en-US" dirty="0"/>
              <a:t>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roată</a:t>
            </a:r>
            <a:r>
              <a:rPr lang="en-US" dirty="0"/>
              <a:t>, </a:t>
            </a:r>
            <a:r>
              <a:rPr lang="en-US" dirty="0" err="1"/>
              <a:t>mașina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stări</a:t>
            </a:r>
            <a:r>
              <a:rPr lang="en-US" dirty="0"/>
              <a:t> de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accelerație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compensa</a:t>
            </a:r>
            <a:r>
              <a:rPr lang="en-US" dirty="0"/>
              <a:t> </a:t>
            </a:r>
            <a:r>
              <a:rPr lang="en-US" dirty="0" err="1"/>
              <a:t>erorile</a:t>
            </a:r>
            <a:r>
              <a:rPr lang="en-US" dirty="0"/>
              <a:t> din </a:t>
            </a:r>
            <a:r>
              <a:rPr lang="en-US" dirty="0" err="1"/>
              <a:t>referința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de feedback.</a:t>
            </a:r>
          </a:p>
          <a:p>
            <a:r>
              <a:rPr lang="ro-RO" dirty="0"/>
              <a:t>Sistemul de control al fiecărui vehicul următor are două</a:t>
            </a:r>
            <a:r>
              <a:rPr lang="en-US" dirty="0"/>
              <a:t> </a:t>
            </a:r>
            <a:r>
              <a:rPr lang="ro-RO" dirty="0"/>
              <a:t>controlere: unul de feedback pentru păstrarea distanțelor dorite</a:t>
            </a:r>
            <a:r>
              <a:rPr lang="en-US" dirty="0"/>
              <a:t> </a:t>
            </a:r>
            <a:r>
              <a:rPr lang="ro-RO" dirty="0"/>
              <a:t>între vehicule și unul </a:t>
            </a:r>
            <a:r>
              <a:rPr lang="en-US" dirty="0"/>
              <a:t>feed-forward</a:t>
            </a:r>
            <a:r>
              <a:rPr lang="ro-RO" dirty="0"/>
              <a:t> pentru a compensa</a:t>
            </a:r>
            <a:r>
              <a:rPr lang="en-US" dirty="0"/>
              <a:t> </a:t>
            </a:r>
            <a:r>
              <a:rPr lang="ro-RO" dirty="0"/>
              <a:t>efectul perturbației măsurabile. Distanța dorită este</a:t>
            </a:r>
            <a:r>
              <a:rPr lang="en-US" dirty="0"/>
              <a:t> </a:t>
            </a:r>
            <a:r>
              <a:rPr lang="ro-RO" dirty="0"/>
              <a:t>întreținut</a:t>
            </a:r>
            <a:r>
              <a:rPr lang="en-US" dirty="0"/>
              <a:t>a</a:t>
            </a:r>
            <a:r>
              <a:rPr lang="ro-RO" dirty="0"/>
              <a:t> de un controler ACC. </a:t>
            </a:r>
            <a:endParaRPr lang="en-US" dirty="0"/>
          </a:p>
          <a:p>
            <a:r>
              <a:rPr lang="ro-RO" dirty="0"/>
              <a:t>Având în vedere</a:t>
            </a:r>
            <a:r>
              <a:rPr lang="en-US" dirty="0"/>
              <a:t> ca</a:t>
            </a:r>
            <a:r>
              <a:rPr lang="ro-RO" dirty="0"/>
              <a:t> posibilitatea</a:t>
            </a:r>
            <a:r>
              <a:rPr lang="en-US" dirty="0"/>
              <a:t> </a:t>
            </a:r>
            <a:r>
              <a:rPr lang="ro-RO" dirty="0"/>
              <a:t>de comunicare wireless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ro-RO" dirty="0"/>
              <a:t>eșu</a:t>
            </a:r>
            <a:r>
              <a:rPr lang="en-US" dirty="0"/>
              <a:t>a</a:t>
            </a:r>
            <a:r>
              <a:rPr lang="ro-RO" dirty="0"/>
              <a:t>, controlorul ACC trebuie să aibă</a:t>
            </a:r>
            <a:r>
              <a:rPr lang="en-US" dirty="0"/>
              <a:t> </a:t>
            </a:r>
            <a:r>
              <a:rPr lang="ro-RO" dirty="0"/>
              <a:t>o dublă integrală a erorii deoarece se presupune că</a:t>
            </a:r>
            <a:r>
              <a:rPr lang="en-US" dirty="0"/>
              <a:t> </a:t>
            </a:r>
            <a:r>
              <a:rPr lang="ro-RO" dirty="0"/>
              <a:t>poate fi viteza anterioară a vehiculului care acționează ca o perturbare. </a:t>
            </a:r>
            <a:endParaRPr lang="en-US" dirty="0"/>
          </a:p>
          <a:p>
            <a:r>
              <a:rPr lang="ro-RO" dirty="0"/>
              <a:t>Drept urmare,</a:t>
            </a:r>
            <a:r>
              <a:rPr lang="en-US" dirty="0"/>
              <a:t> </a:t>
            </a:r>
            <a:r>
              <a:rPr lang="ro-RO" dirty="0"/>
              <a:t>vehiculul controlat poate urma vehiculul precedent chiar și atunci când</a:t>
            </a:r>
            <a:r>
              <a:rPr lang="en-US" dirty="0"/>
              <a:t> </a:t>
            </a:r>
            <a:r>
              <a:rPr lang="ro-RO" dirty="0"/>
              <a:t>apar evenimente mari de accelerare și decelerare. </a:t>
            </a: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n</a:t>
            </a:r>
            <a:r>
              <a:rPr lang="ro-RO" dirty="0"/>
              <a:t>ecesitatea</a:t>
            </a:r>
            <a:r>
              <a:rPr lang="en-US" dirty="0"/>
              <a:t> </a:t>
            </a:r>
            <a:r>
              <a:rPr lang="ro-RO" dirty="0"/>
              <a:t>pentru un integrator dublu </a:t>
            </a:r>
            <a:r>
              <a:rPr lang="en-US" dirty="0"/>
              <a:t>face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imposibilă utilizarea unui </a:t>
            </a:r>
            <a:r>
              <a:rPr lang="en-US" dirty="0"/>
              <a:t>regulator PID.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8223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control </a:t>
            </a:r>
            <a:r>
              <a:rPr lang="en-US" dirty="0" err="1">
                <a:cs typeface="Times New Roman" panose="02020603050405020304" pitchFamily="18" charset="0"/>
              </a:rPr>
              <a:t>Metoda</a:t>
            </a:r>
            <a:r>
              <a:rPr lang="en-US" dirty="0">
                <a:cs typeface="Times New Roman" panose="02020603050405020304" pitchFamily="18" charset="0"/>
              </a:rPr>
              <a:t> Sliding Mode Control(SMC)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757"/>
            <a:ext cx="10515600" cy="49882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+mj-lt"/>
                <a:cs typeface="Times New Roman" panose="02020603050405020304" pitchFamily="18" charset="0"/>
              </a:rPr>
              <a:t>Sistemul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de control longitudinal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dezvoltat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deplasarea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in  pluton a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vehiculelor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consta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din: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Regulator de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superior(upper-level controller - ULC)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Are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rolul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determina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acceleratia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dorita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ﬁecare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vehicul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ıncat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-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mentina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distanta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constanta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mica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intre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masini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asigure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stabilitate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plutonului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Regulator de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inferior (lower-level controller - LLC)</a:t>
            </a:r>
          </a:p>
          <a:p>
            <a:pPr marL="0" indent="0">
              <a:buNone/>
            </a:pPr>
            <a:r>
              <a:rPr lang="it-IT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+mj-lt"/>
                <a:cs typeface="Times New Roman" panose="02020603050405020304" pitchFamily="18" charset="0"/>
              </a:rPr>
              <a:t>Are ca scop determinarea comenzilor de accelerare sau franare pentru a urmari acceleratia dorita.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4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DA04D2-AC55-4243-8A85-22E85404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</a:t>
            </a:r>
            <a:r>
              <a:rPr lang="en-US" dirty="0" smtClean="0">
                <a:cs typeface="Times New Roman" panose="02020603050405020304" pitchFamily="18" charset="0"/>
              </a:rPr>
              <a:t>control: </a:t>
            </a:r>
            <a:r>
              <a:rPr lang="en-US" dirty="0" err="1">
                <a:cs typeface="Times New Roman" panose="02020603050405020304" pitchFamily="18" charset="0"/>
              </a:rPr>
              <a:t>Metoda</a:t>
            </a:r>
            <a:r>
              <a:rPr lang="en-US" dirty="0">
                <a:cs typeface="Times New Roman" panose="02020603050405020304" pitchFamily="18" charset="0"/>
              </a:rPr>
              <a:t> Sliding Mode Control(SMC)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EBCF008-DD24-40FC-877B-5018AE34F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cs typeface="Times New Roman" panose="02020603050405020304" pitchFamily="18" charset="0"/>
                  </a:rPr>
                  <a:t>Pentru  </a:t>
                </a:r>
                <a:r>
                  <a:rPr lang="en-US" sz="2800" b="1" dirty="0" err="1">
                    <a:cs typeface="Times New Roman" panose="02020603050405020304" pitchFamily="18" charset="0"/>
                  </a:rPr>
                  <a:t>regulatorul</a:t>
                </a:r>
                <a:r>
                  <a:rPr lang="en-US" sz="2800" b="1" dirty="0">
                    <a:cs typeface="Times New Roman" panose="02020603050405020304" pitchFamily="18" charset="0"/>
                  </a:rPr>
                  <a:t> de </a:t>
                </a:r>
                <a:r>
                  <a:rPr lang="en-US" sz="2800" b="1" dirty="0" err="1">
                    <a:cs typeface="Times New Roman" panose="02020603050405020304" pitchFamily="18" charset="0"/>
                  </a:rPr>
                  <a:t>pe</a:t>
                </a:r>
                <a:r>
                  <a:rPr lang="en-US" sz="28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cs typeface="Times New Roman" panose="02020603050405020304" pitchFamily="18" charset="0"/>
                  </a:rPr>
                  <a:t>nivel</a:t>
                </a:r>
                <a:r>
                  <a:rPr lang="en-US" sz="2800" b="1" dirty="0">
                    <a:cs typeface="Times New Roman" panose="02020603050405020304" pitchFamily="18" charset="0"/>
                  </a:rPr>
                  <a:t> superior(ULC) :</a:t>
                </a:r>
              </a:p>
              <a:p>
                <a:pPr marL="0" indent="0">
                  <a:buNone/>
                </a:pPr>
                <a:r>
                  <a:rPr lang="en-US" dirty="0" err="1">
                    <a:cs typeface="Times New Roman" panose="02020603050405020304" pitchFamily="18" charset="0"/>
                  </a:rPr>
                  <a:t>Modelul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partii</a:t>
                </a:r>
                <a:r>
                  <a:rPr lang="en-US" dirty="0">
                    <a:cs typeface="Times New Roman" panose="02020603050405020304" pitchFamily="18" charset="0"/>
                  </a:rPr>
                  <a:t> ﬁxate </a:t>
                </a:r>
                <a:r>
                  <a:rPr lang="en-US" dirty="0" err="1">
                    <a:cs typeface="Times New Roman" panose="02020603050405020304" pitchFamily="18" charset="0"/>
                  </a:rPr>
                  <a:t>considerat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proiectarea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regulatorului</a:t>
                </a:r>
                <a:r>
                  <a:rPr lang="en-US" dirty="0">
                    <a:cs typeface="Times New Roman" panose="02020603050405020304" pitchFamily="18" charset="0"/>
                  </a:rPr>
                  <a:t> in </a:t>
                </a:r>
                <a:r>
                  <a:rPr lang="en-US" dirty="0" err="1">
                    <a:cs typeface="Times New Roman" panose="02020603050405020304" pitchFamily="18" charset="0"/>
                  </a:rPr>
                  <a:t>cauza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cs typeface="Times New Roman" panose="02020603050405020304" pitchFamily="18" charset="0"/>
                  </a:rPr>
                  <a:t>: 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 = u </a:t>
                </a:r>
              </a:p>
              <a:p>
                <a:pPr marL="0" indent="0">
                  <a:buNone/>
                </a:pPr>
                <a:r>
                  <a:rPr lang="en-US" dirty="0" err="1">
                    <a:cs typeface="Times New Roman" panose="02020603050405020304" pitchFamily="18" charset="0"/>
                  </a:rPr>
                  <a:t>unde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indicele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reprezinta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numarul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vehiculului</a:t>
                </a:r>
                <a:r>
                  <a:rPr lang="en-US" dirty="0">
                    <a:cs typeface="Times New Roman" panose="02020603050405020304" pitchFamily="18" charset="0"/>
                  </a:rPr>
                  <a:t> din pluton.</a:t>
                </a:r>
              </a:p>
              <a:p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Intrarea</a:t>
                </a:r>
                <a:r>
                  <a:rPr lang="en-US" dirty="0">
                    <a:cs typeface="Times New Roman" panose="02020603050405020304" pitchFamily="18" charset="0"/>
                  </a:rPr>
                  <a:t> de control </a:t>
                </a:r>
                <a:r>
                  <a:rPr lang="en-US" dirty="0" err="1"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acest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sistem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acceleratia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vehiculului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cs typeface="Times New Roman" panose="02020603050405020304" pitchFamily="18" charset="0"/>
                  </a:rPr>
                  <a:t>Algoritmii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controlul</a:t>
                </a:r>
                <a:r>
                  <a:rPr lang="en-US" dirty="0">
                    <a:cs typeface="Times New Roman" panose="02020603050405020304" pitchFamily="18" charset="0"/>
                  </a:rPr>
                  <a:t> longitudinal care </a:t>
                </a:r>
                <a:r>
                  <a:rPr lang="en-US" dirty="0" err="1">
                    <a:cs typeface="Times New Roman" panose="02020603050405020304" pitchFamily="18" charset="0"/>
                  </a:rPr>
                  <a:t>garanteata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stabilitatea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sirului</a:t>
                </a:r>
                <a:r>
                  <a:rPr lang="en-US" dirty="0"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cs typeface="Times New Roman" panose="02020603050405020304" pitchFamily="18" charset="0"/>
                  </a:rPr>
                  <a:t>vehicule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includ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algoritmi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autonomi</a:t>
                </a:r>
                <a:r>
                  <a:rPr lang="en-US" dirty="0">
                    <a:cs typeface="Times New Roman" panose="02020603050405020304" pitchFamily="18" charset="0"/>
                  </a:rPr>
                  <a:t>, semi-</a:t>
                </a:r>
                <a:r>
                  <a:rPr lang="en-US" dirty="0" err="1">
                    <a:cs typeface="Times New Roman" panose="02020603050405020304" pitchFamily="18" charset="0"/>
                  </a:rPr>
                  <a:t>autonomi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si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bazati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pe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comunicatii</a:t>
                </a:r>
                <a:r>
                  <a:rPr lang="en-US" dirty="0">
                    <a:cs typeface="Times New Roman" panose="02020603050405020304" pitchFamily="18" charset="0"/>
                  </a:rPr>
                  <a:t> radio.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BCF008-DD24-40FC-877B-5018AE34F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6" t="-172" r="-215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1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A17A9D-F435-49F2-98A1-B07AD335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</a:t>
            </a:r>
            <a:r>
              <a:rPr lang="en-US" dirty="0" smtClean="0">
                <a:cs typeface="Times New Roman" panose="02020603050405020304" pitchFamily="18" charset="0"/>
              </a:rPr>
              <a:t>control: </a:t>
            </a:r>
            <a:r>
              <a:rPr lang="en-US" dirty="0" err="1">
                <a:cs typeface="Times New Roman" panose="02020603050405020304" pitchFamily="18" charset="0"/>
              </a:rPr>
              <a:t>Metoda</a:t>
            </a:r>
            <a:r>
              <a:rPr lang="en-US" dirty="0">
                <a:cs typeface="Times New Roman" panose="02020603050405020304" pitchFamily="18" charset="0"/>
              </a:rPr>
              <a:t> Sliding Mode Control(SMC)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18D50F5-5442-4450-B056-A8A18D263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cs typeface="Times New Roman" panose="02020603050405020304" pitchFamily="18" charset="0"/>
                  </a:rPr>
                  <a:t>Pentru </a:t>
                </a:r>
                <a:r>
                  <a:rPr lang="en-US" dirty="0" err="1">
                    <a:cs typeface="Times New Roman" panose="02020603050405020304" pitchFamily="18" charset="0"/>
                  </a:rPr>
                  <a:t>controlul</a:t>
                </a:r>
                <a:r>
                  <a:rPr lang="en-US" dirty="0">
                    <a:cs typeface="Times New Roman" panose="02020603050405020304" pitchFamily="18" charset="0"/>
                  </a:rPr>
                  <a:t> longitudinal se </a:t>
                </a:r>
                <a:r>
                  <a:rPr lang="en-US" dirty="0" err="1">
                    <a:cs typeface="Times New Roman" panose="02020603050405020304" pitchFamily="18" charset="0"/>
                  </a:rPr>
                  <a:t>foloseste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cs typeface="Times New Roman" panose="02020603050405020304" pitchFamily="18" charset="0"/>
                  </a:rPr>
                  <a:t>metoda</a:t>
                </a:r>
                <a:r>
                  <a:rPr lang="en-US" b="1" dirty="0">
                    <a:cs typeface="Times New Roman" panose="02020603050405020304" pitchFamily="18" charset="0"/>
                  </a:rPr>
                  <a:t> sliding mode control(SMC). </a:t>
                </a:r>
                <a:r>
                  <a:rPr lang="en-US" dirty="0" err="1">
                    <a:cs typeface="Times New Roman" panose="02020603050405020304" pitchFamily="18" charset="0"/>
                  </a:rPr>
                  <a:t>Suprafata</a:t>
                </a:r>
                <a:r>
                  <a:rPr lang="en-US" dirty="0"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cs typeface="Times New Roman" panose="02020603050405020304" pitchFamily="18" charset="0"/>
                  </a:rPr>
                  <a:t>alunecare</a:t>
                </a:r>
                <a:r>
                  <a:rPr lang="en-US" dirty="0">
                    <a:cs typeface="Times New Roman" panose="02020603050405020304" pitchFamily="18" charset="0"/>
                  </a:rPr>
                  <a:t> (sliding surface) </a:t>
                </a:r>
                <a:r>
                  <a:rPr lang="en-US" dirty="0" err="1">
                    <a:cs typeface="Times New Roman" panose="02020603050405020304" pitchFamily="18" charset="0"/>
                  </a:rPr>
                  <a:t>deﬁnita</a:t>
                </a:r>
                <a:r>
                  <a:rPr lang="en-US" dirty="0"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cs typeface="Times New Roman" panose="02020603050405020304" pitchFamily="18" charset="0"/>
                  </a:rPr>
                  <a:t>aceasta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metoda</a:t>
                </a:r>
                <a:r>
                  <a:rPr lang="en-US" dirty="0">
                    <a:cs typeface="Times New Roman" panose="02020603050405020304" pitchFamily="18" charset="0"/>
                  </a:rPr>
                  <a:t> are forma: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eroarea</a:t>
                </a:r>
                <a:r>
                  <a:rPr lang="en-US" dirty="0"/>
                  <a:t> de </a:t>
                </a:r>
                <a:r>
                  <a:rPr lang="en-US" dirty="0" err="1"/>
                  <a:t>distanta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viteza</a:t>
                </a:r>
                <a:r>
                  <a:rPr lang="en-US" dirty="0"/>
                  <a:t> </a:t>
                </a:r>
                <a:r>
                  <a:rPr lang="en-US" dirty="0" err="1"/>
                  <a:t>liderului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ponderea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relativa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compararea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semnalului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de tip feedback a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vehiculului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lider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cu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semnalul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corespunzator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vehiculului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din fata </a:t>
                </a:r>
                <a:r>
                  <a:rPr lang="en-US" dirty="0" err="1">
                    <a:latin typeface="+mj-lt"/>
                    <a:cs typeface="Times New Roman" panose="02020603050405020304" pitchFamily="18" charset="0"/>
                  </a:rPr>
                  <a:t>sa</a:t>
                </a:r>
                <a:endParaRPr lang="en-US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raportul</a:t>
                </a:r>
                <a:r>
                  <a:rPr lang="en-US" dirty="0"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cs typeface="Times New Roman" panose="02020603050405020304" pitchFamily="18" charset="0"/>
                  </a:rPr>
                  <a:t>amortizare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si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poate</a:t>
                </a:r>
                <a:r>
                  <a:rPr lang="en-US" dirty="0">
                    <a:cs typeface="Times New Roman" panose="02020603050405020304" pitchFamily="18" charset="0"/>
                  </a:rPr>
                  <a:t> ﬁ </a:t>
                </a:r>
                <a:r>
                  <a:rPr lang="en-US" dirty="0" err="1">
                    <a:cs typeface="Times New Roman" panose="02020603050405020304" pitchFamily="18" charset="0"/>
                  </a:rPr>
                  <a:t>setat</a:t>
                </a:r>
                <a:r>
                  <a:rPr lang="en-US" dirty="0">
                    <a:cs typeface="Times New Roman" panose="02020603050405020304" pitchFamily="18" charset="0"/>
                  </a:rPr>
                  <a:t> cu </a:t>
                </a:r>
                <a:r>
                  <a:rPr lang="en-US" dirty="0" err="1">
                    <a:cs typeface="Times New Roman" panose="02020603050405020304" pitchFamily="18" charset="0"/>
                  </a:rPr>
                  <a:t>valoarea</a:t>
                </a:r>
                <a:r>
                  <a:rPr lang="en-US" dirty="0">
                    <a:cs typeface="Times New Roman" panose="02020603050405020304" pitchFamily="18" charset="0"/>
                  </a:rPr>
                  <a:t> 1 </a:t>
                </a:r>
                <a:r>
                  <a:rPr lang="en-US" dirty="0" err="1"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amortizari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critice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cs typeface="Times New Roman" panose="02020603050405020304" pitchFamily="18" charset="0"/>
                  </a:rPr>
                  <a:t>banda</a:t>
                </a:r>
                <a:r>
                  <a:rPr lang="en-US" dirty="0"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cs typeface="Times New Roman" panose="02020603050405020304" pitchFamily="18" charset="0"/>
                  </a:rPr>
                  <a:t>functionare</a:t>
                </a:r>
                <a:r>
                  <a:rPr lang="en-US" dirty="0">
                    <a:cs typeface="Times New Roman" panose="02020603050405020304" pitchFamily="18" charset="0"/>
                  </a:rPr>
                  <a:t> a ULC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D50F5-5442-4450-B056-A8A18D263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5" t="-2065" r="-246" b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D2EE2A-AC44-494E-9047-306FBC75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</a:t>
            </a:r>
            <a:r>
              <a:rPr lang="en-US" dirty="0" smtClean="0">
                <a:cs typeface="Times New Roman" panose="02020603050405020304" pitchFamily="18" charset="0"/>
              </a:rPr>
              <a:t>control: </a:t>
            </a:r>
            <a:r>
              <a:rPr lang="en-US" dirty="0" err="1">
                <a:cs typeface="Times New Roman" panose="02020603050405020304" pitchFamily="18" charset="0"/>
              </a:rPr>
              <a:t>Metoda</a:t>
            </a:r>
            <a:r>
              <a:rPr lang="en-US" dirty="0">
                <a:cs typeface="Times New Roman" panose="02020603050405020304" pitchFamily="18" charset="0"/>
              </a:rPr>
              <a:t> Sliding Mode Control(SMC)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27B4311C-4CF8-433A-A9D0-F1D0BD25F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8"/>
                <a:ext cx="9906000" cy="35417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b="1" dirty="0" err="1">
                    <a:latin typeface="+mj-lt"/>
                    <a:cs typeface="Times New Roman" panose="02020603050405020304" pitchFamily="18" charset="0"/>
                  </a:rPr>
                  <a:t>Pentru</a:t>
                </a:r>
                <a:r>
                  <a:rPr lang="en-US" sz="2400" b="1" dirty="0">
                    <a:latin typeface="+mj-lt"/>
                    <a:cs typeface="Times New Roman" panose="02020603050405020304" pitchFamily="18" charset="0"/>
                  </a:rPr>
                  <a:t>  </a:t>
                </a:r>
                <a:r>
                  <a:rPr lang="en-US" sz="2400" b="1" dirty="0" err="1">
                    <a:latin typeface="+mj-lt"/>
                    <a:cs typeface="Times New Roman" panose="02020603050405020304" pitchFamily="18" charset="0"/>
                  </a:rPr>
                  <a:t>regulatorul</a:t>
                </a:r>
                <a:r>
                  <a:rPr lang="en-US" sz="2400" b="1" dirty="0">
                    <a:latin typeface="+mj-lt"/>
                    <a:cs typeface="Times New Roman" panose="02020603050405020304" pitchFamily="18" charset="0"/>
                  </a:rPr>
                  <a:t> de </a:t>
                </a:r>
                <a:r>
                  <a:rPr lang="en-US" sz="2400" b="1" dirty="0" err="1">
                    <a:latin typeface="+mj-lt"/>
                    <a:cs typeface="Times New Roman" panose="02020603050405020304" pitchFamily="18" charset="0"/>
                  </a:rPr>
                  <a:t>pe</a:t>
                </a:r>
                <a:r>
                  <a:rPr lang="en-US" sz="2400" b="1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+mj-lt"/>
                    <a:cs typeface="Times New Roman" panose="02020603050405020304" pitchFamily="18" charset="0"/>
                  </a:rPr>
                  <a:t>nivel</a:t>
                </a:r>
                <a:r>
                  <a:rPr lang="en-US" sz="2400" b="1" dirty="0">
                    <a:latin typeface="+mj-lt"/>
                    <a:cs typeface="Times New Roman" panose="02020603050405020304" pitchFamily="18" charset="0"/>
                  </a:rPr>
                  <a:t> inferior(LLC) :</a:t>
                </a:r>
              </a:p>
              <a:p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Pentru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implementarea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regulatorului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LLC se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considera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modelul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simpliﬁcat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al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dinamicii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vehiculului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cu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expresia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: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𝑣𝑖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Rh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R=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este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raportul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transmisie</a:t>
                </a: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h=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reprezinta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raza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anvelopei</a:t>
                </a: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este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viteza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unghiulara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a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motorului</a:t>
                </a: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Acest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model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simpliﬁcat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se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bazeaza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pe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presupunerile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ca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convertorul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cuplu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din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vehicul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este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blocat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si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ca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alunecarea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dintre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anvelopa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si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drum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este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+mj-lt"/>
                    <a:cs typeface="Times New Roman" panose="02020603050405020304" pitchFamily="18" charset="0"/>
                  </a:rPr>
                  <a:t>egala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cu zero.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B4311C-4CF8-433A-A9D0-F1D0BD25F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8"/>
                <a:ext cx="9906000" cy="3541712"/>
              </a:xfrm>
              <a:blipFill>
                <a:blip r:embed="rId2"/>
                <a:stretch>
                  <a:fillRect l="-862" t="-861" r="-492" b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0C079-52E6-4525-A5F0-8B011F39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control: </a:t>
            </a:r>
            <a:r>
              <a:rPr lang="en-US" dirty="0" err="1">
                <a:cs typeface="Times New Roman" panose="02020603050405020304" pitchFamily="18" charset="0"/>
              </a:rPr>
              <a:t>Metoda</a:t>
            </a:r>
            <a:r>
              <a:rPr lang="en-US" dirty="0">
                <a:cs typeface="Times New Roman" panose="02020603050405020304" pitchFamily="18" charset="0"/>
              </a:rPr>
              <a:t> de control </a:t>
            </a:r>
            <a:r>
              <a:rPr lang="en-US" dirty="0" err="1">
                <a:cs typeface="Times New Roman" panose="02020603050405020304" pitchFamily="18" charset="0"/>
              </a:rPr>
              <a:t>predictiv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7EB0E-A820-48BE-B95C-1839346E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8320DA2E-B473-401D-B1AE-66FE3693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7"/>
          <a:stretch/>
        </p:blipFill>
        <p:spPr>
          <a:xfrm>
            <a:off x="1676222" y="2249487"/>
            <a:ext cx="8836378" cy="43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40CFA-BACF-4084-BD44-8DFA5A3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Solutii</a:t>
            </a:r>
            <a:r>
              <a:rPr lang="en-US" dirty="0">
                <a:cs typeface="Times New Roman" panose="02020603050405020304" pitchFamily="18" charset="0"/>
              </a:rPr>
              <a:t> de </a:t>
            </a:r>
            <a:r>
              <a:rPr lang="en-US" dirty="0" smtClean="0">
                <a:cs typeface="Times New Roman" panose="02020603050405020304" pitchFamily="18" charset="0"/>
              </a:rPr>
              <a:t>control: </a:t>
            </a:r>
            <a:r>
              <a:rPr lang="en-US" dirty="0" err="1" smtClean="0">
                <a:cs typeface="Times New Roman" panose="02020603050405020304" pitchFamily="18" charset="0"/>
              </a:rPr>
              <a:t>Metoda</a:t>
            </a:r>
            <a:r>
              <a:rPr lang="en-US" dirty="0" smtClean="0">
                <a:cs typeface="Times New Roman" panose="02020603050405020304" pitchFamily="18" charset="0"/>
              </a:rPr>
              <a:t> de control </a:t>
            </a:r>
            <a:r>
              <a:rPr lang="en-US" dirty="0" err="1" smtClean="0">
                <a:cs typeface="Times New Roman" panose="02020603050405020304" pitchFamily="18" charset="0"/>
              </a:rPr>
              <a:t>predictiv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19DFC2-F520-436B-A837-BA9819EA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Modelul</a:t>
            </a:r>
            <a:r>
              <a:rPr lang="en-GB" dirty="0"/>
              <a:t> de control predictive (MPC)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tehnica</a:t>
            </a:r>
            <a:r>
              <a:rPr lang="en-GB" dirty="0"/>
              <a:t> de control </a:t>
            </a:r>
            <a:r>
              <a:rPr lang="en-GB" dirty="0" err="1"/>
              <a:t>optimala</a:t>
            </a:r>
            <a:r>
              <a:rPr lang="en-GB" dirty="0"/>
              <a:t> care </a:t>
            </a:r>
            <a:r>
              <a:rPr lang="en-GB" dirty="0" err="1"/>
              <a:t>foloseste</a:t>
            </a:r>
            <a:r>
              <a:rPr lang="en-GB" dirty="0"/>
              <a:t> un model </a:t>
            </a:r>
            <a:r>
              <a:rPr lang="en-GB" dirty="0" err="1"/>
              <a:t>dinamic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prezice</a:t>
            </a:r>
            <a:r>
              <a:rPr lang="en-GB" dirty="0"/>
              <a:t> </a:t>
            </a:r>
            <a:r>
              <a:rPr lang="en-GB" dirty="0" err="1"/>
              <a:t>evolutia</a:t>
            </a:r>
            <a:r>
              <a:rPr lang="en-GB" dirty="0"/>
              <a:t> </a:t>
            </a:r>
            <a:r>
              <a:rPr lang="en-GB" dirty="0" err="1"/>
              <a:t>sistemului</a:t>
            </a:r>
            <a:r>
              <a:rPr lang="en-GB" dirty="0"/>
              <a:t> pe </a:t>
            </a:r>
            <a:r>
              <a:rPr lang="en-GB" dirty="0" err="1"/>
              <a:t>durata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orizont</a:t>
            </a:r>
            <a:r>
              <a:rPr lang="en-GB" dirty="0"/>
              <a:t> de </a:t>
            </a:r>
            <a:r>
              <a:rPr lang="en-GB" dirty="0" err="1"/>
              <a:t>predictie</a:t>
            </a:r>
            <a:r>
              <a:rPr lang="en-GB" dirty="0"/>
              <a:t> </a:t>
            </a:r>
            <a:r>
              <a:rPr lang="en-GB" dirty="0" err="1"/>
              <a:t>viitor</a:t>
            </a:r>
            <a:r>
              <a:rPr lang="en-GB" dirty="0"/>
              <a:t>.</a:t>
            </a:r>
          </a:p>
          <a:p>
            <a:r>
              <a:rPr lang="en-GB" dirty="0" err="1"/>
              <a:t>Principiul</a:t>
            </a:r>
            <a:r>
              <a:rPr lang="en-GB" dirty="0"/>
              <a:t> de </a:t>
            </a:r>
            <a:r>
              <a:rPr lang="en-GB" dirty="0" err="1"/>
              <a:t>baza</a:t>
            </a:r>
            <a:r>
              <a:rPr lang="en-GB" dirty="0"/>
              <a:t> al MPC </a:t>
            </a:r>
            <a:r>
              <a:rPr lang="en-GB" dirty="0" err="1"/>
              <a:t>consta</a:t>
            </a:r>
            <a:r>
              <a:rPr lang="en-GB" dirty="0"/>
              <a:t> in </a:t>
            </a:r>
            <a:r>
              <a:rPr lang="en-GB" dirty="0" err="1"/>
              <a:t>faptul</a:t>
            </a:r>
            <a:r>
              <a:rPr lang="en-GB" dirty="0"/>
              <a:t> ca </a:t>
            </a:r>
            <a:r>
              <a:rPr lang="en-GB" dirty="0" err="1"/>
              <a:t>actiunea</a:t>
            </a:r>
            <a:r>
              <a:rPr lang="en-GB" dirty="0"/>
              <a:t> de control </a:t>
            </a:r>
            <a:r>
              <a:rPr lang="en-GB" dirty="0" err="1"/>
              <a:t>curenta</a:t>
            </a:r>
            <a:r>
              <a:rPr lang="en-GB" dirty="0"/>
              <a:t> se </a:t>
            </a:r>
            <a:r>
              <a:rPr lang="en-GB" dirty="0" err="1"/>
              <a:t>obtine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minimizarea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optimizare</a:t>
            </a:r>
            <a:r>
              <a:rPr lang="en-GB" dirty="0"/>
              <a:t> .Din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secventa</a:t>
            </a:r>
            <a:r>
              <a:rPr lang="en-GB" dirty="0"/>
              <a:t> de control </a:t>
            </a:r>
            <a:r>
              <a:rPr lang="en-GB" dirty="0" err="1"/>
              <a:t>numai</a:t>
            </a:r>
            <a:r>
              <a:rPr lang="en-GB" dirty="0"/>
              <a:t> </a:t>
            </a:r>
            <a:r>
              <a:rPr lang="en-GB" dirty="0" err="1"/>
              <a:t>primul</a:t>
            </a:r>
            <a:r>
              <a:rPr lang="en-GB" dirty="0"/>
              <a:t> pas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aplicat</a:t>
            </a:r>
            <a:r>
              <a:rPr lang="en-GB" dirty="0"/>
              <a:t> </a:t>
            </a:r>
            <a:r>
              <a:rPr lang="en-GB" dirty="0" err="1"/>
              <a:t>sistemului</a:t>
            </a:r>
            <a:r>
              <a:rPr lang="en-GB" dirty="0"/>
              <a:t>.</a:t>
            </a:r>
          </a:p>
          <a:p>
            <a:r>
              <a:rPr lang="en-GB" dirty="0"/>
              <a:t>La </a:t>
            </a:r>
            <a:r>
              <a:rPr lang="en-GB" dirty="0" err="1"/>
              <a:t>urmatorul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de </a:t>
            </a:r>
            <a:r>
              <a:rPr lang="en-GB" dirty="0" err="1"/>
              <a:t>esantionare</a:t>
            </a:r>
            <a:r>
              <a:rPr lang="en-GB" dirty="0"/>
              <a:t> , </a:t>
            </a:r>
            <a:r>
              <a:rPr lang="en-GB" dirty="0" err="1"/>
              <a:t>apare</a:t>
            </a:r>
            <a:r>
              <a:rPr lang="en-GB" dirty="0"/>
              <a:t> o </a:t>
            </a:r>
            <a:r>
              <a:rPr lang="en-GB" dirty="0" err="1"/>
              <a:t>noua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de control </a:t>
            </a:r>
            <a:r>
              <a:rPr lang="en-GB" dirty="0" err="1"/>
              <a:t>bazata</a:t>
            </a:r>
            <a:r>
              <a:rPr lang="en-GB" dirty="0"/>
              <a:t> pe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masuratori</a:t>
            </a:r>
            <a:r>
              <a:rPr lang="en-GB" dirty="0"/>
              <a:t> ca </a:t>
            </a:r>
            <a:r>
              <a:rPr lang="en-GB" dirty="0" err="1"/>
              <a:t>urmare</a:t>
            </a:r>
            <a:r>
              <a:rPr lang="en-GB" dirty="0"/>
              <a:t> a </a:t>
            </a:r>
            <a:r>
              <a:rPr lang="en-GB" dirty="0" err="1"/>
              <a:t>deplasarii</a:t>
            </a:r>
            <a:r>
              <a:rPr lang="en-GB" dirty="0"/>
              <a:t> </a:t>
            </a:r>
            <a:r>
              <a:rPr lang="en-GB" dirty="0" err="1"/>
              <a:t>orizontului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se </a:t>
            </a:r>
            <a:r>
              <a:rPr lang="en-GB" dirty="0" err="1"/>
              <a:t>repeta</a:t>
            </a:r>
            <a:r>
              <a:rPr lang="en-GB" dirty="0"/>
              <a:t>.</a:t>
            </a:r>
          </a:p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iterativa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verificarea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7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4F7DD-C6B8-4612-A62B-644C9F3E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vs CC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1B4E0CD-72D4-44AC-8BCF-737099995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350" y="3956336"/>
            <a:ext cx="3957060" cy="263804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B3EB2C-9E95-4CE3-9C5B-F6D41E17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20" y="2097088"/>
            <a:ext cx="6037444" cy="3369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17ECE3F-91C0-48D2-9702-79EECA03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31" y="302163"/>
            <a:ext cx="3719179" cy="33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4EE17-38E4-46E8-90E7-90EE3F31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7C4042B-36C7-4781-A718-40752C42B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2360" y="1019033"/>
            <a:ext cx="3642666" cy="197760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AC267183-CD35-4F0F-99D9-93B7168BA7DE}"/>
              </a:ext>
            </a:extLst>
          </p:cNvPr>
          <p:cNvSpPr/>
          <p:nvPr/>
        </p:nvSpPr>
        <p:spPr>
          <a:xfrm>
            <a:off x="3992415" y="5480557"/>
            <a:ext cx="1764146" cy="94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Putere</a:t>
            </a:r>
            <a:r>
              <a:rPr lang="en-US" dirty="0"/>
              <a:t> la </a:t>
            </a:r>
            <a:r>
              <a:rPr lang="en-US" dirty="0" err="1"/>
              <a:t>Forta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CD1D0D2-C263-477B-857A-BED02B111466}"/>
              </a:ext>
            </a:extLst>
          </p:cNvPr>
          <p:cNvSpPr/>
          <p:nvPr/>
        </p:nvSpPr>
        <p:spPr>
          <a:xfrm>
            <a:off x="7520707" y="5480558"/>
            <a:ext cx="1764146" cy="94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Cuplu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la </a:t>
            </a:r>
            <a:r>
              <a:rPr lang="en-US" dirty="0" err="1"/>
              <a:t>Putere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6503120A-87C0-4373-AD4D-56A2EBCC02D2}"/>
              </a:ext>
            </a:extLst>
          </p:cNvPr>
          <p:cNvSpPr/>
          <p:nvPr/>
        </p:nvSpPr>
        <p:spPr>
          <a:xfrm>
            <a:off x="9284853" y="4021970"/>
            <a:ext cx="1764146" cy="94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Cutia</a:t>
            </a:r>
            <a:r>
              <a:rPr lang="en-US" dirty="0"/>
              <a:t> de </a:t>
            </a:r>
            <a:r>
              <a:rPr lang="en-US" dirty="0" err="1"/>
              <a:t>Viteze</a:t>
            </a:r>
            <a:r>
              <a:rPr lang="en-US" dirty="0"/>
              <a:t>, </a:t>
            </a:r>
            <a:r>
              <a:rPr lang="en-US" dirty="0" err="1"/>
              <a:t>Diferential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4EE1F42-56A6-4E2E-BCC3-12A6C6D3DEAF}"/>
              </a:ext>
            </a:extLst>
          </p:cNvPr>
          <p:cNvSpPr/>
          <p:nvPr/>
        </p:nvSpPr>
        <p:spPr>
          <a:xfrm>
            <a:off x="5756561" y="4021971"/>
            <a:ext cx="1764146" cy="94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Viteza</a:t>
            </a:r>
            <a:r>
              <a:rPr lang="en-US" dirty="0"/>
              <a:t> la </a:t>
            </a:r>
            <a:r>
              <a:rPr lang="en-US" dirty="0" err="1"/>
              <a:t>Cuplu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F382E4F-40C0-42FD-BFB2-44597529BB9D}"/>
              </a:ext>
            </a:extLst>
          </p:cNvPr>
          <p:cNvSpPr/>
          <p:nvPr/>
        </p:nvSpPr>
        <p:spPr>
          <a:xfrm>
            <a:off x="2228269" y="4000471"/>
            <a:ext cx="1764146" cy="94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  <a:p>
            <a:pPr algn="ctr"/>
            <a:r>
              <a:rPr lang="en-US" dirty="0"/>
              <a:t>(ECU Motor)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C1E3226-01BD-49CD-A1DB-32C2DB2FBC3C}"/>
              </a:ext>
            </a:extLst>
          </p:cNvPr>
          <p:cNvCxnSpPr>
            <a:cxnSpLocks/>
          </p:cNvCxnSpPr>
          <p:nvPr/>
        </p:nvCxnSpPr>
        <p:spPr>
          <a:xfrm>
            <a:off x="3084798" y="3333403"/>
            <a:ext cx="0" cy="56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E743C09-2193-4C4A-8AEF-91383E755375}"/>
              </a:ext>
            </a:extLst>
          </p:cNvPr>
          <p:cNvCxnSpPr>
            <a:cxnSpLocks/>
          </p:cNvCxnSpPr>
          <p:nvPr/>
        </p:nvCxnSpPr>
        <p:spPr>
          <a:xfrm>
            <a:off x="4207017" y="4522123"/>
            <a:ext cx="1413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1D20E36-F78B-4262-B7F1-C5B7E93191AD}"/>
              </a:ext>
            </a:extLst>
          </p:cNvPr>
          <p:cNvCxnSpPr>
            <a:cxnSpLocks/>
          </p:cNvCxnSpPr>
          <p:nvPr/>
        </p:nvCxnSpPr>
        <p:spPr>
          <a:xfrm flipH="1">
            <a:off x="5924980" y="5971307"/>
            <a:ext cx="1385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8FC5D721-1C4B-4F27-B9CA-0CE1C841372A}"/>
              </a:ext>
            </a:extLst>
          </p:cNvPr>
          <p:cNvCxnSpPr>
            <a:cxnSpLocks/>
          </p:cNvCxnSpPr>
          <p:nvPr/>
        </p:nvCxnSpPr>
        <p:spPr>
          <a:xfrm>
            <a:off x="7751010" y="4522123"/>
            <a:ext cx="1413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80EF6BC4-3501-4CDB-942A-8461DFD19E3D}"/>
              </a:ext>
            </a:extLst>
          </p:cNvPr>
          <p:cNvCxnSpPr>
            <a:cxnSpLocks/>
          </p:cNvCxnSpPr>
          <p:nvPr/>
        </p:nvCxnSpPr>
        <p:spPr>
          <a:xfrm flipH="1">
            <a:off x="3209489" y="5971307"/>
            <a:ext cx="632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E0D05877-747D-404A-9772-DF52884C5F82}"/>
              </a:ext>
            </a:extLst>
          </p:cNvPr>
          <p:cNvCxnSpPr>
            <a:cxnSpLocks/>
          </p:cNvCxnSpPr>
          <p:nvPr/>
        </p:nvCxnSpPr>
        <p:spPr>
          <a:xfrm rot="5400000">
            <a:off x="9408430" y="5051547"/>
            <a:ext cx="909242" cy="889462"/>
          </a:xfrm>
          <a:prstGeom prst="bentConnector3">
            <a:avLst>
              <a:gd name="adj1" fmla="val 993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0D5E0F81-24B0-4A93-8A3E-2222109D88DB}"/>
              </a:ext>
            </a:extLst>
          </p:cNvPr>
          <p:cNvCxnSpPr>
            <a:cxnSpLocks/>
          </p:cNvCxnSpPr>
          <p:nvPr/>
        </p:nvCxnSpPr>
        <p:spPr>
          <a:xfrm rot="5400000">
            <a:off x="9425776" y="5111008"/>
            <a:ext cx="1084825" cy="946125"/>
          </a:xfrm>
          <a:prstGeom prst="bentConnector3">
            <a:avLst>
              <a:gd name="adj1" fmla="val 990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C10AD8E-147C-4D08-9AE3-CAFF3FB9C329}"/>
              </a:ext>
            </a:extLst>
          </p:cNvPr>
          <p:cNvSpPr txBox="1"/>
          <p:nvPr/>
        </p:nvSpPr>
        <p:spPr>
          <a:xfrm>
            <a:off x="1988124" y="292556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de la Regulator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8622B42-322B-4040-92C4-59BF0303F149}"/>
              </a:ext>
            </a:extLst>
          </p:cNvPr>
          <p:cNvSpPr txBox="1"/>
          <p:nvPr/>
        </p:nvSpPr>
        <p:spPr>
          <a:xfrm>
            <a:off x="4156359" y="4119157"/>
            <a:ext cx="14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(RPM)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89695CF-8ECC-453E-B88E-01BBB5EC7ADE}"/>
              </a:ext>
            </a:extLst>
          </p:cNvPr>
          <p:cNvSpPr txBox="1"/>
          <p:nvPr/>
        </p:nvSpPr>
        <p:spPr>
          <a:xfrm>
            <a:off x="7684295" y="4116114"/>
            <a:ext cx="14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Cuplul</a:t>
            </a:r>
            <a:r>
              <a:rPr lang="en-US" dirty="0"/>
              <a:t> Motor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E26EE66-9383-4FEB-A4FC-6B5768F0B62D}"/>
              </a:ext>
            </a:extLst>
          </p:cNvPr>
          <p:cNvSpPr txBox="1"/>
          <p:nvPr/>
        </p:nvSpPr>
        <p:spPr>
          <a:xfrm>
            <a:off x="9052927" y="5036960"/>
            <a:ext cx="14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Rotii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4E31F09-199A-4FA3-8350-EA6B7CC2C288}"/>
              </a:ext>
            </a:extLst>
          </p:cNvPr>
          <p:cNvSpPr txBox="1"/>
          <p:nvPr/>
        </p:nvSpPr>
        <p:spPr>
          <a:xfrm>
            <a:off x="10009752" y="6126483"/>
            <a:ext cx="14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Cuplul</a:t>
            </a:r>
            <a:r>
              <a:rPr lang="en-US" dirty="0"/>
              <a:t> </a:t>
            </a:r>
            <a:r>
              <a:rPr lang="en-US" dirty="0" err="1"/>
              <a:t>Rotii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6940873-9CD6-440C-A60D-0F7B6689721D}"/>
              </a:ext>
            </a:extLst>
          </p:cNvPr>
          <p:cNvSpPr txBox="1"/>
          <p:nvPr/>
        </p:nvSpPr>
        <p:spPr>
          <a:xfrm>
            <a:off x="6204417" y="5581567"/>
            <a:ext cx="14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kW/CP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66E745FA-3904-4093-AAAA-F34B5943DD66}"/>
              </a:ext>
            </a:extLst>
          </p:cNvPr>
          <p:cNvSpPr txBox="1"/>
          <p:nvPr/>
        </p:nvSpPr>
        <p:spPr>
          <a:xfrm>
            <a:off x="2070668" y="5648141"/>
            <a:ext cx="147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Forta</a:t>
            </a:r>
            <a:r>
              <a:rPr lang="en-US" dirty="0"/>
              <a:t> de </a:t>
            </a:r>
            <a:r>
              <a:rPr lang="en-US" dirty="0" err="1"/>
              <a:t>tractiune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6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759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(∝)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759720"/>
              </a:xfrm>
              <a:blipFill>
                <a:blip r:embed="rId2"/>
                <a:stretch>
                  <a:fillRect l="-1231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2961E8D-31C4-46D0-BE0F-D13A1958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27503"/>
            <a:ext cx="5960918" cy="3138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7383A50-D0FC-4CCD-8C08-2DEAEAB2FB55}"/>
                  </a:ext>
                </a:extLst>
              </p:cNvPr>
              <p:cNvSpPr txBox="1"/>
              <p:nvPr/>
            </p:nvSpPr>
            <p:spPr>
              <a:xfrm>
                <a:off x="7564582" y="3227503"/>
                <a:ext cx="3857105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+mj-lt"/>
                  </a:rPr>
                  <a:t>Modelul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miscarii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longitudinale</a:t>
                </a:r>
                <a:r>
                  <a:rPr lang="en-US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83A50-D0FC-4CCD-8C08-2DEAEAB2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2" y="3227503"/>
                <a:ext cx="3857105" cy="892488"/>
              </a:xfrm>
              <a:prstGeom prst="rect">
                <a:avLst/>
              </a:prstGeom>
              <a:blipFill>
                <a:blip r:embed="rId4"/>
                <a:stretch>
                  <a:fillRect l="-1106" t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Elementul de </a:t>
                </a:r>
                <a:r>
                  <a:rPr lang="en-US" dirty="0" err="1"/>
                  <a:t>executie</a:t>
                </a:r>
                <a:r>
                  <a:rPr lang="en-US" dirty="0"/>
                  <a:t>: </a:t>
                </a:r>
                <a:r>
                  <a:rPr lang="en-US" dirty="0" err="1"/>
                  <a:t>clapeta</a:t>
                </a:r>
                <a:r>
                  <a:rPr lang="en-US" dirty="0"/>
                  <a:t> de </a:t>
                </a:r>
                <a:r>
                  <a:rPr lang="en-US" dirty="0" err="1"/>
                  <a:t>admisie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Cruise control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4C441A1-48C1-49E8-BA2D-E0A159C4457E}"/>
              </a:ext>
            </a:extLst>
          </p:cNvPr>
          <p:cNvSpPr/>
          <p:nvPr/>
        </p:nvSpPr>
        <p:spPr>
          <a:xfrm>
            <a:off x="3023655" y="3877887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3A91114-7660-4522-A169-337232F1BF78}"/>
              </a:ext>
            </a:extLst>
          </p:cNvPr>
          <p:cNvSpPr/>
          <p:nvPr/>
        </p:nvSpPr>
        <p:spPr>
          <a:xfrm>
            <a:off x="5990880" y="3692809"/>
            <a:ext cx="1720734" cy="10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Elementul</a:t>
            </a:r>
            <a:r>
              <a:rPr lang="en-US" dirty="0"/>
              <a:t> de control al </a:t>
            </a:r>
            <a:r>
              <a:rPr lang="en-US" dirty="0" err="1"/>
              <a:t>clapetei</a:t>
            </a:r>
            <a:r>
              <a:rPr lang="en-US" dirty="0"/>
              <a:t> de </a:t>
            </a:r>
            <a:r>
              <a:rPr lang="en-US" dirty="0" err="1"/>
              <a:t>admisie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7E1BFA0-BC9A-409A-A96D-4B2A72621FE6}"/>
              </a:ext>
            </a:extLst>
          </p:cNvPr>
          <p:cNvSpPr/>
          <p:nvPr/>
        </p:nvSpPr>
        <p:spPr>
          <a:xfrm>
            <a:off x="8889079" y="3890356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Masina</a:t>
            </a:r>
            <a:r>
              <a:rPr lang="en-US" dirty="0"/>
              <a:t> </a:t>
            </a:r>
            <a:r>
              <a:rPr lang="en-US" dirty="0" smtClean="0"/>
              <a:t>(motor)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2FC663D-B9A3-49D1-BC72-4A15D316FFB9}"/>
              </a:ext>
            </a:extLst>
          </p:cNvPr>
          <p:cNvSpPr/>
          <p:nvPr/>
        </p:nvSpPr>
        <p:spPr>
          <a:xfrm>
            <a:off x="5562601" y="5428211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Viteza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63D9FA4B-08B6-48FB-809D-55181E725D6C}"/>
              </a:ext>
            </a:extLst>
          </p:cNvPr>
          <p:cNvSpPr/>
          <p:nvPr/>
        </p:nvSpPr>
        <p:spPr>
          <a:xfrm>
            <a:off x="1518158" y="4020344"/>
            <a:ext cx="423949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7A09D041-4072-47F2-88F4-22EF2D430640}"/>
              </a:ext>
            </a:extLst>
          </p:cNvPr>
          <p:cNvCxnSpPr/>
          <p:nvPr/>
        </p:nvCxnSpPr>
        <p:spPr>
          <a:xfrm>
            <a:off x="439192" y="4218709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D0CE6DFC-ABB0-4B33-A093-8992FDC64FAE}"/>
              </a:ext>
            </a:extLst>
          </p:cNvPr>
          <p:cNvCxnSpPr/>
          <p:nvPr/>
        </p:nvCxnSpPr>
        <p:spPr>
          <a:xfrm>
            <a:off x="1979523" y="4232318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D4BD668-5B5A-4FA9-9263-EC70AF3964F4}"/>
              </a:ext>
            </a:extLst>
          </p:cNvPr>
          <p:cNvCxnSpPr/>
          <p:nvPr/>
        </p:nvCxnSpPr>
        <p:spPr>
          <a:xfrm>
            <a:off x="4887488" y="4239122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15F37E4-09BC-4776-87BD-FED556D7FFD9}"/>
              </a:ext>
            </a:extLst>
          </p:cNvPr>
          <p:cNvCxnSpPr/>
          <p:nvPr/>
        </p:nvCxnSpPr>
        <p:spPr>
          <a:xfrm>
            <a:off x="7806145" y="4256887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FC3851A-20C3-458F-ACFB-08DBDD6F6FF5}"/>
              </a:ext>
            </a:extLst>
          </p:cNvPr>
          <p:cNvCxnSpPr/>
          <p:nvPr/>
        </p:nvCxnSpPr>
        <p:spPr>
          <a:xfrm>
            <a:off x="10831684" y="4270496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70A3B7C-3388-47B3-A405-F26CD4DDFC4E}"/>
              </a:ext>
            </a:extLst>
          </p:cNvPr>
          <p:cNvCxnSpPr>
            <a:cxnSpLocks/>
          </p:cNvCxnSpPr>
          <p:nvPr/>
        </p:nvCxnSpPr>
        <p:spPr>
          <a:xfrm flipH="1">
            <a:off x="9733314" y="2967644"/>
            <a:ext cx="14749" cy="77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4613134B-0AE4-4546-8DEC-FA688752F02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7283336" y="4284104"/>
            <a:ext cx="4030489" cy="1472460"/>
          </a:xfrm>
          <a:prstGeom prst="bentConnector3">
            <a:avLst>
              <a:gd name="adj1" fmla="val 70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97D8498B-3585-43F7-B3B1-8B5B6111D9AF}"/>
              </a:ext>
            </a:extLst>
          </p:cNvPr>
          <p:cNvCxnSpPr>
            <a:cxnSpLocks/>
            <a:endCxn id="9" idx="4"/>
          </p:cNvCxnSpPr>
          <p:nvPr/>
        </p:nvCxnSpPr>
        <p:spPr>
          <a:xfrm rot="10800000">
            <a:off x="1730134" y="4444293"/>
            <a:ext cx="4121633" cy="13469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600427D-B25A-4DC6-ADCC-96EC6A0F4AC5}"/>
              </a:ext>
            </a:extLst>
          </p:cNvPr>
          <p:cNvSpPr txBox="1"/>
          <p:nvPr/>
        </p:nvSpPr>
        <p:spPr>
          <a:xfrm>
            <a:off x="334373" y="3877887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referinta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2B85092-09B4-4ACE-B33C-A1AC1DD73180}"/>
              </a:ext>
            </a:extLst>
          </p:cNvPr>
          <p:cNvSpPr txBox="1"/>
          <p:nvPr/>
        </p:nvSpPr>
        <p:spPr>
          <a:xfrm>
            <a:off x="1951978" y="3897006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Eroarea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E8CE666-69AA-4681-8260-4B9496E631E5}"/>
              </a:ext>
            </a:extLst>
          </p:cNvPr>
          <p:cNvSpPr txBox="1"/>
          <p:nvPr/>
        </p:nvSpPr>
        <p:spPr>
          <a:xfrm>
            <a:off x="4834937" y="3892206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Semnal</a:t>
            </a:r>
            <a:r>
              <a:rPr lang="en-US" dirty="0"/>
              <a:t> de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E97A924-3CF8-4E62-B34A-834859D5C2A3}"/>
              </a:ext>
            </a:extLst>
          </p:cNvPr>
          <p:cNvSpPr txBox="1"/>
          <p:nvPr/>
        </p:nvSpPr>
        <p:spPr>
          <a:xfrm>
            <a:off x="7693643" y="3897006"/>
            <a:ext cx="126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Variatia</a:t>
            </a:r>
            <a:r>
              <a:rPr lang="en-US" dirty="0"/>
              <a:t> flow-</a:t>
            </a:r>
            <a:r>
              <a:rPr lang="en-US" dirty="0" err="1"/>
              <a:t>ului</a:t>
            </a:r>
            <a:r>
              <a:rPr lang="en-US" dirty="0"/>
              <a:t> de </a:t>
            </a:r>
            <a:r>
              <a:rPr lang="en-US" dirty="0" err="1"/>
              <a:t>combustibil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90260B9-E5AB-460A-A576-06FE289248EC}"/>
              </a:ext>
            </a:extLst>
          </p:cNvPr>
          <p:cNvSpPr txBox="1"/>
          <p:nvPr/>
        </p:nvSpPr>
        <p:spPr>
          <a:xfrm>
            <a:off x="9024260" y="2322606"/>
            <a:ext cx="17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Perturbatii</a:t>
            </a:r>
            <a:r>
              <a:rPr lang="en-US" dirty="0"/>
              <a:t> (</a:t>
            </a:r>
            <a:r>
              <a:rPr lang="en-US" dirty="0" err="1"/>
              <a:t>vant</a:t>
            </a:r>
            <a:r>
              <a:rPr lang="en-US" dirty="0"/>
              <a:t>, </a:t>
            </a:r>
            <a:r>
              <a:rPr lang="en-US" dirty="0" err="1"/>
              <a:t>dealuri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18FADB0-A5C2-4B67-AFC9-D93E00CFC194}"/>
              </a:ext>
            </a:extLst>
          </p:cNvPr>
          <p:cNvSpPr txBox="1"/>
          <p:nvPr/>
        </p:nvSpPr>
        <p:spPr>
          <a:xfrm>
            <a:off x="10870761" y="3870556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1F6902-D336-4A99-87B0-5A57A7F15FBB}"/>
              </a:ext>
            </a:extLst>
          </p:cNvPr>
          <p:cNvSpPr txBox="1"/>
          <p:nvPr/>
        </p:nvSpPr>
        <p:spPr>
          <a:xfrm>
            <a:off x="2356842" y="5433398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masurata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3346" y="1920539"/>
                <a:ext cx="9905999" cy="4318336"/>
              </a:xfrm>
            </p:spPr>
            <p:txBody>
              <a:bodyPr/>
              <a:lstStyle/>
              <a:p>
                <a:r>
                  <a:rPr lang="en-US" dirty="0" smtClean="0"/>
                  <a:t>Elementul de </a:t>
                </a:r>
                <a:r>
                  <a:rPr lang="en-US" dirty="0" err="1"/>
                  <a:t>executie</a:t>
                </a:r>
                <a:r>
                  <a:rPr lang="en-US" dirty="0"/>
                  <a:t>: </a:t>
                </a:r>
                <a:r>
                  <a:rPr lang="en-US" dirty="0" err="1"/>
                  <a:t>clapeta</a:t>
                </a:r>
                <a:r>
                  <a:rPr lang="en-US" dirty="0"/>
                  <a:t> de </a:t>
                </a:r>
                <a:r>
                  <a:rPr lang="en-US" dirty="0" err="1"/>
                  <a:t>admisie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decalaj</a:t>
                </a:r>
                <a:r>
                  <a:rPr lang="en-US" dirty="0"/>
                  <a:t> de </a:t>
                </a:r>
                <a:r>
                  <a:rPr lang="en-US" dirty="0" err="1"/>
                  <a:t>timp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distanta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vehiculul</a:t>
                </a:r>
                <a:r>
                  <a:rPr lang="en-US" dirty="0"/>
                  <a:t> ACC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vehiculul</a:t>
                </a:r>
                <a:r>
                  <a:rPr lang="en-US" dirty="0"/>
                  <a:t> </a:t>
                </a:r>
                <a:r>
                  <a:rPr lang="en-US" dirty="0" err="1"/>
                  <a:t>tinta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𝐴𝐶𝐶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viteza</a:t>
                </a:r>
                <a:r>
                  <a:rPr lang="en-US" dirty="0"/>
                  <a:t> </a:t>
                </a:r>
                <a:r>
                  <a:rPr lang="en-US" dirty="0" err="1"/>
                  <a:t>longitudinala</a:t>
                </a:r>
                <a:r>
                  <a:rPr lang="en-US" dirty="0"/>
                  <a:t> a </a:t>
                </a:r>
                <a:r>
                  <a:rPr lang="en-US" dirty="0" err="1"/>
                  <a:t>vehiculului</a:t>
                </a:r>
                <a:r>
                  <a:rPr lang="en-US" dirty="0"/>
                  <a:t> ACC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346" y="1920539"/>
                <a:ext cx="9905999" cy="4318336"/>
              </a:xfrm>
              <a:blipFill rotWithShape="1">
                <a:blip r:embed="rId2"/>
                <a:stretch>
                  <a:fillRect l="-1292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Adaptive Cruise control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251C7A17-C5A5-4F37-9E48-7F59BE4F71CA}"/>
              </a:ext>
            </a:extLst>
          </p:cNvPr>
          <p:cNvSpPr txBox="1">
            <a:spLocks/>
          </p:cNvSpPr>
          <p:nvPr/>
        </p:nvSpPr>
        <p:spPr>
          <a:xfrm>
            <a:off x="1141411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Adaptive Cruise control</a:t>
            </a:r>
          </a:p>
        </p:txBody>
      </p:sp>
    </p:spTree>
    <p:extLst>
      <p:ext uri="{BB962C8B-B14F-4D97-AF65-F5344CB8AC3E}">
        <p14:creationId xmlns:p14="http://schemas.microsoft.com/office/powerpoint/2010/main" val="41933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E6CB98-0473-4067-92CD-7C07A207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Adaptive Cruise 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B6F7BE1C-8D29-40B3-93C7-EBC7918899EC}"/>
              </a:ext>
            </a:extLst>
          </p:cNvPr>
          <p:cNvSpPr/>
          <p:nvPr/>
        </p:nvSpPr>
        <p:spPr>
          <a:xfrm>
            <a:off x="3713612" y="3229494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BD5C82C-FF7F-4AE0-99F5-9ECF075E3D95}"/>
              </a:ext>
            </a:extLst>
          </p:cNvPr>
          <p:cNvSpPr/>
          <p:nvPr/>
        </p:nvSpPr>
        <p:spPr>
          <a:xfrm>
            <a:off x="6680837" y="3044416"/>
            <a:ext cx="1720734" cy="10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Masina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="" xmlns:a16="http://schemas.microsoft.com/office/drawing/2014/main" id="{DCEDF40E-692A-4D4A-AC57-430811BEA1B4}"/>
                  </a:ext>
                </a:extLst>
              </p:cNvPr>
              <p:cNvSpPr/>
              <p:nvPr/>
            </p:nvSpPr>
            <p:spPr>
              <a:xfrm>
                <a:off x="3856711" y="4781205"/>
                <a:ext cx="1720734" cy="6567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𝐴𝐶𝐶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EDF40E-692A-4D4A-AC57-430811BEA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711" y="4781205"/>
                <a:ext cx="1720734" cy="65670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="" xmlns:a16="http://schemas.microsoft.com/office/drawing/2014/main" id="{AFB68775-45C6-4108-B43F-D2E3BB1A0F9A}"/>
              </a:ext>
            </a:extLst>
          </p:cNvPr>
          <p:cNvSpPr/>
          <p:nvPr/>
        </p:nvSpPr>
        <p:spPr>
          <a:xfrm>
            <a:off x="2208115" y="3371951"/>
            <a:ext cx="423949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A5CE755-EED8-4C7A-91AC-5BC060459CF9}"/>
              </a:ext>
            </a:extLst>
          </p:cNvPr>
          <p:cNvCxnSpPr/>
          <p:nvPr/>
        </p:nvCxnSpPr>
        <p:spPr>
          <a:xfrm>
            <a:off x="1129149" y="3570316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8689CAC-6A65-4409-92D2-BBDA67ADEA02}"/>
              </a:ext>
            </a:extLst>
          </p:cNvPr>
          <p:cNvCxnSpPr/>
          <p:nvPr/>
        </p:nvCxnSpPr>
        <p:spPr>
          <a:xfrm>
            <a:off x="2669480" y="3583925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A93EA9D-80A4-4ADE-A116-4CEC7AF7EEA8}"/>
              </a:ext>
            </a:extLst>
          </p:cNvPr>
          <p:cNvCxnSpPr/>
          <p:nvPr/>
        </p:nvCxnSpPr>
        <p:spPr>
          <a:xfrm>
            <a:off x="5577445" y="3590729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540F004F-66E0-4E81-9661-CD197EFB897A}"/>
              </a:ext>
            </a:extLst>
          </p:cNvPr>
          <p:cNvCxnSpPr>
            <a:cxnSpLocks/>
            <a:endCxn id="7" idx="4"/>
          </p:cNvCxnSpPr>
          <p:nvPr/>
        </p:nvCxnSpPr>
        <p:spPr>
          <a:xfrm rot="10800000">
            <a:off x="2420091" y="3795900"/>
            <a:ext cx="1910841" cy="13136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BDAAEB9-57FE-4BCD-B7DA-E3210DD5A674}"/>
              </a:ext>
            </a:extLst>
          </p:cNvPr>
          <p:cNvSpPr txBox="1"/>
          <p:nvPr/>
        </p:nvSpPr>
        <p:spPr>
          <a:xfrm>
            <a:off x="1024330" y="3229494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Decalaj</a:t>
            </a:r>
            <a:r>
              <a:rPr lang="en-US" dirty="0"/>
              <a:t> de </a:t>
            </a:r>
            <a:r>
              <a:rPr lang="en-US" dirty="0" err="1"/>
              <a:t>timp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16522D2-9005-4206-8AA5-63B2C18FFAB3}"/>
              </a:ext>
            </a:extLst>
          </p:cNvPr>
          <p:cNvSpPr txBox="1"/>
          <p:nvPr/>
        </p:nvSpPr>
        <p:spPr>
          <a:xfrm>
            <a:off x="2641935" y="3248613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Eroarea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2C3BC1-BFDD-4E2A-AC7D-90A1BEEF7FA7}"/>
              </a:ext>
            </a:extLst>
          </p:cNvPr>
          <p:cNvSpPr txBox="1"/>
          <p:nvPr/>
        </p:nvSpPr>
        <p:spPr>
          <a:xfrm>
            <a:off x="5524894" y="3243813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Cuplu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CBC5CADB-36C3-490A-8A3F-402177B6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782" y="4828349"/>
            <a:ext cx="1742124" cy="62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 err="1"/>
              <a:t>Senzor</a:t>
            </a:r>
            <a:r>
              <a:rPr lang="en-US" sz="1800" dirty="0"/>
              <a:t> de </a:t>
            </a:r>
            <a:r>
              <a:rPr lang="en-US" sz="1800" dirty="0" err="1"/>
              <a:t>viteza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0C82D793-AB76-4277-A378-E62F68D47AB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637212" y="5109558"/>
            <a:ext cx="1828570" cy="30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9FB39EAB-2D57-42F1-A9E9-E95FD280BBAF}"/>
              </a:ext>
            </a:extLst>
          </p:cNvPr>
          <p:cNvCxnSpPr>
            <a:cxnSpLocks/>
          </p:cNvCxnSpPr>
          <p:nvPr/>
        </p:nvCxnSpPr>
        <p:spPr>
          <a:xfrm>
            <a:off x="8540687" y="3666079"/>
            <a:ext cx="2210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EA8E743-E670-463D-8DA5-0E507D60B97F}"/>
              </a:ext>
            </a:extLst>
          </p:cNvPr>
          <p:cNvSpPr txBox="1"/>
          <p:nvPr/>
        </p:nvSpPr>
        <p:spPr>
          <a:xfrm>
            <a:off x="6093880" y="4777418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masurata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1319261C-44B1-4836-80BE-062A6A2D62A5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8858896" y="4015090"/>
            <a:ext cx="1473703" cy="7756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5">
            <a:extLst>
              <a:ext uri="{FF2B5EF4-FFF2-40B4-BE49-F238E27FC236}">
                <a16:creationId xmlns="" xmlns:a16="http://schemas.microsoft.com/office/drawing/2014/main" id="{DCEDF40E-692A-4D4A-AC57-430811BEA1B4}"/>
              </a:ext>
            </a:extLst>
          </p:cNvPr>
          <p:cNvSpPr/>
          <p:nvPr/>
        </p:nvSpPr>
        <p:spPr>
          <a:xfrm>
            <a:off x="7465782" y="5882295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cxnSp>
        <p:nvCxnSpPr>
          <p:cNvPr id="22" name="Connector: Elbow 10">
            <a:extLst>
              <a:ext uri="{FF2B5EF4-FFF2-40B4-BE49-F238E27FC236}">
                <a16:creationId xmlns="" xmlns:a16="http://schemas.microsoft.com/office/drawing/2014/main" id="{540F004F-66E0-4E81-9661-CD197EFB897A}"/>
              </a:ext>
            </a:extLst>
          </p:cNvPr>
          <p:cNvCxnSpPr>
            <a:cxnSpLocks/>
            <a:stCxn id="20" idx="1"/>
            <a:endCxn id="6" idx="2"/>
          </p:cNvCxnSpPr>
          <p:nvPr/>
        </p:nvCxnSpPr>
        <p:spPr>
          <a:xfrm rot="10800000">
            <a:off x="4717078" y="5437912"/>
            <a:ext cx="2748704" cy="7727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D2875FD-CAA0-4985-BE74-C18820AD87EE}"/>
              </a:ext>
            </a:extLst>
          </p:cNvPr>
          <p:cNvSpPr txBox="1"/>
          <p:nvPr/>
        </p:nvSpPr>
        <p:spPr>
          <a:xfrm>
            <a:off x="5954764" y="5895425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masurata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BDAAEB9-57FE-4BCD-B7DA-E3210DD5A674}"/>
              </a:ext>
            </a:extLst>
          </p:cNvPr>
          <p:cNvSpPr txBox="1"/>
          <p:nvPr/>
        </p:nvSpPr>
        <p:spPr>
          <a:xfrm>
            <a:off x="2539698" y="4777418"/>
            <a:ext cx="117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Decalaj</a:t>
            </a:r>
            <a:r>
              <a:rPr lang="en-US" dirty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masurat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8FADB0-A5C2-4B67-AFC9-D93E00CFC194}"/>
              </a:ext>
            </a:extLst>
          </p:cNvPr>
          <p:cNvSpPr txBox="1"/>
          <p:nvPr/>
        </p:nvSpPr>
        <p:spPr>
          <a:xfrm>
            <a:off x="8809674" y="3244762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0625D-0DE8-4009-AB23-CCFCBB87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control </a:t>
            </a:r>
            <a:r>
              <a:rPr lang="en-US" dirty="0" err="1"/>
              <a:t>intr</a:t>
            </a:r>
            <a:r>
              <a:rPr lang="en-US" dirty="0"/>
              <a:t>-un pluton de </a:t>
            </a:r>
            <a:r>
              <a:rPr lang="en-US" dirty="0" err="1"/>
              <a:t>vehicule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D5480F-90C6-40C6-965A-289ECC21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tinand</a:t>
            </a:r>
            <a:r>
              <a:rPr lang="en-US" dirty="0"/>
              <a:t> </a:t>
            </a:r>
            <a:r>
              <a:rPr lang="en-US" dirty="0" err="1"/>
              <a:t>seama</a:t>
            </a:r>
            <a:r>
              <a:rPr lang="en-US" dirty="0"/>
              <a:t> de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vehiculului</a:t>
            </a:r>
            <a:r>
              <a:rPr lang="en-US" dirty="0"/>
              <a:t>,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suprafetei</a:t>
            </a:r>
            <a:r>
              <a:rPr lang="en-US" dirty="0"/>
              <a:t> </a:t>
            </a:r>
            <a:r>
              <a:rPr lang="en-US" dirty="0" err="1"/>
              <a:t>drumului</a:t>
            </a:r>
            <a:r>
              <a:rPr lang="en-US" dirty="0"/>
              <a:t>, precum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situatiile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din </a:t>
            </a:r>
            <a:r>
              <a:rPr lang="en-US" dirty="0" err="1"/>
              <a:t>trafic</a:t>
            </a:r>
            <a:r>
              <a:rPr lang="en-US" dirty="0"/>
              <a:t>, </a:t>
            </a:r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selectate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conducatorul</a:t>
            </a:r>
            <a:r>
              <a:rPr lang="en-US" dirty="0"/>
              <a:t> auto;</a:t>
            </a:r>
          </a:p>
          <a:p>
            <a:r>
              <a:rPr lang="en-US" dirty="0" err="1"/>
              <a:t>starea</a:t>
            </a:r>
            <a:r>
              <a:rPr lang="en-US" dirty="0"/>
              <a:t> de </a:t>
            </a:r>
            <a:r>
              <a:rPr lang="en-US" dirty="0" err="1"/>
              <a:t>stabilitate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erorii</a:t>
            </a:r>
            <a:r>
              <a:rPr lang="en-US" dirty="0"/>
              <a:t> de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egala</a:t>
            </a:r>
            <a:r>
              <a:rPr lang="en-US" dirty="0"/>
              <a:t> cu 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vehiculele</a:t>
            </a:r>
            <a:r>
              <a:rPr lang="en-US" dirty="0"/>
              <a:t> din pluton,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asigure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</a:t>
            </a:r>
            <a:r>
              <a:rPr lang="en-US" dirty="0" err="1"/>
              <a:t>urmarire</a:t>
            </a:r>
            <a:r>
              <a:rPr lang="en-US" dirty="0"/>
              <a:t> a </a:t>
            </a:r>
            <a:r>
              <a:rPr lang="en-US" dirty="0" err="1"/>
              <a:t>vehiculelor</a:t>
            </a:r>
            <a:r>
              <a:rPr lang="en-US" dirty="0"/>
              <a:t>; </a:t>
            </a:r>
          </a:p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vehiculul</a:t>
            </a:r>
            <a:r>
              <a:rPr lang="en-US" dirty="0"/>
              <a:t>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accelereaza</a:t>
            </a:r>
            <a:r>
              <a:rPr lang="en-US" dirty="0"/>
              <a:t>, </a:t>
            </a:r>
            <a:r>
              <a:rPr lang="en-US" dirty="0" err="1"/>
              <a:t>vehiculul</a:t>
            </a:r>
            <a:r>
              <a:rPr lang="en-US" dirty="0"/>
              <a:t> </a:t>
            </a:r>
            <a:r>
              <a:rPr lang="en-US" dirty="0" err="1"/>
              <a:t>urmaritor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accelereze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</a:t>
            </a:r>
            <a:r>
              <a:rPr lang="en-US" dirty="0" err="1"/>
              <a:t>detecta</a:t>
            </a:r>
            <a:r>
              <a:rPr lang="en-US" dirty="0"/>
              <a:t> ca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</a:t>
            </a:r>
            <a:r>
              <a:rPr lang="en-US" dirty="0" err="1"/>
              <a:t>vehicul</a:t>
            </a:r>
            <a:r>
              <a:rPr lang="en-US" dirty="0"/>
              <a:t> </a:t>
            </a:r>
            <a:r>
              <a:rPr lang="en-US" dirty="0" err="1"/>
              <a:t>accelereaza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distantei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vehicule</a:t>
            </a:r>
            <a:r>
              <a:rPr lang="en-US" dirty="0"/>
              <a:t>;</a:t>
            </a:r>
          </a:p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vehiculul</a:t>
            </a:r>
            <a:r>
              <a:rPr lang="en-US" dirty="0"/>
              <a:t>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franeaza</a:t>
            </a:r>
            <a:r>
              <a:rPr lang="en-US" dirty="0"/>
              <a:t>, </a:t>
            </a:r>
            <a:r>
              <a:rPr lang="en-US" dirty="0" err="1"/>
              <a:t>vehiculul</a:t>
            </a:r>
            <a:r>
              <a:rPr lang="en-US" dirty="0"/>
              <a:t> </a:t>
            </a:r>
            <a:r>
              <a:rPr lang="en-US" dirty="0" err="1"/>
              <a:t>urmaritor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decelereze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</a:t>
            </a:r>
            <a:r>
              <a:rPr lang="en-US" dirty="0" err="1"/>
              <a:t>detecta</a:t>
            </a:r>
            <a:r>
              <a:rPr lang="en-US" dirty="0"/>
              <a:t> ca </a:t>
            </a:r>
            <a:r>
              <a:rPr lang="en-US" dirty="0" err="1"/>
              <a:t>vehiculul</a:t>
            </a:r>
            <a:r>
              <a:rPr lang="en-US" dirty="0"/>
              <a:t> anterior </a:t>
            </a:r>
            <a:r>
              <a:rPr lang="en-US" dirty="0" err="1"/>
              <a:t>decelereaza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coliziunea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0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9E467C-EBD7-47EC-900C-279A09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control </a:t>
            </a:r>
            <a:r>
              <a:rPr lang="en-US" dirty="0" err="1"/>
              <a:t>intr</a:t>
            </a:r>
            <a:r>
              <a:rPr lang="en-US" dirty="0"/>
              <a:t>-un pluton de </a:t>
            </a:r>
            <a:r>
              <a:rPr lang="en-US" dirty="0" err="1"/>
              <a:t>vehicule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601E17-AC92-4BD3-AF06-EE715A27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Obiectivele</a:t>
            </a:r>
            <a:r>
              <a:rPr lang="en-US" dirty="0"/>
              <a:t> 2,3 </a:t>
            </a:r>
            <a:r>
              <a:rPr lang="en-US" dirty="0" err="1"/>
              <a:t>si</a:t>
            </a:r>
            <a:r>
              <a:rPr lang="en-US" dirty="0"/>
              <a:t> 4 pot fi </a:t>
            </a:r>
            <a:r>
              <a:rPr lang="en-US" dirty="0" err="1"/>
              <a:t>utilizate</a:t>
            </a:r>
            <a:r>
              <a:rPr lang="en-US" dirty="0"/>
              <a:t> ca </a:t>
            </a:r>
            <a:r>
              <a:rPr lang="en-US" dirty="0" err="1"/>
              <a:t>abilitatea</a:t>
            </a:r>
            <a:r>
              <a:rPr lang="en-US" dirty="0"/>
              <a:t> de </a:t>
            </a:r>
            <a:r>
              <a:rPr lang="en-US" dirty="0" err="1"/>
              <a:t>urmarire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3 </a:t>
            </a:r>
            <a:r>
              <a:rPr lang="en-US" dirty="0" err="1"/>
              <a:t>si</a:t>
            </a:r>
            <a:r>
              <a:rPr lang="en-US" dirty="0"/>
              <a:t> 4,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acceleratia</a:t>
            </a:r>
            <a:r>
              <a:rPr lang="en-US" dirty="0"/>
              <a:t> </a:t>
            </a:r>
            <a:r>
              <a:rPr lang="en-US" dirty="0" err="1"/>
              <a:t>vehiculului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controlate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la </a:t>
            </a:r>
            <a:r>
              <a:rPr lang="en-US" dirty="0" err="1"/>
              <a:t>liderul</a:t>
            </a:r>
            <a:r>
              <a:rPr lang="en-US" dirty="0"/>
              <a:t> </a:t>
            </a:r>
            <a:r>
              <a:rPr lang="en-US" dirty="0" err="1"/>
              <a:t>plutonului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de la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</a:t>
            </a:r>
            <a:r>
              <a:rPr lang="en-US" dirty="0" err="1"/>
              <a:t>vehicul</a:t>
            </a:r>
            <a:r>
              <a:rPr lang="en-US" dirty="0"/>
              <a:t> din fata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,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intregului</a:t>
            </a:r>
            <a:r>
              <a:rPr lang="en-US" dirty="0"/>
              <a:t> pluton de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majore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sunt </a:t>
            </a:r>
            <a:r>
              <a:rPr lang="en-US" dirty="0" err="1"/>
              <a:t>dezvoltate</a:t>
            </a:r>
            <a:r>
              <a:rPr lang="en-US" dirty="0"/>
              <a:t> </a:t>
            </a:r>
            <a:r>
              <a:rPr lang="en-US" dirty="0" err="1"/>
              <a:t>regulatoarele</a:t>
            </a:r>
            <a:r>
              <a:rPr lang="en-US" dirty="0"/>
              <a:t> </a:t>
            </a:r>
            <a:r>
              <a:rPr lang="en-US" dirty="0" err="1"/>
              <a:t>longitudinale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secundare</a:t>
            </a:r>
            <a:r>
              <a:rPr lang="en-US" dirty="0"/>
              <a:t> negative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fluxului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siguranta</a:t>
            </a:r>
            <a:r>
              <a:rPr lang="en-US" dirty="0"/>
              <a:t> </a:t>
            </a:r>
            <a:r>
              <a:rPr lang="en-US" dirty="0" err="1"/>
              <a:t>traficului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pluton de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indeplinite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moment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tranzitorie</a:t>
            </a:r>
            <a:r>
              <a:rPr lang="en-US" dirty="0"/>
              <a:t> nu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amplifice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de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atenuata</a:t>
            </a:r>
            <a:r>
              <a:rPr lang="en-US" dirty="0"/>
              <a:t>,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vehicul</a:t>
            </a:r>
            <a:r>
              <a:rPr lang="en-US" dirty="0"/>
              <a:t> din pluton;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valorile</a:t>
            </a:r>
            <a:r>
              <a:rPr lang="en-US" dirty="0"/>
              <a:t> absolute ale </a:t>
            </a:r>
            <a:r>
              <a:rPr lang="en-US" dirty="0" err="1"/>
              <a:t>acceleratiilor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scada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din spate a </a:t>
            </a:r>
            <a:r>
              <a:rPr lang="en-US" dirty="0" err="1"/>
              <a:t>plutonului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4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1864</Words>
  <Application>Microsoft Office PowerPoint</Application>
  <PresentationFormat>Custom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Controlul cooperativ al vehiculelor unui pluton</vt:lpstr>
      <vt:lpstr>ACC vs CC</vt:lpstr>
      <vt:lpstr>Descrierea partilor fixate si modelarea acestora</vt:lpstr>
      <vt:lpstr>Descrierea partilor fixate si modelarea acestora</vt:lpstr>
      <vt:lpstr>Descrierea partilor fixate si modelarea acestora: Cruise control</vt:lpstr>
      <vt:lpstr>Descrierea partilor fixate si modelarea acestora: Adaptive Cruise control</vt:lpstr>
      <vt:lpstr>Descrierea partilor fixate si modelarea acestora: Adaptive Cruise control</vt:lpstr>
      <vt:lpstr>Obiectivele urmarite pentru proiectarea sistemelor de control intr-un pluton de vehicule </vt:lpstr>
      <vt:lpstr>Obiectivele urmarite pentru proiectarea sistemelor de control intr-un pluton de vehicule </vt:lpstr>
      <vt:lpstr>Obiectivele urmarite pentru proiectarea sistemelor de control intr-un pluton de vehicule </vt:lpstr>
      <vt:lpstr>Obiectivele urmarite pentru proiectarea sistemelor de control intr-un pluton de vehicule </vt:lpstr>
      <vt:lpstr>Solutii de control : PID</vt:lpstr>
      <vt:lpstr>Solutii de control : PID</vt:lpstr>
      <vt:lpstr>Solutii de control Metoda Sliding Mode Control(SMC)</vt:lpstr>
      <vt:lpstr>Solutii de control: Metoda Sliding Mode Control(SMC)</vt:lpstr>
      <vt:lpstr>Solutii de control: Metoda Sliding Mode Control(SMC)</vt:lpstr>
      <vt:lpstr>Solutii de control: Metoda Sliding Mode Control(SMC)</vt:lpstr>
      <vt:lpstr>Solutii de control: Metoda de control predictiv</vt:lpstr>
      <vt:lpstr>Solutii de control: Metoda de control predictiv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cooperative al vehiculelor unui pluton</dc:title>
  <dc:creator>Dumea, Cristian-Petrisor (uib13583)</dc:creator>
  <cp:lastModifiedBy>Dumea Cristian</cp:lastModifiedBy>
  <cp:revision>22</cp:revision>
  <dcterms:created xsi:type="dcterms:W3CDTF">2020-03-03T20:50:29Z</dcterms:created>
  <dcterms:modified xsi:type="dcterms:W3CDTF">2020-03-04T16:47:24Z</dcterms:modified>
</cp:coreProperties>
</file>