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68" r:id="rId15"/>
    <p:sldId id="267" r:id="rId16"/>
    <p:sldId id="272" r:id="rId17"/>
    <p:sldId id="273" r:id="rId18"/>
    <p:sldId id="274" r:id="rId19"/>
    <p:sldId id="280" r:id="rId20"/>
    <p:sldId id="278" r:id="rId21"/>
    <p:sldId id="276" r:id="rId22"/>
    <p:sldId id="279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2133" autoAdjust="0"/>
  </p:normalViewPr>
  <p:slideViewPr>
    <p:cSldViewPr snapToGrid="0">
      <p:cViewPr>
        <p:scale>
          <a:sx n="116" d="100"/>
          <a:sy n="116" d="100"/>
        </p:scale>
        <p:origin x="-390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939E1-D870-4098-A855-84F897C954F3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CFB74-4F54-4DA0-984E-A84A6F50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7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Aici vorbim despre particularitati ale</a:t>
            </a:r>
            <a:r>
              <a:rPr lang="it-IT" baseline="0" dirty="0"/>
              <a:t> sistemelor de CC si ACC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CFB74-4F54-4DA0-984E-A84A6F50DD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09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Problema proiectarii unui regulator PID se reduce la determinarea parametrilor</a:t>
            </a:r>
            <a:r>
              <a:rPr lang="it-IT" baseline="0" dirty="0"/>
              <a:t> Kp Ki Kd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5E376-6352-4535-AFF0-E0FF2C296A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42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Descriem fortele care actioneaza</a:t>
            </a:r>
            <a:r>
              <a:rPr lang="it-IT" baseline="0" dirty="0"/>
              <a:t> asupra masinii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CFB74-4F54-4DA0-984E-A84A6F50DD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5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cazul ambelor solutii</a:t>
            </a:r>
            <a:r>
              <a:rPr lang="it-IT" baseline="0" dirty="0"/>
              <a:t> de control, elementul de executie este reprezentat de clapeta de acceleratie</a:t>
            </a:r>
          </a:p>
          <a:p>
            <a:r>
              <a:rPr lang="it-IT" baseline="0" dirty="0"/>
              <a:t>Marimea de intrare a regulatorului de CC este reprezentata de viteza pe care o va avea convoiul iar pentru ACC este distanta dintre vehicul si vehiculul tinta (vehiculul de pe pozitia i si cel de pe pozitia i-1)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CFB74-4F54-4DA0-984E-A84A6F50DD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3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U0 = viteza impusa</a:t>
            </a:r>
          </a:p>
          <a:p>
            <a:r>
              <a:rPr lang="it-IT" dirty="0"/>
              <a:t>g=</a:t>
            </a:r>
            <a:r>
              <a:rPr lang="it-IT" baseline="0" dirty="0"/>
              <a:t>acceleratia gravitationala</a:t>
            </a:r>
          </a:p>
          <a:p>
            <a:r>
              <a:rPr lang="it-IT" baseline="0" dirty="0"/>
              <a:t>m=masa vehiculului</a:t>
            </a:r>
          </a:p>
          <a:p>
            <a:r>
              <a:rPr lang="it-IT" baseline="0" dirty="0"/>
              <a:t>f=</a:t>
            </a:r>
            <a:r>
              <a:rPr lang="vi-VN" baseline="0" dirty="0"/>
              <a:t>coeficientul de rezistență la rulare</a:t>
            </a:r>
            <a:endParaRPr lang="it-IT" baseline="0" dirty="0"/>
          </a:p>
          <a:p>
            <a:r>
              <a:rPr lang="it-IT" dirty="0"/>
              <a:t>rho=densitatea</a:t>
            </a:r>
            <a:r>
              <a:rPr lang="it-IT" baseline="0" dirty="0"/>
              <a:t> aerului</a:t>
            </a:r>
          </a:p>
          <a:p>
            <a:r>
              <a:rPr lang="it-IT" baseline="0" dirty="0"/>
              <a:t>A=aria sectiunii vehiculului</a:t>
            </a:r>
          </a:p>
          <a:p>
            <a:r>
              <a:rPr lang="it-IT" dirty="0"/>
              <a:t>Cd=</a:t>
            </a:r>
            <a:r>
              <a:rPr lang="pt-BR" dirty="0"/>
              <a:t>coeficientul de rezistență a aerului</a:t>
            </a:r>
          </a:p>
          <a:p>
            <a:r>
              <a:rPr lang="it-IT" dirty="0"/>
              <a:t>uw=viteza</a:t>
            </a:r>
          </a:p>
          <a:p>
            <a:r>
              <a:rPr lang="it-IT" dirty="0"/>
              <a:t>alfa=unghiul</a:t>
            </a:r>
            <a:r>
              <a:rPr lang="it-IT" baseline="0" dirty="0"/>
              <a:t> cu planul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5E376-6352-4535-AFF0-E0FF2C296A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38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Aici sunt descrise fortele care actioneaza</a:t>
            </a:r>
            <a:r>
              <a:rPr lang="it-IT" baseline="0" dirty="0"/>
              <a:t> asupra masinii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5E376-6352-4535-AFF0-E0FF2C296A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42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Modelul definit anterior poate fi simplificat, obtinandu-se un model de ordinul1</a:t>
            </a:r>
            <a:r>
              <a:rPr lang="it-IT" baseline="0" dirty="0"/>
              <a:t> cu doi parametri avand functia de transfer Glang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5E376-6352-4535-AFF0-E0FF2C296A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42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Deoarece intrarea in modelul longitudinal este reprezentata de Fx</a:t>
            </a:r>
            <a:r>
              <a:rPr lang="it-IT" baseline="0" dirty="0"/>
              <a:t> (forta de tractiune), adaugam inaintea lui modelul clapetei de acceleratie, acest model are ca intrare viteza inpusa si ca iesire o forta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5E376-6352-4535-AFF0-E0FF2C296A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42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Modelul</a:t>
            </a:r>
            <a:r>
              <a:rPr lang="it-IT" baseline="0" dirty="0"/>
              <a:t> clapetei de acceleratie este un model cu 2 parametri de ordinul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5E376-6352-4535-AFF0-E0FF2C296A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42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Intrare: eroarea</a:t>
            </a:r>
          </a:p>
          <a:p>
            <a:r>
              <a:rPr lang="it-IT" dirty="0"/>
              <a:t>Iesire:</a:t>
            </a:r>
            <a:r>
              <a:rPr lang="it-IT" baseline="0" dirty="0"/>
              <a:t> marimea de comanda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CFB74-4F54-4DA0-984E-A84A6F50DD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1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E48985-78C1-42DC-BD5C-5854C04E0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cooperativ</a:t>
            </a:r>
            <a:r>
              <a:rPr lang="en-US" dirty="0"/>
              <a:t> al </a:t>
            </a:r>
            <a:r>
              <a:rPr lang="en-US" dirty="0" err="1"/>
              <a:t>vehiculelor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pluton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CE84E9F-C0B0-4435-8E03-70889C936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Cojocaru Georgiana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Dumea Cristian-Petrisor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Modoranu</a:t>
            </a:r>
            <a:r>
              <a:rPr lang="en-US" dirty="0"/>
              <a:t> Diana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Munteanu Alin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Popoiu</a:t>
            </a:r>
            <a:r>
              <a:rPr lang="en-US" dirty="0"/>
              <a:t> Ramona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Rotaru</a:t>
            </a:r>
            <a:r>
              <a:rPr lang="en-US" dirty="0"/>
              <a:t> Diana Georgiana</a:t>
            </a:r>
          </a:p>
        </p:txBody>
      </p:sp>
    </p:spTree>
    <p:extLst>
      <p:ext uri="{BB962C8B-B14F-4D97-AF65-F5344CB8AC3E}">
        <p14:creationId xmlns:p14="http://schemas.microsoft.com/office/powerpoint/2010/main" val="420840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85" y="396421"/>
            <a:ext cx="9906000" cy="1477963"/>
          </a:xfrm>
        </p:spPr>
        <p:txBody>
          <a:bodyPr/>
          <a:lstStyle/>
          <a:p>
            <a:r>
              <a:rPr lang="it-IT" dirty="0"/>
              <a:t>Subsistemul obtinut din modelul clapetei de acceleratie si modelul masinii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49" y="2423887"/>
            <a:ext cx="10052889" cy="1988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55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E48985-78C1-42DC-BD5C-5854C04E0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Regulatorul</a:t>
            </a:r>
            <a:r>
              <a:rPr lang="en-US" dirty="0"/>
              <a:t> PID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85" y="396421"/>
            <a:ext cx="9906000" cy="1477963"/>
          </a:xfrm>
        </p:spPr>
        <p:txBody>
          <a:bodyPr/>
          <a:lstStyle/>
          <a:p>
            <a:r>
              <a:rPr lang="en-US" dirty="0" err="1"/>
              <a:t>Regulatorul</a:t>
            </a:r>
            <a:r>
              <a:rPr lang="en-US" dirty="0"/>
              <a:t> 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90" y="2166938"/>
            <a:ext cx="8232421" cy="375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363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A43FAE3-12CD-4B15-91BE-1E8F6AB8D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75316"/>
                <a:ext cx="9905999" cy="326594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it-IT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it-IT" b="0" i="1" smtClean="0">
                        <a:latin typeface="Cambria Math"/>
                      </a:rPr>
                      <m:t>(</m:t>
                    </m:r>
                    <m:r>
                      <a:rPr lang="it-IT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it-IT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it-IT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trlPr>
                          <a:rPr lang="it-IT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it-IT" b="0" i="1" smtClean="0">
                            <a:latin typeface="Cambria Math"/>
                          </a:rPr>
                          <m:t>𝑡</m:t>
                        </m:r>
                      </m:sup>
                      <m:e>
                        <m:r>
                          <a:rPr lang="it-IT" b="0" i="1" smtClean="0">
                            <a:latin typeface="Cambria Math"/>
                          </a:rPr>
                          <m:t>𝑒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it-IT" b="0" i="1" smtClean="0">
                            <a:latin typeface="Cambria Math"/>
                          </a:rPr>
                          <m:t>𝑑𝑡</m:t>
                        </m:r>
                        <m:r>
                          <a:rPr lang="it-IT" b="0" i="1" smtClean="0">
                            <a:latin typeface="Cambria Math"/>
                          </a:rPr>
                          <m:t>+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/>
                              </a:rPr>
                              <m:t>𝑑𝑒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</m:e>
                    </m:nary>
                    <m:r>
                      <a:rPr lang="it-IT" b="0" i="1" smtClean="0">
                        <a:latin typeface="Cambria Math"/>
                      </a:rPr>
                      <m:t>)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it-IT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it-IT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it-I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A43FAE3-12CD-4B15-91BE-1E8F6AB8D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75316"/>
                <a:ext cx="9905999" cy="3265941"/>
              </a:xfrm>
              <a:blipFill rotWithShape="1">
                <a:blip r:embed="rId3"/>
                <a:stretch>
                  <a:fillRect l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it-IT" dirty="0"/>
              <a:t>Regulatorul pid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E48985-78C1-42DC-BD5C-5854C04E0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Acordarea regulatorului de Cruise control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3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85" y="396421"/>
            <a:ext cx="9906000" cy="1477963"/>
          </a:xfrm>
        </p:spPr>
        <p:txBody>
          <a:bodyPr/>
          <a:lstStyle/>
          <a:p>
            <a:r>
              <a:rPr lang="it-IT" dirty="0"/>
              <a:t>metoda ziegler nichols - info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Metoda iterativa, online</a:t>
            </a:r>
          </a:p>
          <a:p>
            <a:r>
              <a:rPr lang="it-IT" dirty="0"/>
              <a:t>Nu necesita cunostinte avansate</a:t>
            </a:r>
          </a:p>
          <a:p>
            <a:r>
              <a:rPr lang="it-IT" dirty="0"/>
              <a:t>Poate fi aplicata direct pe hardware</a:t>
            </a:r>
          </a:p>
          <a:p>
            <a:r>
              <a:rPr lang="it-IT" dirty="0"/>
              <a:t>De obicei produce rezultate valide</a:t>
            </a:r>
          </a:p>
          <a:p>
            <a:r>
              <a:rPr lang="it-IT" dirty="0"/>
              <a:t>Nu este o metoda riguroasa din punct de vedere matematic</a:t>
            </a:r>
          </a:p>
          <a:p>
            <a:r>
              <a:rPr lang="it-IT" dirty="0"/>
              <a:t>Nu poate fi aplicata pe un sistem instabil</a:t>
            </a:r>
          </a:p>
          <a:p>
            <a:r>
              <a:rPr lang="it-IT" dirty="0"/>
              <a:t>Poate afecta hardware-ul (indirect/direct)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5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85" y="396421"/>
            <a:ext cx="9906000" cy="1477963"/>
          </a:xfrm>
        </p:spPr>
        <p:txBody>
          <a:bodyPr/>
          <a:lstStyle/>
          <a:p>
            <a:r>
              <a:rPr lang="it-IT" dirty="0"/>
              <a:t>metoda ziegler nichols - algoritm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Se adauga regulatorul in sistem/model alegandu-se pentru Kp o valoare mica, Ki si Kd fiind egalate cu 0</a:t>
            </a:r>
          </a:p>
          <a:p>
            <a:r>
              <a:rPr lang="it-IT" dirty="0"/>
              <a:t>Se variaza Kp pana se ajunge la stabilitate neutrala (oscilatii intretinute)</a:t>
            </a:r>
          </a:p>
          <a:p>
            <a:r>
              <a:rPr lang="it-IT" dirty="0"/>
              <a:t>Se alege Ku = Kp si Tu = perioada semnalului obtinut</a:t>
            </a:r>
          </a:p>
          <a:p>
            <a:r>
              <a:rPr lang="it-IT" dirty="0"/>
              <a:t>Din tabelul de pe slide-ul urmator se calculeaza Kp, Ki si Kd in functie de Ku si 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6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metoda ziegler nichols - algoritm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551891"/>
              </p:ext>
            </p:extLst>
          </p:nvPr>
        </p:nvGraphicFramePr>
        <p:xfrm>
          <a:off x="1141413" y="2249488"/>
          <a:ext cx="990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Tip de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Kp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PID clasic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Tu/2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Tu/2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Pessen</a:t>
                      </a:r>
                      <a:r>
                        <a:rPr lang="it-IT" baseline="0" dirty="0"/>
                        <a:t> 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2Tu/5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3Tu/20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Some Overshoot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Ku/3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Tu/2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Tu/3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 Overshoot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0.2Ku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Tu/2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Tu/3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10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85" y="396421"/>
            <a:ext cx="9906000" cy="1477963"/>
          </a:xfrm>
        </p:spPr>
        <p:txBody>
          <a:bodyPr/>
          <a:lstStyle/>
          <a:p>
            <a:r>
              <a:rPr lang="it-IT" dirty="0"/>
              <a:t>metoda ziegler nichols – Rezultate obtinute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96" y="1640114"/>
            <a:ext cx="9869074" cy="4978400"/>
          </a:xfrm>
        </p:spPr>
      </p:pic>
    </p:spTree>
    <p:extLst>
      <p:ext uri="{BB962C8B-B14F-4D97-AF65-F5344CB8AC3E}">
        <p14:creationId xmlns:p14="http://schemas.microsoft.com/office/powerpoint/2010/main" val="207450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E48985-78C1-42DC-BD5C-5854C04E0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Acordarea regulatorului de </a:t>
            </a:r>
            <a:r>
              <a:rPr lang="it-IT" dirty="0" smtClean="0"/>
              <a:t>adaptive Cruise </a:t>
            </a:r>
            <a:r>
              <a:rPr lang="it-IT" dirty="0"/>
              <a:t>control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1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14F7DD-C6B8-4612-A62B-644C9F3E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 vs CC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1B4E0CD-72D4-44AC-8BCF-737099995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90350" y="3956336"/>
            <a:ext cx="3957060" cy="26380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6B3EB2C-9E95-4CE3-9C5B-F6D41E179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20" y="2097088"/>
            <a:ext cx="6037444" cy="3369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17ECE3F-91C0-48D2-9702-79EECA039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8231" y="302163"/>
            <a:ext cx="3719179" cy="333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9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7474F8-5397-4FE6-91D0-9057AE13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alocarii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65A7D2-5527-4369-84CE-02DBEECB6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alocării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o </a:t>
            </a:r>
            <a:r>
              <a:rPr lang="en-GB" dirty="0" err="1"/>
              <a:t>metodă</a:t>
            </a:r>
            <a:r>
              <a:rPr lang="en-GB" dirty="0"/>
              <a:t> de </a:t>
            </a:r>
            <a:r>
              <a:rPr lang="en-GB" dirty="0" err="1"/>
              <a:t>proiectare</a:t>
            </a:r>
            <a:r>
              <a:rPr lang="en-GB" dirty="0"/>
              <a:t> </a:t>
            </a:r>
            <a:r>
              <a:rPr lang="en-GB" dirty="0" err="1"/>
              <a:t>analitică</a:t>
            </a:r>
            <a:r>
              <a:rPr lang="en-GB" dirty="0"/>
              <a:t> </a:t>
            </a:r>
            <a:r>
              <a:rPr lang="en-GB" dirty="0" err="1"/>
              <a:t>şi</a:t>
            </a:r>
            <a:r>
              <a:rPr lang="en-GB" dirty="0"/>
              <a:t> </a:t>
            </a:r>
            <a:r>
              <a:rPr lang="en-GB" dirty="0" err="1"/>
              <a:t>constă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transpunerea</a:t>
            </a:r>
            <a:r>
              <a:rPr lang="en-GB" dirty="0"/>
              <a:t> </a:t>
            </a:r>
            <a:r>
              <a:rPr lang="en-GB" dirty="0" err="1"/>
              <a:t>performantelor</a:t>
            </a:r>
            <a:r>
              <a:rPr lang="en-GB" dirty="0"/>
              <a:t> </a:t>
            </a:r>
            <a:r>
              <a:rPr lang="en-GB" dirty="0" err="1"/>
              <a:t>impuse</a:t>
            </a:r>
            <a:r>
              <a:rPr lang="en-GB" dirty="0"/>
              <a:t> </a:t>
            </a:r>
            <a:r>
              <a:rPr lang="en-GB" dirty="0" err="1"/>
              <a:t>într</a:t>
            </a:r>
            <a:r>
              <a:rPr lang="en-GB" dirty="0"/>
              <a:t>-o </a:t>
            </a:r>
            <a:r>
              <a:rPr lang="en-GB" dirty="0" err="1"/>
              <a:t>anumită</a:t>
            </a:r>
            <a:r>
              <a:rPr lang="en-GB" dirty="0"/>
              <a:t> </a:t>
            </a:r>
            <a:r>
              <a:rPr lang="en-GB" dirty="0" err="1"/>
              <a:t>repartitie</a:t>
            </a:r>
            <a:r>
              <a:rPr lang="en-GB" dirty="0"/>
              <a:t> a </a:t>
            </a:r>
            <a:r>
              <a:rPr lang="en-GB" dirty="0" err="1"/>
              <a:t>polilor</a:t>
            </a:r>
            <a:r>
              <a:rPr lang="en-GB" dirty="0"/>
              <a:t> </a:t>
            </a:r>
            <a:r>
              <a:rPr lang="en-GB" dirty="0" err="1"/>
              <a:t>şi</a:t>
            </a:r>
            <a:r>
              <a:rPr lang="en-GB" dirty="0"/>
              <a:t> </a:t>
            </a:r>
            <a:r>
              <a:rPr lang="en-GB" dirty="0" err="1"/>
              <a:t>zerourilor</a:t>
            </a:r>
            <a:r>
              <a:rPr lang="en-GB" dirty="0"/>
              <a:t> </a:t>
            </a:r>
            <a:r>
              <a:rPr lang="en-GB" dirty="0" err="1"/>
              <a:t>functiei</a:t>
            </a:r>
            <a:r>
              <a:rPr lang="en-GB" dirty="0"/>
              <a:t> de transfer a </a:t>
            </a:r>
            <a:r>
              <a:rPr lang="en-GB" dirty="0" err="1"/>
              <a:t>sistemului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buclă</a:t>
            </a:r>
            <a:r>
              <a:rPr lang="en-GB" dirty="0"/>
              <a:t> </a:t>
            </a:r>
            <a:r>
              <a:rPr lang="en-GB" dirty="0" err="1"/>
              <a:t>închisă</a:t>
            </a:r>
            <a:r>
              <a:rPr lang="en-GB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C72550A-CF01-4E1F-8725-99F49D97C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737" y="4357687"/>
            <a:ext cx="8261349" cy="108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85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126D69-9D8A-4B59-AABA-55C1B77F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152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GB" sz="3400" dirty="0" err="1"/>
              <a:t>Modificarea</a:t>
            </a:r>
            <a:r>
              <a:rPr lang="en-GB" sz="3400" dirty="0"/>
              <a:t> </a:t>
            </a:r>
            <a:r>
              <a:rPr lang="en-GB" sz="3400" dirty="0" err="1"/>
              <a:t>performanţelor</a:t>
            </a:r>
            <a:r>
              <a:rPr lang="en-GB" sz="3400" dirty="0"/>
              <a:t> </a:t>
            </a:r>
            <a:r>
              <a:rPr lang="en-GB" sz="3400" dirty="0" err="1"/>
              <a:t>prin</a:t>
            </a:r>
            <a:r>
              <a:rPr lang="en-GB" sz="3400" dirty="0"/>
              <a:t> </a:t>
            </a:r>
            <a:r>
              <a:rPr lang="en-GB" sz="3400" dirty="0" err="1"/>
              <a:t>introducerea</a:t>
            </a:r>
            <a:r>
              <a:rPr lang="en-GB" sz="3400" dirty="0"/>
              <a:t> </a:t>
            </a:r>
            <a:r>
              <a:rPr lang="en-GB" sz="3400" dirty="0" err="1"/>
              <a:t>unui</a:t>
            </a:r>
            <a:r>
              <a:rPr lang="en-GB" sz="3400" dirty="0"/>
              <a:t> </a:t>
            </a:r>
            <a:r>
              <a:rPr lang="en-GB" sz="3400" dirty="0" err="1"/>
              <a:t>zerou</a:t>
            </a:r>
            <a:r>
              <a:rPr lang="en-GB" sz="3400" dirty="0"/>
              <a:t> </a:t>
            </a:r>
            <a:r>
              <a:rPr lang="en-GB" sz="3400" dirty="0" err="1"/>
              <a:t>suplimentar</a:t>
            </a:r>
            <a:endParaRPr lang="en-GB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6DBC5A-B8F7-4522-94FB-ED033F91E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965118"/>
            <a:ext cx="9905999" cy="4591747"/>
          </a:xfrm>
        </p:spPr>
        <p:txBody>
          <a:bodyPr/>
          <a:lstStyle/>
          <a:p>
            <a:r>
              <a:rPr lang="en-GB" dirty="0" err="1"/>
              <a:t>Functia</a:t>
            </a:r>
            <a:r>
              <a:rPr lang="en-GB" dirty="0"/>
              <a:t> de transfer in circuit </a:t>
            </a:r>
            <a:r>
              <a:rPr lang="en-GB" dirty="0" err="1"/>
              <a:t>inchis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 err="1"/>
              <a:t>Functia</a:t>
            </a:r>
            <a:r>
              <a:rPr lang="en-GB" dirty="0"/>
              <a:t> de transfer cu </a:t>
            </a:r>
            <a:r>
              <a:rPr lang="en-GB" dirty="0" err="1"/>
              <a:t>introducerea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pol </a:t>
            </a:r>
            <a:r>
              <a:rPr lang="en-GB" dirty="0" err="1"/>
              <a:t>suplimentar</a:t>
            </a:r>
            <a:r>
              <a:rPr lang="en-GB" dirty="0"/>
              <a:t> :</a:t>
            </a:r>
          </a:p>
          <a:p>
            <a:endParaRPr lang="en-GB" dirty="0"/>
          </a:p>
          <a:p>
            <a:r>
              <a:rPr lang="en-GB" dirty="0" err="1"/>
              <a:t>Parametrul</a:t>
            </a:r>
            <a:r>
              <a:rPr lang="en-GB" dirty="0"/>
              <a:t> </a:t>
            </a:r>
            <a:r>
              <a:rPr lang="pl-PL" dirty="0"/>
              <a:t>ω</a:t>
            </a:r>
            <a:r>
              <a:rPr lang="en-GB" dirty="0"/>
              <a:t> se </a:t>
            </a:r>
            <a:r>
              <a:rPr lang="en-GB" dirty="0" err="1"/>
              <a:t>afla</a:t>
            </a:r>
            <a:r>
              <a:rPr lang="en-GB" dirty="0"/>
              <a:t> din </a:t>
            </a:r>
            <a:r>
              <a:rPr lang="en-GB" dirty="0" err="1"/>
              <a:t>relatia</a:t>
            </a:r>
            <a:r>
              <a:rPr lang="en-GB" dirty="0"/>
              <a:t> : tr=4/(</a:t>
            </a:r>
            <a:r>
              <a:rPr lang="el-GR" dirty="0"/>
              <a:t>ζ</a:t>
            </a:r>
            <a:r>
              <a:rPr lang="en-GB" dirty="0"/>
              <a:t> *</a:t>
            </a:r>
            <a:r>
              <a:rPr lang="pl-PL" dirty="0"/>
              <a:t> ω</a:t>
            </a:r>
            <a:r>
              <a:rPr lang="en-GB" dirty="0"/>
              <a:t>), in care </a:t>
            </a:r>
            <a:r>
              <a:rPr lang="en-GB" dirty="0" err="1"/>
              <a:t>timpul</a:t>
            </a:r>
            <a:r>
              <a:rPr lang="en-GB" dirty="0"/>
              <a:t> de </a:t>
            </a:r>
            <a:r>
              <a:rPr lang="en-GB" dirty="0" err="1"/>
              <a:t>raspuns</a:t>
            </a:r>
            <a:r>
              <a:rPr lang="en-GB" dirty="0"/>
              <a:t> tr=28s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05380CF-5AA6-4EB7-A0F7-3C99E2138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176" y="1770090"/>
            <a:ext cx="3120775" cy="8810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D25F9B4-AE79-4C03-A4C1-DC6D465A2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176" y="3126305"/>
            <a:ext cx="3891575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2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76850C-EB83-4FE3-8ECB-4A8DFFA4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C954D2-1393-467A-A7D0-1EC5D71DE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 </a:t>
            </a:r>
            <a:r>
              <a:rPr lang="en-GB" dirty="0" err="1"/>
              <a:t>cunoaste</a:t>
            </a:r>
            <a:r>
              <a:rPr lang="en-GB" dirty="0"/>
              <a:t> formula </a:t>
            </a:r>
            <a:r>
              <a:rPr lang="en-GB" dirty="0" err="1"/>
              <a:t>functiei</a:t>
            </a:r>
            <a:r>
              <a:rPr lang="en-GB" dirty="0"/>
              <a:t> de transfer in circuit </a:t>
            </a:r>
            <a:r>
              <a:rPr lang="en-GB" dirty="0" err="1"/>
              <a:t>deschis</a:t>
            </a:r>
            <a:r>
              <a:rPr lang="en-GB" dirty="0"/>
              <a:t> :</a:t>
            </a:r>
          </a:p>
          <a:p>
            <a:pPr marL="0" indent="0">
              <a:buNone/>
            </a:pPr>
            <a:r>
              <a:rPr lang="en-GB" dirty="0"/>
              <a:t>  , </a:t>
            </a:r>
            <a:r>
              <a:rPr lang="en-GB" dirty="0" err="1"/>
              <a:t>unde</a:t>
            </a:r>
            <a:r>
              <a:rPr lang="en-GB" dirty="0"/>
              <a:t> K=0.068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l-GR" dirty="0"/>
              <a:t>τ</a:t>
            </a:r>
            <a:r>
              <a:rPr lang="en-GB" dirty="0"/>
              <a:t>=100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Forma standard a </a:t>
            </a:r>
            <a:r>
              <a:rPr lang="en-GB" dirty="0" err="1"/>
              <a:t>regulatorului</a:t>
            </a:r>
            <a:r>
              <a:rPr lang="en-GB" dirty="0"/>
              <a:t> : 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E7E8110-07AA-48A7-BF17-6D5BD856F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669" y="2249487"/>
            <a:ext cx="2032742" cy="807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A4D7C4A-2BD9-40F6-91CE-125470E69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669" y="3903006"/>
            <a:ext cx="2759686" cy="80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25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3B469B-474F-4EF3-8FF9-62375CA9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Efecte</a:t>
            </a:r>
            <a:r>
              <a:rPr lang="en-GB" dirty="0"/>
              <a:t> </a:t>
            </a:r>
            <a:r>
              <a:rPr lang="en-GB" dirty="0" err="1"/>
              <a:t>asupra</a:t>
            </a:r>
            <a:r>
              <a:rPr lang="en-GB" dirty="0"/>
              <a:t> </a:t>
            </a:r>
            <a:r>
              <a:rPr lang="en-GB" dirty="0" err="1" smtClean="0"/>
              <a:t>performanţelor</a:t>
            </a:r>
            <a:r>
              <a:rPr lang="en-GB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B457B3-0B5E-442A-80BE-11E86D08B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7363"/>
            <a:ext cx="9905999" cy="4482119"/>
          </a:xfrm>
        </p:spPr>
        <p:txBody>
          <a:bodyPr>
            <a:normAutofit/>
          </a:bodyPr>
          <a:lstStyle/>
          <a:p>
            <a:r>
              <a:rPr lang="en-GB" dirty="0" err="1"/>
              <a:t>Creşte</a:t>
            </a:r>
            <a:r>
              <a:rPr lang="en-GB" dirty="0"/>
              <a:t> </a:t>
            </a:r>
            <a:r>
              <a:rPr lang="en-GB" dirty="0" err="1"/>
              <a:t>suprareglarea</a:t>
            </a:r>
            <a:r>
              <a:rPr lang="en-GB" dirty="0"/>
              <a:t> </a:t>
            </a:r>
          </a:p>
          <a:p>
            <a:r>
              <a:rPr lang="en-GB" dirty="0" err="1"/>
              <a:t>Creşte</a:t>
            </a:r>
            <a:r>
              <a:rPr lang="en-GB" dirty="0"/>
              <a:t> </a:t>
            </a:r>
            <a:r>
              <a:rPr lang="en-GB" dirty="0" err="1"/>
              <a:t>durata</a:t>
            </a:r>
            <a:r>
              <a:rPr lang="en-GB" dirty="0"/>
              <a:t> </a:t>
            </a:r>
            <a:r>
              <a:rPr lang="en-GB" dirty="0" err="1"/>
              <a:t>regimului</a:t>
            </a:r>
            <a:r>
              <a:rPr lang="en-GB" dirty="0"/>
              <a:t> </a:t>
            </a:r>
            <a:r>
              <a:rPr lang="en-GB" dirty="0" err="1"/>
              <a:t>tranzitoriu</a:t>
            </a:r>
            <a:r>
              <a:rPr lang="en-GB" dirty="0"/>
              <a:t> </a:t>
            </a:r>
          </a:p>
          <a:p>
            <a:r>
              <a:rPr lang="en-GB" dirty="0" err="1"/>
              <a:t>Creşte</a:t>
            </a:r>
            <a:r>
              <a:rPr lang="en-GB" dirty="0"/>
              <a:t> </a:t>
            </a:r>
            <a:r>
              <a:rPr lang="en-GB" dirty="0" err="1"/>
              <a:t>excesul</a:t>
            </a:r>
            <a:r>
              <a:rPr lang="en-GB" dirty="0"/>
              <a:t> </a:t>
            </a:r>
            <a:r>
              <a:rPr lang="en-GB" dirty="0" err="1"/>
              <a:t>poli-zerouri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=&gt; </a:t>
            </a:r>
            <a:r>
              <a:rPr lang="en-GB" dirty="0" err="1"/>
              <a:t>îmbunătățește</a:t>
            </a:r>
            <a:r>
              <a:rPr lang="en-GB" dirty="0"/>
              <a:t> </a:t>
            </a:r>
            <a:r>
              <a:rPr lang="en-GB" dirty="0" err="1"/>
              <a:t>realizabilitatea</a:t>
            </a:r>
            <a:r>
              <a:rPr lang="en-GB" dirty="0"/>
              <a:t> </a:t>
            </a:r>
            <a:r>
              <a:rPr lang="en-GB" dirty="0" err="1"/>
              <a:t>fizică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=&gt; p 3 ≥ 5</a:t>
            </a:r>
            <a:r>
              <a:rPr lang="el-GR" dirty="0"/>
              <a:t>ω</a:t>
            </a:r>
            <a:r>
              <a:rPr lang="en-GB" dirty="0"/>
              <a:t>n : </a:t>
            </a:r>
            <a:r>
              <a:rPr lang="en-GB" dirty="0" err="1"/>
              <a:t>pentru</a:t>
            </a:r>
            <a:r>
              <a:rPr lang="en-GB" dirty="0"/>
              <a:t> a nu </a:t>
            </a:r>
            <a:r>
              <a:rPr lang="en-GB" dirty="0" err="1"/>
              <a:t>influența</a:t>
            </a:r>
            <a:r>
              <a:rPr lang="en-GB" dirty="0"/>
              <a:t> </a:t>
            </a:r>
            <a:r>
              <a:rPr lang="en-GB" dirty="0" err="1"/>
              <a:t>performanțele</a:t>
            </a:r>
            <a:r>
              <a:rPr lang="en-GB" dirty="0"/>
              <a:t> </a:t>
            </a:r>
            <a:r>
              <a:rPr lang="en-GB" dirty="0" err="1"/>
              <a:t>polilor</a:t>
            </a:r>
            <a:r>
              <a:rPr lang="en-GB" dirty="0"/>
              <a:t> </a:t>
            </a:r>
            <a:r>
              <a:rPr lang="en-GB" dirty="0" err="1"/>
              <a:t>dominanți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78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2C62CD-1568-431E-928A-C728554D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partilor</a:t>
            </a:r>
            <a:r>
              <a:rPr lang="en-US" dirty="0"/>
              <a:t> fixate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modelarea</a:t>
            </a:r>
            <a:r>
              <a:rPr lang="en-US" dirty="0"/>
              <a:t> </a:t>
            </a:r>
            <a:r>
              <a:rPr lang="en-US" dirty="0" err="1"/>
              <a:t>acestora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D55F901-6318-4E58-ABB8-46AC6E7BFC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9905999" cy="7597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′=</m:t>
                    </m:r>
                  </m:oMath>
                </a14:m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𝑓𝑟𝑎𝑛𝑎𝑟𝑒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𝑎𝑒𝑟𝑜𝑑𝑖𝑛𝑎𝑚𝑖𝑐𝑎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𝑟𝑒𝑧𝑖𝑠𝑡𝑒𝑛𝑡𝑎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(∝)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55F901-6318-4E58-ABB8-46AC6E7BF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9905999" cy="759720"/>
              </a:xfrm>
              <a:blipFill>
                <a:blip r:embed="rId3"/>
                <a:stretch>
                  <a:fillRect l="-1231" t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2961E8D-31C4-46D0-BE0F-D13A1958A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541" y="3227503"/>
            <a:ext cx="5960918" cy="313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9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2C62CD-1568-431E-928A-C728554D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partilor</a:t>
            </a:r>
            <a:r>
              <a:rPr lang="en-US" dirty="0"/>
              <a:t> fixate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modelarea</a:t>
            </a:r>
            <a:r>
              <a:rPr lang="en-US" dirty="0"/>
              <a:t> </a:t>
            </a:r>
            <a:r>
              <a:rPr lang="en-US" dirty="0" err="1"/>
              <a:t>acestora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Elementul de executie: clapeta de acceleratie</a:t>
            </a:r>
          </a:p>
          <a:p>
            <a:r>
              <a:rPr lang="it-IT" dirty="0"/>
              <a:t>Marimile de intrare ale regulatoarelor: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10603"/>
              </p:ext>
            </p:extLst>
          </p:nvPr>
        </p:nvGraphicFramePr>
        <p:xfrm>
          <a:off x="1843314" y="3733800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Cruise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Adaptive Cruise Control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4809">
                <a:tc>
                  <a:txBody>
                    <a:bodyPr/>
                    <a:lstStyle/>
                    <a:p>
                      <a:r>
                        <a:rPr lang="it-IT" dirty="0"/>
                        <a:t>Viteza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Distanta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72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2C62CD-1568-431E-928A-C728554D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 </a:t>
            </a:r>
            <a:r>
              <a:rPr lang="en-US" dirty="0" err="1"/>
              <a:t>utilizati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simularea</a:t>
            </a:r>
            <a:r>
              <a:rPr lang="en-US" dirty="0"/>
              <a:t> </a:t>
            </a:r>
            <a:r>
              <a:rPr lang="en-US" dirty="0" err="1"/>
              <a:t>partii</a:t>
            </a:r>
            <a:r>
              <a:rPr lang="en-US" dirty="0"/>
              <a:t> fixate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D55F901-6318-4E58-ABB8-46AC6E7BFC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4310971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=20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it-IT" sz="1600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1600" dirty="0"/>
                  <a:t>; </a:t>
                </a:r>
              </a:p>
              <a:p>
                <a:r>
                  <a:rPr lang="en-US" sz="1600" dirty="0"/>
                  <a:t>g=9.81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it-IT" sz="1600" i="1">
                            <a:latin typeface="Cambria Math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it-IT" sz="1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600" dirty="0"/>
                  <a:t> ; </a:t>
                </a:r>
              </a:p>
              <a:p>
                <a:r>
                  <a:rPr lang="en-US" sz="1600" dirty="0"/>
                  <a:t>m=1000 kg; </a:t>
                </a:r>
              </a:p>
              <a:p>
                <a:r>
                  <a:rPr lang="en-US" sz="1600" dirty="0"/>
                  <a:t>f=0.015; </a:t>
                </a:r>
              </a:p>
              <a:p>
                <a:r>
                  <a:rPr lang="en-US" sz="1600" dirty="0">
                    <a:latin typeface="Cambria Math"/>
                    <a:ea typeface="Cambria Math"/>
                  </a:rPr>
                  <a:t>ρ</a:t>
                </a:r>
                <a:r>
                  <a:rPr lang="en-US" sz="1600" dirty="0"/>
                  <a:t>=1.202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it-IT" sz="16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600" dirty="0"/>
                  <a:t>; </a:t>
                </a:r>
              </a:p>
              <a:p>
                <a:r>
                  <a:rPr lang="en-US" sz="1600" dirty="0"/>
                  <a:t>A=1;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600" dirty="0"/>
                  <a:t>=0.5;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600" dirty="0"/>
                  <a:t>=2;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/>
                      </a:rPr>
                      <m:t>α</m:t>
                    </m:r>
                  </m:oMath>
                </a14:m>
                <a:r>
                  <a:rPr lang="en-US" sz="1600" dirty="0"/>
                  <a:t>=0.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55F901-6318-4E58-ABB8-46AC6E7BF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4310971"/>
              </a:xfrm>
              <a:blipFill rotWithShape="1">
                <a:blip r:embed="rId3"/>
                <a:stretch>
                  <a:fillRect l="-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02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A43FAE3-12CD-4B15-91BE-1E8F6AB8D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75316"/>
                <a:ext cx="9905999" cy="326594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𝑚𝑣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′=</m:t>
                    </m:r>
                  </m:oMath>
                </a14:m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𝑓𝑟𝑎𝑛𝑎𝑟𝑒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𝑎𝑒𝑟𝑜𝑑𝑖𝑛𝑎𝑚𝑖𝑐𝑎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𝑟𝑒𝑧𝑖𝑠𝑡𝑒𝑛𝑡𝑎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α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α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𝑚</m:t>
                        </m:r>
                        <m:r>
                          <a:rPr lang="it-IT" i="1">
                            <a:latin typeface="Cambria Math"/>
                          </a:rPr>
                          <m:t>∗</m:t>
                        </m:r>
                        <m:r>
                          <a:rPr lang="it-IT" i="1">
                            <a:latin typeface="Cambria Math"/>
                          </a:rPr>
                          <m:t>𝑔</m:t>
                        </m:r>
                        <m:r>
                          <a:rPr lang="it-IT" i="1">
                            <a:latin typeface="Cambria Math"/>
                          </a:rPr>
                          <m:t>∗</m:t>
                        </m:r>
                        <m:func>
                          <m:funcPr>
                            <m:ctrlPr>
                              <a:rPr lang="it-IT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</a:rPr>
                                  <m:t>α</m:t>
                                </m:r>
                              </m:e>
                            </m:d>
                          </m:e>
                        </m:func>
                        <m:r>
                          <a:rPr lang="it-IT" i="1">
                            <a:latin typeface="Cambria Math"/>
                          </a:rPr>
                          <m:t>+</m:t>
                        </m:r>
                        <m:r>
                          <a:rPr lang="it-IT" i="1">
                            <a:latin typeface="Cambria Math"/>
                          </a:rPr>
                          <m:t>𝑓</m:t>
                        </m:r>
                        <m:r>
                          <a:rPr lang="it-IT" i="1">
                            <a:latin typeface="Cambria Math"/>
                          </a:rPr>
                          <m:t>∗</m:t>
                        </m:r>
                        <m:r>
                          <a:rPr lang="it-IT" i="1">
                            <a:latin typeface="Cambria Math"/>
                          </a:rPr>
                          <m:t>𝑚</m:t>
                        </m:r>
                        <m:r>
                          <a:rPr lang="it-IT" i="1">
                            <a:latin typeface="Cambria Math"/>
                          </a:rPr>
                          <m:t>∗</m:t>
                        </m:r>
                        <m:r>
                          <a:rPr lang="it-IT" i="1">
                            <a:latin typeface="Cambria Math"/>
                          </a:rPr>
                          <m:t>𝑔</m:t>
                        </m:r>
                        <m:r>
                          <a:rPr lang="it-IT" i="1">
                            <a:latin typeface="Cambria Math"/>
                          </a:rPr>
                          <m:t>+0.5∗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ρ</m:t>
                        </m:r>
                        <m:r>
                          <a:rPr lang="it-IT" i="1">
                            <a:latin typeface="Cambria Math"/>
                          </a:rPr>
                          <m:t>∗</m:t>
                        </m:r>
                        <m:r>
                          <a:rPr lang="it-IT" i="1">
                            <a:latin typeface="Cambria Math"/>
                          </a:rPr>
                          <m:t>𝐴</m:t>
                        </m:r>
                        <m:r>
                          <a:rPr lang="it-IT" i="1">
                            <a:latin typeface="Cambria Math"/>
                          </a:rPr>
                          <m:t>∗</m:t>
                        </m:r>
                        <m:r>
                          <a:rPr lang="it-IT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it-IT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it-IT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α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=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𝑚</m:t>
                    </m:r>
                    <m:r>
                      <a:rPr lang="it-IT" i="1">
                        <a:latin typeface="Cambria Math"/>
                      </a:rPr>
                      <m:t>∗</m:t>
                    </m:r>
                    <m:r>
                      <a:rPr lang="it-IT" i="1">
                        <a:latin typeface="Cambria Math"/>
                      </a:rPr>
                      <m:t>𝑔</m:t>
                    </m:r>
                    <m:r>
                      <a:rPr lang="it-IT" i="1" smtClean="0">
                        <a:latin typeface="Cambria Math"/>
                      </a:rPr>
                      <m:t>∗</m:t>
                    </m:r>
                    <m:func>
                      <m:funcPr>
                        <m:ctrlPr>
                          <a:rPr lang="it-IT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it-IT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α</m:t>
                            </m:r>
                          </m:e>
                        </m:d>
                      </m:e>
                    </m:func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𝑟𝑒𝑧𝑖𝑠𝑡𝑒𝑛𝑡𝑎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α</m:t>
                        </m:r>
                      </m:e>
                    </m:d>
                  </m:oMath>
                </a14:m>
                <a:r>
                  <a:rPr lang="en-US" i="1" dirty="0"/>
                  <a:t> =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𝑓</m:t>
                    </m:r>
                    <m:r>
                      <a:rPr lang="it-IT" b="0" i="1" smtClean="0">
                        <a:latin typeface="Cambria Math"/>
                      </a:rPr>
                      <m:t>∗</m:t>
                    </m:r>
                    <m:r>
                      <a:rPr lang="it-IT" i="1">
                        <a:latin typeface="Cambria Math"/>
                      </a:rPr>
                      <m:t>𝑚</m:t>
                    </m:r>
                    <m:r>
                      <a:rPr lang="it-IT" i="1">
                        <a:latin typeface="Cambria Math"/>
                      </a:rPr>
                      <m:t>∗</m:t>
                    </m:r>
                    <m:r>
                      <a:rPr lang="it-IT" i="1">
                        <a:latin typeface="Cambria Math"/>
                      </a:rPr>
                      <m:t>𝑔</m:t>
                    </m:r>
                    <m:r>
                      <a:rPr lang="it-IT" i="1">
                        <a:latin typeface="Cambria Math"/>
                      </a:rPr>
                      <m:t>∗</m:t>
                    </m:r>
                    <m:func>
                      <m:funcPr>
                        <m:ctrlPr>
                          <a:rPr lang="it-IT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it-IT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α</m:t>
                            </m:r>
                          </m:e>
                        </m:d>
                      </m:e>
                    </m:func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𝑎𝑒𝑟𝑜𝑑𝑖𝑛𝑎𝑚𝑖𝑐𝑎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b="0" i="1" dirty="0" smtClean="0">
                        <a:latin typeface="Cambria Math"/>
                      </a:rPr>
                      <m:t>=</m:t>
                    </m:r>
                    <m:r>
                      <a:rPr lang="it-IT" i="1">
                        <a:latin typeface="Cambria Math"/>
                      </a:rPr>
                      <m:t>0.5∗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ρ</m:t>
                    </m:r>
                    <m:r>
                      <a:rPr lang="it-IT" i="1">
                        <a:latin typeface="Cambria Math"/>
                      </a:rPr>
                      <m:t>∗</m:t>
                    </m:r>
                    <m:r>
                      <a:rPr lang="it-IT" i="1">
                        <a:latin typeface="Cambria Math"/>
                      </a:rPr>
                      <m:t>𝐴</m:t>
                    </m:r>
                    <m:r>
                      <a:rPr lang="it-IT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it-IT" b="0" i="1" smtClean="0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it-IT" i="1">
                            <a:latin typeface="Cambria Math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it-IT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it-IT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it-IT" i="1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  <m:r>
                          <a:rPr lang="it-IT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it-IT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A43FAE3-12CD-4B15-91BE-1E8F6AB8D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75316"/>
                <a:ext cx="9905999" cy="3265941"/>
              </a:xfrm>
              <a:blipFill rotWithShape="1">
                <a:blip r:embed="rId3"/>
                <a:stretch>
                  <a:fillRect l="-1231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it-IT" dirty="0"/>
              <a:t>Modelarea vitezei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A43FAE3-12CD-4B15-91BE-1E8F6AB8D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75317"/>
                <a:ext cx="9905999" cy="239508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𝑙𝑜𝑛𝑔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i="1" dirty="0"/>
                  <a:t> =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𝑚</m:t>
                    </m:r>
                    <m:r>
                      <a:rPr lang="it-IT" b="0" i="1" smtClean="0">
                        <a:latin typeface="Cambria Math"/>
                      </a:rPr>
                      <m:t>/</m:t>
                    </m:r>
                  </m:oMath>
                </a14:m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ρ</m:t>
                    </m:r>
                    <m:r>
                      <a:rPr lang="it-IT" i="1">
                        <a:latin typeface="Cambria Math"/>
                      </a:rPr>
                      <m:t>∗</m:t>
                    </m:r>
                    <m:r>
                      <a:rPr lang="it-IT" i="1">
                        <a:latin typeface="Cambria Math"/>
                      </a:rPr>
                      <m:t>𝐴</m:t>
                    </m:r>
                    <m:r>
                      <a:rPr lang="it-IT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it-IT" i="1">
                            <a:latin typeface="Cambria Math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it-IT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it-IT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it-IT" i="1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  <m:r>
                          <a:rPr lang="it-IT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it-IT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𝑘</m:t>
                    </m:r>
                    <m:r>
                      <a:rPr lang="it-IT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endParaRPr lang="en-US" i="1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A43FAE3-12CD-4B15-91BE-1E8F6AB8D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75317"/>
                <a:ext cx="9905999" cy="2395084"/>
              </a:xfrm>
              <a:blipFill rotWithShape="1">
                <a:blip r:embed="rId3"/>
                <a:stretch>
                  <a:fillRect l="-1231" b="-11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it-IT" dirty="0"/>
              <a:t>Simplificarea Modelului miscarii longitudinale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6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A43FAE3-12CD-4B15-91BE-1E8F6AB8D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75316"/>
                <a:ext cx="9905999" cy="326594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+ 1)</m:t>
                            </m:r>
                          </m:den>
                        </m:f>
                      </m:e>
                    </m:box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/>
                  <a:t> = 10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/>
                  <a:t> = </a:t>
                </a:r>
                <a:r>
                  <a:rPr lang="en-US" dirty="0"/>
                  <a:t>0.05; </a:t>
                </a:r>
              </a:p>
              <a:p>
                <a:endParaRPr lang="en-US" i="1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A43FAE3-12CD-4B15-91BE-1E8F6AB8D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75316"/>
                <a:ext cx="9905999" cy="3265941"/>
              </a:xfrm>
              <a:blipFill rotWithShape="1">
                <a:blip r:embed="rId3"/>
                <a:stretch>
                  <a:fillRect l="-1231" t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it-IT" dirty="0"/>
              <a:t>Modelarea clapetei de acceleratie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66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A43FAE3-12CD-4B15-91BE-1E8F6AB8D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75316"/>
                <a:ext cx="9905999" cy="326594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+ 1)</m:t>
                            </m:r>
                          </m:den>
                        </m:f>
                      </m:e>
                    </m:box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/>
                  <a:t> = 10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/>
                  <a:t> = </a:t>
                </a:r>
                <a:r>
                  <a:rPr lang="en-US" dirty="0"/>
                  <a:t>0.05; </a:t>
                </a:r>
              </a:p>
              <a:p>
                <a:endParaRPr lang="en-US" i="1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A43FAE3-12CD-4B15-91BE-1E8F6AB8D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75316"/>
                <a:ext cx="9905999" cy="3265941"/>
              </a:xfrm>
              <a:blipFill rotWithShape="1">
                <a:blip r:embed="rId3"/>
                <a:stretch>
                  <a:fillRect l="-1231" t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it-IT" dirty="0"/>
              <a:t>Modelarea clapetei de acceleratie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66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268</TotalTime>
  <Words>1001</Words>
  <Application>Microsoft Office PowerPoint</Application>
  <PresentationFormat>Custom</PresentationFormat>
  <Paragraphs>137</Paragraphs>
  <Slides>23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Circuit</vt:lpstr>
      <vt:lpstr>Controlul cooperativ al vehiculelor unui pluton</vt:lpstr>
      <vt:lpstr>ACC vs CC</vt:lpstr>
      <vt:lpstr>Descrierea partilor fixate si modelarea acestora</vt:lpstr>
      <vt:lpstr>Descrierea partilor fixate si modelarea acestora</vt:lpstr>
      <vt:lpstr>Descrierea Parametrilor utilizati Pentru simularea partii fixate</vt:lpstr>
      <vt:lpstr>Modelarea vitezei</vt:lpstr>
      <vt:lpstr>Simplificarea Modelului miscarii longitudinale</vt:lpstr>
      <vt:lpstr>Modelarea clapetei de acceleratie</vt:lpstr>
      <vt:lpstr>Modelarea clapetei de acceleratie</vt:lpstr>
      <vt:lpstr>Subsistemul obtinut din modelul clapetei de acceleratie si modelul masinii</vt:lpstr>
      <vt:lpstr>Regulatorul PID</vt:lpstr>
      <vt:lpstr>Regulatorul PID</vt:lpstr>
      <vt:lpstr>Regulatorul pid</vt:lpstr>
      <vt:lpstr>Acordarea regulatorului de Cruise control</vt:lpstr>
      <vt:lpstr>metoda ziegler nichols - info</vt:lpstr>
      <vt:lpstr>metoda ziegler nichols - algoritm</vt:lpstr>
      <vt:lpstr>metoda ziegler nichols - algoritm</vt:lpstr>
      <vt:lpstr>metoda ziegler nichols – Rezultate obtinute</vt:lpstr>
      <vt:lpstr>Acordarea regulatorului de adaptive Cruise control</vt:lpstr>
      <vt:lpstr>Metoda alocarii </vt:lpstr>
      <vt:lpstr>Modificarea performanţelor prin introducerea unui zerou suplimentar</vt:lpstr>
      <vt:lpstr>PowerPoint Presentation</vt:lpstr>
      <vt:lpstr>Efecte asupra performanţelor: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Controlul cooperative al vehiculelor unui pluton</dc:title>
  <dc:creator>Dumea, Cristian-Petrisor (uib13583)</dc:creator>
  <cp:lastModifiedBy>Dumea Cristian</cp:lastModifiedBy>
  <cp:revision>41</cp:revision>
  <dcterms:created xsi:type="dcterms:W3CDTF">2020-03-03T20:50:29Z</dcterms:created>
  <dcterms:modified xsi:type="dcterms:W3CDTF">2020-04-08T14:29:23Z</dcterms:modified>
</cp:coreProperties>
</file>