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24"/>
  </p:notesMasterIdLst>
  <p:sldIdLst>
    <p:sldId id="256" r:id="rId3"/>
    <p:sldId id="257" r:id="rId4"/>
    <p:sldId id="259" r:id="rId5"/>
    <p:sldId id="265" r:id="rId6"/>
    <p:sldId id="264" r:id="rId7"/>
    <p:sldId id="266" r:id="rId8"/>
    <p:sldId id="267" r:id="rId9"/>
    <p:sldId id="268" r:id="rId10"/>
    <p:sldId id="260" r:id="rId11"/>
    <p:sldId id="263" r:id="rId12"/>
    <p:sldId id="262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A02DB-F24C-4E33-96F9-7CF1333D70E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EAFD8-AECD-4E9E-AF5C-8B6066876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2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E376-6352-4535-AFF0-E0FF2C296A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U0 = viteza impusa</a:t>
            </a:r>
          </a:p>
          <a:p>
            <a:r>
              <a:rPr lang="it-IT" dirty="0"/>
              <a:t>g=</a:t>
            </a:r>
            <a:r>
              <a:rPr lang="it-IT" baseline="0" dirty="0"/>
              <a:t>acceleratia gravitationala</a:t>
            </a:r>
          </a:p>
          <a:p>
            <a:r>
              <a:rPr lang="it-IT" baseline="0" dirty="0"/>
              <a:t>m=masa vehiculului</a:t>
            </a:r>
          </a:p>
          <a:p>
            <a:r>
              <a:rPr lang="it-IT" baseline="0" dirty="0"/>
              <a:t>f=</a:t>
            </a:r>
            <a:r>
              <a:rPr lang="vi-VN" baseline="0" dirty="0"/>
              <a:t>coeficientul de rezistență la rulare</a:t>
            </a:r>
            <a:endParaRPr lang="it-IT" baseline="0" dirty="0"/>
          </a:p>
          <a:p>
            <a:r>
              <a:rPr lang="it-IT" dirty="0"/>
              <a:t>rho=densitatea</a:t>
            </a:r>
            <a:r>
              <a:rPr lang="it-IT" baseline="0" dirty="0"/>
              <a:t> aerului</a:t>
            </a:r>
          </a:p>
          <a:p>
            <a:r>
              <a:rPr lang="it-IT" baseline="0" dirty="0"/>
              <a:t>A=aria sectiunii vehiculului</a:t>
            </a:r>
          </a:p>
          <a:p>
            <a:r>
              <a:rPr lang="it-IT" dirty="0"/>
              <a:t>Cd=</a:t>
            </a:r>
            <a:r>
              <a:rPr lang="pt-BR" dirty="0"/>
              <a:t>coeficientul de rezistență a aerului</a:t>
            </a:r>
          </a:p>
          <a:p>
            <a:r>
              <a:rPr lang="it-IT" dirty="0"/>
              <a:t>uw=viteza</a:t>
            </a:r>
          </a:p>
          <a:p>
            <a:r>
              <a:rPr lang="it-IT" dirty="0"/>
              <a:t>alfa=unghiul</a:t>
            </a:r>
            <a:r>
              <a:rPr lang="it-IT" baseline="0" dirty="0"/>
              <a:t> cu planul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E376-6352-4535-AFF0-E0FF2C296A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3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E376-6352-4535-AFF0-E0FF2C296A80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442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E376-6352-4535-AFF0-E0FF2C296A80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442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cazul ambelor solutii</a:t>
            </a:r>
            <a:r>
              <a:rPr lang="it-IT" baseline="0" dirty="0"/>
              <a:t> de control, elementul de executie este reprezentat de clapeta de acceleratie</a:t>
            </a:r>
          </a:p>
          <a:p>
            <a:r>
              <a:rPr lang="it-IT" baseline="0" dirty="0"/>
              <a:t>Marimea de intrare a regulatorului de CC este reprezentata de viteza pe care o va avea convoiul iar pentru ACC este distanta dintre vehicul si vehiculul tinta (vehiculul de pe pozitia i si cel de pe pozitia i-1)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CFB74-4F54-4DA0-984E-A84A6F50DD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Intrare: eroarea</a:t>
            </a:r>
          </a:p>
          <a:p>
            <a:r>
              <a:rPr lang="it-IT" dirty="0"/>
              <a:t>Iesire:</a:t>
            </a:r>
            <a:r>
              <a:rPr lang="it-IT" baseline="0" dirty="0"/>
              <a:t> marimea de comanda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CFB74-4F54-4DA0-984E-A84A6F50DD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18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Problema proiectarii unui regulator PID se reduce la determinarea parametrilor</a:t>
            </a:r>
            <a:r>
              <a:rPr lang="it-IT" baseline="0" dirty="0"/>
              <a:t> Kp Ki Kd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E376-6352-4535-AFF0-E0FF2C296A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5/6/2020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03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5/6/2020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9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5/6/2020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646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5/6/2020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52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5/6/2020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14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5/6/2020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132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5/6/2020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0841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5/6/2020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0133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5/6/2020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335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5/6/2020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31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5/6/2020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4037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5/6/2020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005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5/6/2020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0848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5/6/2020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866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5/6/2020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88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5/6/2020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46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5/6/2020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0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5/6/2020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33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8985-78C1-42DC-BD5C-5854C04E0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cooperativ</a:t>
            </a:r>
            <a:r>
              <a:rPr lang="en-US" dirty="0"/>
              <a:t> al </a:t>
            </a:r>
            <a:r>
              <a:rPr lang="en-US" dirty="0" err="1"/>
              <a:t>vehiculelor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pluton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84E9F-C0B0-4435-8E03-70889C936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Cojocaru Georgiana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Dumea Cristian-Petrisor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Modoranu</a:t>
            </a:r>
            <a:r>
              <a:rPr lang="en-US" dirty="0"/>
              <a:t> Diana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Munteanu Alin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Popoiu</a:t>
            </a:r>
            <a:r>
              <a:rPr lang="en-US" dirty="0"/>
              <a:t> Ramona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Rotaru</a:t>
            </a:r>
            <a:r>
              <a:rPr lang="en-US" dirty="0"/>
              <a:t> Diana Georgiana</a:t>
            </a:r>
          </a:p>
        </p:txBody>
      </p:sp>
    </p:spTree>
    <p:extLst>
      <p:ext uri="{BB962C8B-B14F-4D97-AF65-F5344CB8AC3E}">
        <p14:creationId xmlns:p14="http://schemas.microsoft.com/office/powerpoint/2010/main" val="42084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CB98-0473-4067-92CD-7C07A207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partilor</a:t>
            </a:r>
            <a:r>
              <a:rPr lang="en-US" dirty="0"/>
              <a:t> fixate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: Adaptive Cruise control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F7BE1C-8D29-40B3-93C7-EBC7918899EC}"/>
              </a:ext>
            </a:extLst>
          </p:cNvPr>
          <p:cNvSpPr/>
          <p:nvPr/>
        </p:nvSpPr>
        <p:spPr>
          <a:xfrm>
            <a:off x="3713612" y="3229494"/>
            <a:ext cx="1720734" cy="656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D5C82C-FF7F-4AE0-99F5-9ECF075E3D95}"/>
              </a:ext>
            </a:extLst>
          </p:cNvPr>
          <p:cNvSpPr/>
          <p:nvPr/>
        </p:nvSpPr>
        <p:spPr>
          <a:xfrm>
            <a:off x="6680837" y="3044416"/>
            <a:ext cx="1720734" cy="1045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Masina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B68775-45C6-4108-B43F-D2E3BB1A0F9A}"/>
              </a:ext>
            </a:extLst>
          </p:cNvPr>
          <p:cNvSpPr/>
          <p:nvPr/>
        </p:nvSpPr>
        <p:spPr>
          <a:xfrm>
            <a:off x="2208115" y="3371951"/>
            <a:ext cx="423949" cy="42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5CE755-EED8-4C7A-91AC-5BC060459CF9}"/>
              </a:ext>
            </a:extLst>
          </p:cNvPr>
          <p:cNvCxnSpPr/>
          <p:nvPr/>
        </p:nvCxnSpPr>
        <p:spPr>
          <a:xfrm>
            <a:off x="1129149" y="3570316"/>
            <a:ext cx="964276" cy="1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689CAC-6A65-4409-92D2-BBDA67ADEA02}"/>
              </a:ext>
            </a:extLst>
          </p:cNvPr>
          <p:cNvCxnSpPr/>
          <p:nvPr/>
        </p:nvCxnSpPr>
        <p:spPr>
          <a:xfrm>
            <a:off x="2669480" y="3583925"/>
            <a:ext cx="964276" cy="1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3EA9D-80A4-4ADE-A116-4CEC7AF7EEA8}"/>
              </a:ext>
            </a:extLst>
          </p:cNvPr>
          <p:cNvCxnSpPr/>
          <p:nvPr/>
        </p:nvCxnSpPr>
        <p:spPr>
          <a:xfrm>
            <a:off x="5577445" y="3590729"/>
            <a:ext cx="964276" cy="1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40F004F-66E0-4E81-9661-CD197EFB897A}"/>
              </a:ext>
            </a:extLst>
          </p:cNvPr>
          <p:cNvCxnSpPr>
            <a:cxnSpLocks/>
            <a:endCxn id="7" idx="4"/>
          </p:cNvCxnSpPr>
          <p:nvPr/>
        </p:nvCxnSpPr>
        <p:spPr>
          <a:xfrm rot="10800000">
            <a:off x="2420091" y="3795900"/>
            <a:ext cx="5067083" cy="13438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DAAEB9-57FE-4BCD-B7DA-E3210DD5A674}"/>
              </a:ext>
            </a:extLst>
          </p:cNvPr>
          <p:cNvSpPr txBox="1"/>
          <p:nvPr/>
        </p:nvSpPr>
        <p:spPr>
          <a:xfrm>
            <a:off x="696686" y="3229494"/>
            <a:ext cx="150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Distanta de referinta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522D2-9005-4206-8AA5-63B2C18FFAB3}"/>
              </a:ext>
            </a:extLst>
          </p:cNvPr>
          <p:cNvSpPr txBox="1"/>
          <p:nvPr/>
        </p:nvSpPr>
        <p:spPr>
          <a:xfrm>
            <a:off x="2641935" y="3248613"/>
            <a:ext cx="117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Eroarea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2C3BC1-BFDD-4E2A-AC7D-90A1BEEF7FA7}"/>
              </a:ext>
            </a:extLst>
          </p:cNvPr>
          <p:cNvSpPr txBox="1"/>
          <p:nvPr/>
        </p:nvSpPr>
        <p:spPr>
          <a:xfrm>
            <a:off x="5524894" y="3243813"/>
            <a:ext cx="117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Cuplu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B39EAB-2D57-42F1-A9E9-E95FD280BBAF}"/>
              </a:ext>
            </a:extLst>
          </p:cNvPr>
          <p:cNvCxnSpPr>
            <a:cxnSpLocks/>
          </p:cNvCxnSpPr>
          <p:nvPr/>
        </p:nvCxnSpPr>
        <p:spPr>
          <a:xfrm>
            <a:off x="8540687" y="3666079"/>
            <a:ext cx="22107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319261C-44B1-4836-80BE-062A6A2D62A5}"/>
              </a:ext>
            </a:extLst>
          </p:cNvPr>
          <p:cNvCxnSpPr>
            <a:cxnSpLocks/>
          </p:cNvCxnSpPr>
          <p:nvPr/>
        </p:nvCxnSpPr>
        <p:spPr>
          <a:xfrm rot="5400000">
            <a:off x="8858896" y="4015090"/>
            <a:ext cx="1473703" cy="7756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5">
            <a:extLst>
              <a:ext uri="{FF2B5EF4-FFF2-40B4-BE49-F238E27FC236}">
                <a16:creationId xmlns:a16="http://schemas.microsoft.com/office/drawing/2014/main" id="{DCEDF40E-692A-4D4A-AC57-430811BEA1B4}"/>
              </a:ext>
            </a:extLst>
          </p:cNvPr>
          <p:cNvSpPr/>
          <p:nvPr/>
        </p:nvSpPr>
        <p:spPr>
          <a:xfrm>
            <a:off x="7487173" y="4811429"/>
            <a:ext cx="1720734" cy="656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2875FD-CAA0-4985-BE74-C18820AD87EE}"/>
              </a:ext>
            </a:extLst>
          </p:cNvPr>
          <p:cNvSpPr txBox="1"/>
          <p:nvPr/>
        </p:nvSpPr>
        <p:spPr>
          <a:xfrm>
            <a:off x="6011588" y="4777418"/>
            <a:ext cx="117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Distanta</a:t>
            </a:r>
            <a:r>
              <a:rPr lang="en-US" dirty="0"/>
              <a:t> </a:t>
            </a:r>
            <a:r>
              <a:rPr lang="en-US" dirty="0" err="1"/>
              <a:t>masurata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8FADB0-A5C2-4B67-AFC9-D93E00CFC194}"/>
              </a:ext>
            </a:extLst>
          </p:cNvPr>
          <p:cNvSpPr txBox="1"/>
          <p:nvPr/>
        </p:nvSpPr>
        <p:spPr>
          <a:xfrm>
            <a:off x="8809674" y="3244762"/>
            <a:ext cx="117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Viteza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1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3FAE3-12CD-4B15-91BE-1E8F6AB8D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3346" y="1920539"/>
                <a:ext cx="9905999" cy="4318336"/>
              </a:xfrm>
            </p:spPr>
            <p:txBody>
              <a:bodyPr/>
              <a:lstStyle/>
              <a:p>
                <a:r>
                  <a:rPr lang="en-US" dirty="0"/>
                  <a:t>Elementul de </a:t>
                </a:r>
                <a:r>
                  <a:rPr lang="en-US" dirty="0" err="1"/>
                  <a:t>executie</a:t>
                </a:r>
                <a:r>
                  <a:rPr lang="en-US" dirty="0"/>
                  <a:t>: </a:t>
                </a:r>
                <a:r>
                  <a:rPr lang="en-US" dirty="0" err="1"/>
                  <a:t>clapeta</a:t>
                </a:r>
                <a:r>
                  <a:rPr lang="en-US" dirty="0"/>
                  <a:t> de </a:t>
                </a:r>
                <a:r>
                  <a:rPr lang="en-US" dirty="0" err="1"/>
                  <a:t>admisie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+ 1)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box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𝐴𝐶𝐶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decalaj</a:t>
                </a:r>
                <a:r>
                  <a:rPr lang="en-US" dirty="0"/>
                  <a:t> de </a:t>
                </a:r>
                <a:r>
                  <a:rPr lang="en-US" dirty="0" err="1"/>
                  <a:t>timp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distanta</a:t>
                </a:r>
                <a:r>
                  <a:rPr lang="en-US" dirty="0"/>
                  <a:t> </a:t>
                </a:r>
                <a:r>
                  <a:rPr lang="en-US" dirty="0" err="1"/>
                  <a:t>dintre</a:t>
                </a:r>
                <a:r>
                  <a:rPr lang="en-US" dirty="0"/>
                  <a:t> </a:t>
                </a:r>
                <a:r>
                  <a:rPr lang="en-US" dirty="0" err="1"/>
                  <a:t>vehiculul</a:t>
                </a:r>
                <a:r>
                  <a:rPr lang="en-US" dirty="0"/>
                  <a:t> ACC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vehiculul</a:t>
                </a:r>
                <a:r>
                  <a:rPr lang="en-US" dirty="0"/>
                  <a:t> </a:t>
                </a:r>
                <a:r>
                  <a:rPr lang="en-US" dirty="0" err="1"/>
                  <a:t>tinta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𝐴𝐶𝐶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viteza</a:t>
                </a:r>
                <a:r>
                  <a:rPr lang="en-US" dirty="0"/>
                  <a:t> </a:t>
                </a:r>
                <a:r>
                  <a:rPr lang="en-US" dirty="0" err="1"/>
                  <a:t>longitudinala</a:t>
                </a:r>
                <a:r>
                  <a:rPr lang="en-US" dirty="0"/>
                  <a:t> a </a:t>
                </a:r>
                <a:r>
                  <a:rPr lang="en-US" dirty="0" err="1"/>
                  <a:t>vehiculului</a:t>
                </a:r>
                <a:r>
                  <a:rPr lang="en-US" dirty="0"/>
                  <a:t> ACC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A43FAE3-12CD-4B15-91BE-1E8F6AB8D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3346" y="1920539"/>
                <a:ext cx="9905999" cy="4318336"/>
              </a:xfrm>
              <a:blipFill rotWithShape="1">
                <a:blip r:embed="rId2"/>
                <a:stretch>
                  <a:fillRect l="-1292" t="-1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partilor</a:t>
            </a:r>
            <a:r>
              <a:rPr lang="en-US" dirty="0"/>
              <a:t> fixate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: Adaptive Cruise control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251C7A17-C5A5-4F37-9E48-7F59BE4F71CA}"/>
              </a:ext>
            </a:extLst>
          </p:cNvPr>
          <p:cNvSpPr txBox="1">
            <a:spLocks/>
          </p:cNvSpPr>
          <p:nvPr/>
        </p:nvSpPr>
        <p:spPr>
          <a:xfrm>
            <a:off x="1141411" y="619125"/>
            <a:ext cx="990600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partilor</a:t>
            </a:r>
            <a:r>
              <a:rPr lang="en-US" dirty="0"/>
              <a:t> fixate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: Adaptive Cruise control</a:t>
            </a:r>
          </a:p>
        </p:txBody>
      </p:sp>
    </p:spTree>
    <p:extLst>
      <p:ext uri="{BB962C8B-B14F-4D97-AF65-F5344CB8AC3E}">
        <p14:creationId xmlns:p14="http://schemas.microsoft.com/office/powerpoint/2010/main" val="419332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8985-78C1-42DC-BD5C-5854C04E0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dirty="0"/>
              <a:t>Acordarea regulatorului de Cruise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9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5" y="396421"/>
            <a:ext cx="9906000" cy="1477963"/>
          </a:xfrm>
        </p:spPr>
        <p:txBody>
          <a:bodyPr/>
          <a:lstStyle/>
          <a:p>
            <a:r>
              <a:rPr lang="it-IT" dirty="0"/>
              <a:t>metoda ziegler nichols - info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Metoda iterativa, online</a:t>
            </a:r>
          </a:p>
          <a:p>
            <a:r>
              <a:rPr lang="it-IT" dirty="0"/>
              <a:t>Nu necesita cunostinte avansate</a:t>
            </a:r>
          </a:p>
          <a:p>
            <a:r>
              <a:rPr lang="it-IT" dirty="0"/>
              <a:t>Poate fi aplicata direct pe hardware</a:t>
            </a:r>
          </a:p>
          <a:p>
            <a:r>
              <a:rPr lang="it-IT" dirty="0"/>
              <a:t>De obicei produce rezultate valide</a:t>
            </a:r>
          </a:p>
          <a:p>
            <a:r>
              <a:rPr lang="it-IT" dirty="0"/>
              <a:t>Nu este o metoda riguroasa din punct de vedere matematic</a:t>
            </a:r>
          </a:p>
          <a:p>
            <a:r>
              <a:rPr lang="it-IT" dirty="0"/>
              <a:t>Nu poate fi aplicata pe un sistem instabil</a:t>
            </a:r>
          </a:p>
          <a:p>
            <a:r>
              <a:rPr lang="it-IT" dirty="0"/>
              <a:t>Poate afecta hardware-ul (indirect/direct)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8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5" y="396421"/>
            <a:ext cx="9906000" cy="1477963"/>
          </a:xfrm>
        </p:spPr>
        <p:txBody>
          <a:bodyPr/>
          <a:lstStyle/>
          <a:p>
            <a:r>
              <a:rPr lang="it-IT" dirty="0"/>
              <a:t>metoda ziegler nichols - algoritm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Se adauga regulatorul in sistem/model alegandu-se pentru Kp o valoare mica, Ki si Kd fiind egalate cu 0</a:t>
            </a:r>
          </a:p>
          <a:p>
            <a:r>
              <a:rPr lang="it-IT" dirty="0"/>
              <a:t>Se variaza Kp pana se ajunge la stabilitate neutrala (oscilatii intretinute)</a:t>
            </a:r>
          </a:p>
          <a:p>
            <a:r>
              <a:rPr lang="it-IT" dirty="0"/>
              <a:t>Se alege Ku = Kp si Tu = perioada semnalului obtinut</a:t>
            </a:r>
          </a:p>
          <a:p>
            <a:r>
              <a:rPr lang="it-IT" dirty="0"/>
              <a:t>Din tabelul de pe slide-ul urmator se calculeaza Kp, Ki si Kd in functie de Ku si 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4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metoda ziegler nichols - algoritm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473666"/>
              </p:ext>
            </p:extLst>
          </p:nvPr>
        </p:nvGraphicFramePr>
        <p:xfrm>
          <a:off x="1141413" y="2249488"/>
          <a:ext cx="990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Tip de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Kp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PID clasic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Tu/2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Tu/2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Pessen</a:t>
                      </a:r>
                      <a:r>
                        <a:rPr lang="it-IT" baseline="0" dirty="0"/>
                        <a:t>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0.7Ku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2Tu/5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3Tu/20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Some Overshoot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Ku/3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Tu/2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Tu/3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 Overshoot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Tu/2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Tu/3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5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5" y="396421"/>
            <a:ext cx="9906000" cy="1477963"/>
          </a:xfrm>
        </p:spPr>
        <p:txBody>
          <a:bodyPr/>
          <a:lstStyle/>
          <a:p>
            <a:r>
              <a:rPr lang="en-US" dirty="0" err="1"/>
              <a:t>Regulatorul</a:t>
            </a:r>
            <a:r>
              <a:rPr lang="en-US" dirty="0"/>
              <a:t> PID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90" y="2166938"/>
            <a:ext cx="8232421" cy="375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39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3FAE3-12CD-4B15-91BE-1E8F6AB8D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it-IT" b="0" i="1" smtClean="0">
                        <a:latin typeface="Cambria Math"/>
                      </a:rPr>
                      <m:t>(</m:t>
                    </m:r>
                    <m:r>
                      <a:rPr lang="it-IT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it-IT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r>
                          <a:rPr lang="it-IT" b="0" i="1" smtClean="0">
                            <a:latin typeface="Cambria Math"/>
                          </a:rPr>
                          <m:t>𝑒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it-IT" b="0" i="1" smtClean="0">
                            <a:latin typeface="Cambria Math"/>
                          </a:rPr>
                          <m:t>𝑑𝑡</m:t>
                        </m:r>
                        <m:r>
                          <a:rPr lang="it-IT" b="0" i="1" smtClean="0">
                            <a:latin typeface="Cambria Math"/>
                          </a:rPr>
                          <m:t>+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/>
                              </a:rPr>
                              <m:t>𝑑𝑒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</m:e>
                    </m:nary>
                    <m:r>
                      <a:rPr lang="it-IT" b="0" i="1" smtClean="0">
                        <a:latin typeface="Cambria Math"/>
                      </a:rPr>
                      <m:t>)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it-IT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it-IT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A43FAE3-12CD-4B15-91BE-1E8F6AB8D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  <a:blipFill rotWithShape="1">
                <a:blip r:embed="rId3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it-IT" dirty="0"/>
              <a:t>Regulatorul pid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5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8985-78C1-42DC-BD5C-5854C04E0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659" y="1378226"/>
            <a:ext cx="10183054" cy="2438399"/>
          </a:xfrm>
        </p:spPr>
        <p:txBody>
          <a:bodyPr/>
          <a:lstStyle/>
          <a:p>
            <a:pPr algn="ctr"/>
            <a:r>
              <a:rPr lang="it-IT" dirty="0"/>
              <a:t>Acordarea regulatorului de adaptive Cruise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096" y="0"/>
            <a:ext cx="8343968" cy="1447731"/>
          </a:xfrm>
        </p:spPr>
        <p:txBody>
          <a:bodyPr/>
          <a:lstStyle/>
          <a:p>
            <a:pPr algn="ctr"/>
            <a:r>
              <a:rPr lang="it-IT" dirty="0"/>
              <a:t>Metoda reglarii dupa stare-&gt; metoda ackerman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86679" y="1842052"/>
                <a:ext cx="9960732" cy="459850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dirty="0"/>
                  <a:t> </a:t>
                </a:r>
                <a:r>
                  <a:rPr lang="it-IT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Proiectarea regulatorului după stare conduce la obţinerea următoarei legi de reglare : </a:t>
                </a:r>
              </a:p>
              <a:p>
                <a:pPr marL="0" indent="0">
                  <a:buNone/>
                </a:pPr>
                <a:r>
                  <a:rPr lang="it-IT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		   u(k)=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o-RO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o-RO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Unde :    </a:t>
                </a:r>
                <a:r>
                  <a:rPr lang="ro-RO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r  </a:t>
                </a:r>
                <a:r>
                  <a:rPr lang="en-US" sz="2800" dirty="0"/>
                  <a:t>= </a:t>
                </a:r>
                <a:r>
                  <a:rPr lang="ro-RO" sz="2800" dirty="0"/>
                  <a:t>referința sistemului de reglare numerică</a:t>
                </a:r>
                <a:endParaRPr lang="en-US" sz="2800" dirty="0"/>
              </a:p>
              <a:p>
                <a:pPr marL="1371600" lvl="3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</a:t>
                </a:r>
                <a:r>
                  <a:rPr lang="ro-RO" sz="2800" dirty="0"/>
                  <a:t> se obține urmărind procedura Ackerman</a:t>
                </a:r>
                <a:endParaRPr lang="en-US" sz="2800" dirty="0"/>
              </a:p>
              <a:p>
                <a:pPr lvl="3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6679" y="1842052"/>
                <a:ext cx="9960732" cy="4598504"/>
              </a:xfrm>
              <a:blipFill>
                <a:blip r:embed="rId2"/>
                <a:stretch>
                  <a:fillRect l="-1408" t="-795" r="-1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98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F7DD-C6B8-4612-A62B-644C9F3E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 vs CC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4E0CD-72D4-44AC-8BCF-737099995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0350" y="3956336"/>
            <a:ext cx="3957060" cy="26380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B3EB2C-9E95-4CE3-9C5B-F6D41E17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20" y="2097088"/>
            <a:ext cx="6037444" cy="3369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7ECE3F-91C0-48D2-9702-79EECA039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231" y="302163"/>
            <a:ext cx="3719179" cy="333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811C-5DA0-47A3-99A5-ECEEA822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744" y="0"/>
            <a:ext cx="4921941" cy="1117517"/>
          </a:xfrm>
        </p:spPr>
        <p:txBody>
          <a:bodyPr/>
          <a:lstStyle/>
          <a:p>
            <a:r>
              <a:rPr lang="en-US" dirty="0" err="1"/>
              <a:t>Procedura</a:t>
            </a:r>
            <a:r>
              <a:rPr lang="en-US" dirty="0"/>
              <a:t> </a:t>
            </a:r>
            <a:r>
              <a:rPr lang="en-US" dirty="0" err="1"/>
              <a:t>ackerman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911EC4-BDF3-4147-98C6-E93BCC10DD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219200"/>
                <a:ext cx="10387978" cy="54443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1. Se </a:t>
                </a:r>
                <a:r>
                  <a:rPr lang="en-US" dirty="0" err="1"/>
                  <a:t>calculează</a:t>
                </a:r>
                <a:r>
                  <a:rPr lang="en-US" dirty="0"/>
                  <a:t> </a:t>
                </a:r>
                <a:r>
                  <a:rPr lang="en-US" dirty="0" err="1"/>
                  <a:t>matricea</a:t>
                </a:r>
                <a:r>
                  <a:rPr lang="en-US" dirty="0"/>
                  <a:t> de </a:t>
                </a:r>
                <a:r>
                  <a:rPr lang="en-US" dirty="0" err="1"/>
                  <a:t>controlabilitate</a:t>
                </a:r>
                <a:r>
                  <a:rPr lang="en-US" dirty="0"/>
                  <a:t> </a:t>
                </a:r>
                <a:r>
                  <a:rPr lang="en-US" b="1" dirty="0"/>
                  <a:t>R </a:t>
                </a:r>
                <a:r>
                  <a:rPr lang="en-US" dirty="0" err="1"/>
                  <a:t>şi</a:t>
                </a:r>
                <a:r>
                  <a:rPr lang="en-US" dirty="0"/>
                  <a:t> se </a:t>
                </a:r>
                <a:r>
                  <a:rPr lang="en-US" dirty="0" err="1"/>
                  <a:t>reţine</a:t>
                </a:r>
                <a:r>
                  <a:rPr lang="en-US" dirty="0"/>
                  <a:t> ultima </a:t>
                </a:r>
                <a:r>
                  <a:rPr lang="en-US" dirty="0" err="1"/>
                  <a:t>linie</a:t>
                </a:r>
                <a:r>
                  <a:rPr lang="en-US" dirty="0"/>
                  <a:t> a </a:t>
                </a:r>
                <a:r>
                  <a:rPr lang="en-US" dirty="0" err="1"/>
                  <a:t>inversei</a:t>
                </a:r>
                <a:r>
                  <a:rPr lang="en-US" dirty="0"/>
                  <a:t> </a:t>
                </a:r>
                <a:r>
                  <a:rPr lang="en-US" dirty="0" err="1"/>
                  <a:t>acesteia</a:t>
                </a:r>
                <a:r>
                  <a:rPr lang="en-US" dirty="0"/>
                  <a:t> </a:t>
                </a:r>
                <a:r>
                  <a:rPr lang="en-US" dirty="0" err="1"/>
                  <a:t>în</a:t>
                </a:r>
                <a:r>
                  <a:rPr lang="en-US" dirty="0"/>
                  <a:t> </a:t>
                </a:r>
                <a:r>
                  <a:rPr lang="en-US" dirty="0" err="1"/>
                  <a:t>vectorul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dirty="0"/>
                  <a:t>= ultima </a:t>
                </a:r>
                <a:r>
                  <a:rPr lang="en-US" dirty="0" err="1"/>
                  <a:t>linie</a:t>
                </a:r>
                <a:r>
                  <a:rPr lang="en-US" dirty="0"/>
                  <a:t> a </a:t>
                </a:r>
                <a:r>
                  <a:rPr lang="en-US" dirty="0" err="1"/>
                  <a:t>lui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dirty="0"/>
                  <a:t>		R=[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 ..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]  ,   n=4</a:t>
                </a:r>
              </a:p>
              <a:p>
                <a:pPr marL="0" indent="0">
                  <a:buNone/>
                </a:pPr>
                <a:r>
                  <a:rPr lang="en-US" sz="2800" dirty="0"/>
                  <a:t>2. S</a:t>
                </a:r>
                <a:r>
                  <a:rPr lang="en-US" dirty="0"/>
                  <a:t>e </a:t>
                </a:r>
                <a:r>
                  <a:rPr lang="en-US" dirty="0" err="1"/>
                  <a:t>construieşte</a:t>
                </a:r>
                <a:r>
                  <a:rPr lang="en-US" dirty="0"/>
                  <a:t> </a:t>
                </a:r>
                <a:r>
                  <a:rPr lang="en-US" dirty="0" err="1"/>
                  <a:t>polinomul</a:t>
                </a:r>
                <a:r>
                  <a:rPr lang="en-US" dirty="0"/>
                  <a:t> </a:t>
                </a:r>
                <a:r>
                  <a:rPr lang="en-US" dirty="0" err="1"/>
                  <a:t>caracteristic</a:t>
                </a:r>
                <a:r>
                  <a:rPr lang="en-US" dirty="0"/>
                  <a:t> al </a:t>
                </a:r>
                <a:r>
                  <a:rPr lang="en-US" dirty="0" err="1"/>
                  <a:t>sistemului</a:t>
                </a:r>
                <a:r>
                  <a:rPr lang="en-US" dirty="0"/>
                  <a:t> de </a:t>
                </a:r>
                <a:r>
                  <a:rPr lang="en-US" dirty="0" err="1"/>
                  <a:t>reglare</a:t>
                </a:r>
                <a:r>
                  <a:rPr lang="en-US" dirty="0"/>
                  <a:t> (</a:t>
                </a:r>
                <a:r>
                  <a:rPr lang="en-US" dirty="0" err="1"/>
                  <a:t>procedura</a:t>
                </a:r>
                <a:r>
                  <a:rPr lang="en-US" dirty="0"/>
                  <a:t> Ackermann):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911EC4-BDF3-4147-98C6-E93BCC10DD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219200"/>
                <a:ext cx="10387978" cy="5444352"/>
              </a:xfrm>
              <a:blipFill>
                <a:blip r:embed="rId2"/>
                <a:stretch>
                  <a:fillRect l="-1174" t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572C8ED-CCCA-40CC-90C7-4B8FA56E7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468" y="3631096"/>
            <a:ext cx="4921941" cy="245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9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1DA13-BA2F-4A02-A298-F87F8EF02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08" y="238539"/>
            <a:ext cx="9992139" cy="64140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 </a:t>
            </a:r>
            <a:r>
              <a:rPr lang="en-US" dirty="0" err="1"/>
              <a:t>Matricile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obtinu</a:t>
            </a:r>
            <a:r>
              <a:rPr lang="ro-RO" dirty="0"/>
              <a:t>t</a:t>
            </a:r>
            <a:r>
              <a:rPr lang="en-US" dirty="0"/>
              <a:t>e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 În care: x1 = R = distanța dintre lider și vehiculul controlat și x2 = viteza longitudinală</a:t>
            </a:r>
          </a:p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58A91-AE9E-43FB-A32D-66F408A13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161636"/>
            <a:ext cx="89154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3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62CD-1568-431E-928A-C728554D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partilor</a:t>
            </a:r>
            <a:r>
              <a:rPr lang="en-US" dirty="0"/>
              <a:t> fixate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55F901-6318-4E58-ABB8-46AC6E7BFC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9905999" cy="7597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𝑓𝑟𝑎𝑛𝑎𝑟𝑒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𝑎𝑒𝑟𝑜𝑑𝑖𝑛𝑎𝑚𝑖𝑐𝑎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𝑟𝑒𝑧𝑖𝑠𝑡𝑒𝑛𝑡𝑎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(∝)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55F901-6318-4E58-ABB8-46AC6E7BF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9905999" cy="759720"/>
              </a:xfrm>
              <a:blipFill>
                <a:blip r:embed="rId2"/>
                <a:stretch>
                  <a:fillRect l="-1231" t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2961E8D-31C4-46D0-BE0F-D13A1958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227503"/>
            <a:ext cx="5960918" cy="3138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383A50-D0FC-4CCD-8C08-2DEAEAB2FB55}"/>
                  </a:ext>
                </a:extLst>
              </p:cNvPr>
              <p:cNvSpPr txBox="1"/>
              <p:nvPr/>
            </p:nvSpPr>
            <p:spPr>
              <a:xfrm>
                <a:off x="7564582" y="3227503"/>
                <a:ext cx="3857105" cy="892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+mj-lt"/>
                  </a:rPr>
                  <a:t>Modelul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miscarii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longitudinale</a:t>
                </a:r>
                <a:r>
                  <a:rPr lang="en-US" dirty="0">
                    <a:latin typeface="+mj-lt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𝑙𝑜𝑛𝑔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383A50-D0FC-4CCD-8C08-2DEAEAB2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582" y="3227503"/>
                <a:ext cx="3857105" cy="892488"/>
              </a:xfrm>
              <a:prstGeom prst="rect">
                <a:avLst/>
              </a:prstGeom>
              <a:blipFill>
                <a:blip r:embed="rId4"/>
                <a:stretch>
                  <a:fillRect l="-1106" t="-3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72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3FAE3-12CD-4B15-91BE-1E8F6AB8D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𝑚𝑣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′=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𝑓𝑟𝑎𝑛𝑎𝑟𝑒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𝑎𝑒𝑟𝑜𝑑𝑖𝑛𝑎𝑚𝑖𝑐𝑎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𝑟𝑒𝑧𝑖𝑠𝑡𝑒𝑛𝑡𝑎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α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α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𝑚</m:t>
                        </m:r>
                        <m:r>
                          <a:rPr lang="it-IT" i="1">
                            <a:latin typeface="Cambria Math"/>
                          </a:rPr>
                          <m:t>∗</m:t>
                        </m:r>
                        <m:r>
                          <a:rPr lang="it-IT" i="1">
                            <a:latin typeface="Cambria Math"/>
                          </a:rPr>
                          <m:t>𝑔</m:t>
                        </m:r>
                        <m:r>
                          <a:rPr lang="it-IT" i="1">
                            <a:latin typeface="Cambria Math"/>
                          </a:rPr>
                          <m:t>∗</m:t>
                        </m:r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</a:rPr>
                                  <m:t>α</m:t>
                                </m:r>
                              </m:e>
                            </m:d>
                          </m:e>
                        </m:func>
                        <m:r>
                          <a:rPr lang="it-IT" i="1">
                            <a:latin typeface="Cambria Math"/>
                          </a:rPr>
                          <m:t>+</m:t>
                        </m:r>
                        <m:r>
                          <a:rPr lang="it-IT" i="1">
                            <a:latin typeface="Cambria Math"/>
                          </a:rPr>
                          <m:t>𝑓</m:t>
                        </m:r>
                        <m:r>
                          <a:rPr lang="it-IT" i="1">
                            <a:latin typeface="Cambria Math"/>
                          </a:rPr>
                          <m:t>∗</m:t>
                        </m:r>
                        <m:r>
                          <a:rPr lang="it-IT" i="1">
                            <a:latin typeface="Cambria Math"/>
                          </a:rPr>
                          <m:t>𝑚</m:t>
                        </m:r>
                        <m:r>
                          <a:rPr lang="it-IT" i="1">
                            <a:latin typeface="Cambria Math"/>
                          </a:rPr>
                          <m:t>∗</m:t>
                        </m:r>
                        <m:r>
                          <a:rPr lang="it-IT" i="1">
                            <a:latin typeface="Cambria Math"/>
                          </a:rPr>
                          <m:t>𝑔</m:t>
                        </m:r>
                        <m:r>
                          <a:rPr lang="it-IT" i="1">
                            <a:latin typeface="Cambria Math"/>
                          </a:rPr>
                          <m:t>+0.5∗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ρ</m:t>
                        </m:r>
                        <m:r>
                          <a:rPr lang="it-IT" i="1">
                            <a:latin typeface="Cambria Math"/>
                          </a:rPr>
                          <m:t>∗</m:t>
                        </m:r>
                        <m:r>
                          <a:rPr lang="it-IT" i="1">
                            <a:latin typeface="Cambria Math"/>
                          </a:rPr>
                          <m:t>𝐴</m:t>
                        </m:r>
                        <m:r>
                          <a:rPr lang="it-IT" i="1">
                            <a:latin typeface="Cambria Math"/>
                          </a:rPr>
                          <m:t>∗</m:t>
                        </m:r>
                        <m:r>
                          <a:rPr lang="it-IT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it-IT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α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=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𝑚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r>
                      <a:rPr lang="it-IT" i="1">
                        <a:latin typeface="Cambria Math"/>
                      </a:rPr>
                      <m:t>𝑔</m:t>
                    </m:r>
                    <m:r>
                      <a:rPr lang="it-IT" i="1" smtClean="0">
                        <a:latin typeface="Cambria Math"/>
                      </a:rPr>
                      <m:t>∗</m:t>
                    </m:r>
                    <m:func>
                      <m:func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α</m:t>
                            </m:r>
                          </m:e>
                        </m:d>
                      </m:e>
                    </m:func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𝑟𝑒𝑧𝑖𝑠𝑡𝑒𝑛𝑡𝑎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α</m:t>
                        </m:r>
                      </m:e>
                    </m:d>
                  </m:oMath>
                </a14:m>
                <a:r>
                  <a:rPr lang="en-US" i="1" dirty="0"/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𝑓</m:t>
                    </m:r>
                    <m:r>
                      <a:rPr lang="it-IT" b="0" i="1" smtClean="0">
                        <a:latin typeface="Cambria Math"/>
                      </a:rPr>
                      <m:t>∗</m:t>
                    </m:r>
                    <m:r>
                      <a:rPr lang="it-IT" i="1">
                        <a:latin typeface="Cambria Math"/>
                      </a:rPr>
                      <m:t>𝑚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r>
                      <a:rPr lang="it-IT" i="1">
                        <a:latin typeface="Cambria Math"/>
                      </a:rPr>
                      <m:t>𝑔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func>
                      <m:func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α</m:t>
                            </m:r>
                          </m:e>
                        </m:d>
                      </m:e>
                    </m:func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𝑎𝑒𝑟𝑜𝑑𝑖𝑛𝑎𝑚𝑖𝑐𝑎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dirty="0" smtClean="0">
                        <a:latin typeface="Cambria Math"/>
                      </a:rPr>
                      <m:t>=</m:t>
                    </m:r>
                    <m:r>
                      <a:rPr lang="it-IT" i="1">
                        <a:latin typeface="Cambria Math"/>
                      </a:rPr>
                      <m:t>0.5∗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ρ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r>
                      <a:rPr lang="it-IT" i="1">
                        <a:latin typeface="Cambria Math"/>
                      </a:rPr>
                      <m:t>𝐴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it-IT" b="0" i="1" smtClean="0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it-IT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r>
                          <a:rPr lang="it-IT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it-IT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A43FAE3-12CD-4B15-91BE-1E8F6AB8D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  <a:blipFill rotWithShape="1">
                <a:blip r:embed="rId3"/>
                <a:stretch>
                  <a:fillRect l="-1231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it-IT" dirty="0"/>
              <a:t>Modelarea vitezei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0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62CD-1568-431E-928A-C728554D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</a:t>
            </a:r>
            <a:r>
              <a:rPr lang="en-US" dirty="0" err="1"/>
              <a:t>utilizati</a:t>
            </a:r>
            <a:r>
              <a:rPr lang="en-US" dirty="0"/>
              <a:t> in simulator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55F901-6318-4E58-ABB8-46AC6E7BFC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310971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=20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it-IT" sz="1600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600" dirty="0"/>
                  <a:t>; </a:t>
                </a:r>
              </a:p>
              <a:p>
                <a:r>
                  <a:rPr lang="en-US" sz="1600" dirty="0"/>
                  <a:t>g=9.81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i="1">
                            <a:latin typeface="Cambria Math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it-IT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it-IT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/>
                  <a:t> ; </a:t>
                </a:r>
              </a:p>
              <a:p>
                <a:r>
                  <a:rPr lang="en-US" sz="1600" dirty="0"/>
                  <a:t>m=1000 kg; </a:t>
                </a:r>
              </a:p>
              <a:p>
                <a:r>
                  <a:rPr lang="en-US" sz="1600" dirty="0"/>
                  <a:t>f=0.015; </a:t>
                </a:r>
              </a:p>
              <a:p>
                <a:r>
                  <a:rPr lang="en-US" sz="1600" dirty="0">
                    <a:latin typeface="Cambria Math"/>
                    <a:ea typeface="Cambria Math"/>
                  </a:rPr>
                  <a:t>ρ</a:t>
                </a:r>
                <a:r>
                  <a:rPr lang="en-US" sz="1600" dirty="0"/>
                  <a:t>=1.202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it-IT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it-IT" sz="16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/>
                  <a:t>; </a:t>
                </a:r>
              </a:p>
              <a:p>
                <a:r>
                  <a:rPr lang="en-US" sz="1600" dirty="0"/>
                  <a:t>A=1;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600" dirty="0"/>
                  <a:t>=0.5;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600" dirty="0"/>
                  <a:t>=2;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/>
                      </a:rPr>
                      <m:t>α</m:t>
                    </m:r>
                  </m:oMath>
                </a14:m>
                <a:r>
                  <a:rPr lang="en-US" sz="1600" dirty="0"/>
                  <a:t>=0.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55F901-6318-4E58-ABB8-46AC6E7BF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310971"/>
              </a:xfrm>
              <a:blipFill rotWithShape="1">
                <a:blip r:embed="rId3"/>
                <a:stretch>
                  <a:fillRect l="-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09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3FAE3-12CD-4B15-91BE-1E8F6AB8D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𝑙𝑜𝑛𝑔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i="1" dirty="0"/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𝑚</m:t>
                    </m:r>
                    <m:r>
                      <a:rPr lang="it-IT" b="0" i="1" smtClean="0">
                        <a:latin typeface="Cambria Math"/>
                      </a:rPr>
                      <m:t>/</m:t>
                    </m:r>
                  </m:oMath>
                </a14:m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ρ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r>
                      <a:rPr lang="it-IT" i="1">
                        <a:latin typeface="Cambria Math"/>
                      </a:rPr>
                      <m:t>𝐴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it-IT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r>
                          <a:rPr lang="it-IT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it-IT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𝑘</m:t>
                    </m:r>
                    <m:r>
                      <a:rPr lang="it-IT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A43FAE3-12CD-4B15-91BE-1E8F6AB8D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  <a:blipFill rotWithShape="1">
                <a:blip r:embed="rId3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it-IT" dirty="0"/>
              <a:t>Modelul Simplificat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3FAE3-12CD-4B15-91BE-1E8F6AB8D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+ 1)</m:t>
                            </m:r>
                          </m:den>
                        </m:f>
                      </m:e>
                    </m:box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/>
                  <a:t> = 10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/>
                  <a:t> = </a:t>
                </a:r>
                <a:r>
                  <a:rPr lang="en-US" dirty="0"/>
                  <a:t>0.05; </a:t>
                </a:r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A43FAE3-12CD-4B15-91BE-1E8F6AB8D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  <a:blipFill rotWithShape="1">
                <a:blip r:embed="rId3"/>
                <a:stretch>
                  <a:fillRect l="-1231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it-IT" dirty="0"/>
              <a:t>Modelarea clapetei de acceleratie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0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62CD-1568-431E-928A-C728554D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partilor</a:t>
            </a:r>
            <a:r>
              <a:rPr lang="en-US" dirty="0"/>
              <a:t> fixate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Elementul de executie: clapeta de acceleratie</a:t>
            </a:r>
          </a:p>
          <a:p>
            <a:r>
              <a:rPr lang="it-IT" dirty="0"/>
              <a:t>Marimile de intrare ale regulatoarelor: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44657"/>
              </p:ext>
            </p:extLst>
          </p:nvPr>
        </p:nvGraphicFramePr>
        <p:xfrm>
          <a:off x="1843314" y="3733800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Cruise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Adaptive Cruise Control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9">
                <a:tc>
                  <a:txBody>
                    <a:bodyPr/>
                    <a:lstStyle/>
                    <a:p>
                      <a:r>
                        <a:rPr lang="it-IT" dirty="0"/>
                        <a:t>Viteza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Distanta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1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3FAE3-12CD-4B15-91BE-1E8F6AB8D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Elementul de </a:t>
                </a:r>
                <a:r>
                  <a:rPr lang="en-US" dirty="0" err="1"/>
                  <a:t>executie</a:t>
                </a:r>
                <a:r>
                  <a:rPr lang="en-US" dirty="0"/>
                  <a:t>: </a:t>
                </a:r>
                <a:r>
                  <a:rPr lang="en-US" dirty="0" err="1"/>
                  <a:t>clapeta</a:t>
                </a:r>
                <a:r>
                  <a:rPr lang="en-US" dirty="0"/>
                  <a:t> de </a:t>
                </a:r>
                <a:r>
                  <a:rPr lang="en-US" dirty="0" err="1"/>
                  <a:t>admisie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+ 1)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3FAE3-12CD-4B15-91BE-1E8F6AB8D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partilor</a:t>
            </a:r>
            <a:r>
              <a:rPr lang="en-US" dirty="0"/>
              <a:t> fixate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: Cruise control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C441A1-48C1-49E8-BA2D-E0A159C4457E}"/>
              </a:ext>
            </a:extLst>
          </p:cNvPr>
          <p:cNvSpPr/>
          <p:nvPr/>
        </p:nvSpPr>
        <p:spPr>
          <a:xfrm>
            <a:off x="3023655" y="3877887"/>
            <a:ext cx="1720734" cy="656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A91114-7660-4522-A169-337232F1BF78}"/>
              </a:ext>
            </a:extLst>
          </p:cNvPr>
          <p:cNvSpPr/>
          <p:nvPr/>
        </p:nvSpPr>
        <p:spPr>
          <a:xfrm>
            <a:off x="5990880" y="3692809"/>
            <a:ext cx="1720734" cy="1045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Elementul</a:t>
            </a:r>
            <a:r>
              <a:rPr lang="en-US" dirty="0"/>
              <a:t> de control al </a:t>
            </a:r>
            <a:r>
              <a:rPr lang="en-US" dirty="0" err="1"/>
              <a:t>clapetei</a:t>
            </a:r>
            <a:r>
              <a:rPr lang="en-US" dirty="0"/>
              <a:t> de </a:t>
            </a:r>
            <a:r>
              <a:rPr lang="en-US" dirty="0" err="1"/>
              <a:t>admisie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E1BFA0-BC9A-409A-A96D-4B2A72621FE6}"/>
              </a:ext>
            </a:extLst>
          </p:cNvPr>
          <p:cNvSpPr/>
          <p:nvPr/>
        </p:nvSpPr>
        <p:spPr>
          <a:xfrm>
            <a:off x="8889079" y="3890356"/>
            <a:ext cx="1720734" cy="656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Masina</a:t>
            </a:r>
            <a:r>
              <a:rPr lang="en-US" dirty="0"/>
              <a:t> (motor)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FC663D-B9A3-49D1-BC72-4A15D316FFB9}"/>
              </a:ext>
            </a:extLst>
          </p:cNvPr>
          <p:cNvSpPr/>
          <p:nvPr/>
        </p:nvSpPr>
        <p:spPr>
          <a:xfrm>
            <a:off x="5562601" y="5428211"/>
            <a:ext cx="1720734" cy="656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Senzor</a:t>
            </a:r>
            <a:r>
              <a:rPr lang="en-US" dirty="0"/>
              <a:t> de </a:t>
            </a:r>
            <a:r>
              <a:rPr lang="en-US" dirty="0" err="1"/>
              <a:t>Viteza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D9FA4B-08B6-48FB-809D-55181E725D6C}"/>
              </a:ext>
            </a:extLst>
          </p:cNvPr>
          <p:cNvSpPr/>
          <p:nvPr/>
        </p:nvSpPr>
        <p:spPr>
          <a:xfrm>
            <a:off x="1518158" y="4020344"/>
            <a:ext cx="423949" cy="42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09D041-4072-47F2-88F4-22EF2D430640}"/>
              </a:ext>
            </a:extLst>
          </p:cNvPr>
          <p:cNvCxnSpPr/>
          <p:nvPr/>
        </p:nvCxnSpPr>
        <p:spPr>
          <a:xfrm>
            <a:off x="439192" y="4218709"/>
            <a:ext cx="964276" cy="1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CE6DFC-ABB0-4B33-A093-8992FDC64FAE}"/>
              </a:ext>
            </a:extLst>
          </p:cNvPr>
          <p:cNvCxnSpPr/>
          <p:nvPr/>
        </p:nvCxnSpPr>
        <p:spPr>
          <a:xfrm>
            <a:off x="1979523" y="4232318"/>
            <a:ext cx="964276" cy="1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4BD668-5B5A-4FA9-9263-EC70AF3964F4}"/>
              </a:ext>
            </a:extLst>
          </p:cNvPr>
          <p:cNvCxnSpPr/>
          <p:nvPr/>
        </p:nvCxnSpPr>
        <p:spPr>
          <a:xfrm>
            <a:off x="4887488" y="4239122"/>
            <a:ext cx="964276" cy="1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5F37E4-09BC-4776-87BD-FED556D7FFD9}"/>
              </a:ext>
            </a:extLst>
          </p:cNvPr>
          <p:cNvCxnSpPr/>
          <p:nvPr/>
        </p:nvCxnSpPr>
        <p:spPr>
          <a:xfrm>
            <a:off x="7806145" y="4256887"/>
            <a:ext cx="964276" cy="1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C3851A-20C3-458F-ACFB-08DBDD6F6FF5}"/>
              </a:ext>
            </a:extLst>
          </p:cNvPr>
          <p:cNvCxnSpPr/>
          <p:nvPr/>
        </p:nvCxnSpPr>
        <p:spPr>
          <a:xfrm>
            <a:off x="10831684" y="4270496"/>
            <a:ext cx="964276" cy="1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0A3B7C-3388-47B3-A405-F26CD4DDFC4E}"/>
              </a:ext>
            </a:extLst>
          </p:cNvPr>
          <p:cNvCxnSpPr>
            <a:cxnSpLocks/>
          </p:cNvCxnSpPr>
          <p:nvPr/>
        </p:nvCxnSpPr>
        <p:spPr>
          <a:xfrm flipH="1">
            <a:off x="9733314" y="2967644"/>
            <a:ext cx="14749" cy="770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613134B-0AE4-4546-8DEC-FA688752F022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7283336" y="4284104"/>
            <a:ext cx="4030489" cy="1472460"/>
          </a:xfrm>
          <a:prstGeom prst="bentConnector3">
            <a:avLst>
              <a:gd name="adj1" fmla="val 70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7D8498B-3585-43F7-B3B1-8B5B6111D9AF}"/>
              </a:ext>
            </a:extLst>
          </p:cNvPr>
          <p:cNvCxnSpPr>
            <a:cxnSpLocks/>
            <a:endCxn id="9" idx="4"/>
          </p:cNvCxnSpPr>
          <p:nvPr/>
        </p:nvCxnSpPr>
        <p:spPr>
          <a:xfrm rot="10800000">
            <a:off x="1730134" y="4444293"/>
            <a:ext cx="4121633" cy="13469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600427D-B25A-4DC6-ADCC-96EC6A0F4AC5}"/>
              </a:ext>
            </a:extLst>
          </p:cNvPr>
          <p:cNvSpPr txBox="1"/>
          <p:nvPr/>
        </p:nvSpPr>
        <p:spPr>
          <a:xfrm>
            <a:off x="334373" y="3877887"/>
            <a:ext cx="117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Viteza</a:t>
            </a:r>
            <a:r>
              <a:rPr lang="en-US" dirty="0"/>
              <a:t> de </a:t>
            </a:r>
            <a:r>
              <a:rPr lang="en-US" dirty="0" err="1"/>
              <a:t>referinta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B85092-09B4-4ACE-B33C-A1AC1DD73180}"/>
              </a:ext>
            </a:extLst>
          </p:cNvPr>
          <p:cNvSpPr txBox="1"/>
          <p:nvPr/>
        </p:nvSpPr>
        <p:spPr>
          <a:xfrm>
            <a:off x="1951978" y="3897006"/>
            <a:ext cx="117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Eroarea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8CE666-69AA-4681-8260-4B9496E631E5}"/>
              </a:ext>
            </a:extLst>
          </p:cNvPr>
          <p:cNvSpPr txBox="1"/>
          <p:nvPr/>
        </p:nvSpPr>
        <p:spPr>
          <a:xfrm>
            <a:off x="4834937" y="3892206"/>
            <a:ext cx="117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Semnal</a:t>
            </a:r>
            <a:r>
              <a:rPr lang="en-US" dirty="0"/>
              <a:t> de control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97A924-3CF8-4E62-B34A-834859D5C2A3}"/>
              </a:ext>
            </a:extLst>
          </p:cNvPr>
          <p:cNvSpPr txBox="1"/>
          <p:nvPr/>
        </p:nvSpPr>
        <p:spPr>
          <a:xfrm>
            <a:off x="7693643" y="3897006"/>
            <a:ext cx="126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Variatia</a:t>
            </a:r>
            <a:r>
              <a:rPr lang="en-US" dirty="0"/>
              <a:t> </a:t>
            </a:r>
            <a:r>
              <a:rPr lang="en-US" dirty="0" err="1"/>
              <a:t>debitului</a:t>
            </a:r>
            <a:r>
              <a:rPr lang="en-US" dirty="0"/>
              <a:t> de </a:t>
            </a:r>
            <a:r>
              <a:rPr lang="en-US" dirty="0" err="1"/>
              <a:t>combustibil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0260B9-E5AB-460A-A576-06FE289248EC}"/>
              </a:ext>
            </a:extLst>
          </p:cNvPr>
          <p:cNvSpPr txBox="1"/>
          <p:nvPr/>
        </p:nvSpPr>
        <p:spPr>
          <a:xfrm>
            <a:off x="9024260" y="2322606"/>
            <a:ext cx="172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Perturbatii</a:t>
            </a:r>
            <a:r>
              <a:rPr lang="en-US" dirty="0"/>
              <a:t> (</a:t>
            </a:r>
            <a:r>
              <a:rPr lang="en-US" dirty="0" err="1"/>
              <a:t>vant</a:t>
            </a:r>
            <a:r>
              <a:rPr lang="en-US" dirty="0"/>
              <a:t>, </a:t>
            </a:r>
            <a:r>
              <a:rPr lang="en-US" dirty="0" err="1"/>
              <a:t>dealuri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8FADB0-A5C2-4B67-AFC9-D93E00CFC194}"/>
              </a:ext>
            </a:extLst>
          </p:cNvPr>
          <p:cNvSpPr txBox="1"/>
          <p:nvPr/>
        </p:nvSpPr>
        <p:spPr>
          <a:xfrm>
            <a:off x="10870761" y="3870556"/>
            <a:ext cx="117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Viteza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1F6902-D336-4A99-87B0-5A57A7F15FBB}"/>
              </a:ext>
            </a:extLst>
          </p:cNvPr>
          <p:cNvSpPr txBox="1"/>
          <p:nvPr/>
        </p:nvSpPr>
        <p:spPr>
          <a:xfrm>
            <a:off x="2356842" y="5433398"/>
            <a:ext cx="117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Viteza</a:t>
            </a:r>
            <a:r>
              <a:rPr lang="en-US" dirty="0"/>
              <a:t> </a:t>
            </a:r>
            <a:r>
              <a:rPr lang="en-US" dirty="0" err="1"/>
              <a:t>masurata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8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313</TotalTime>
  <Words>818</Words>
  <Application>Microsoft Office PowerPoint</Application>
  <PresentationFormat>Widescreen</PresentationFormat>
  <Paragraphs>154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Tw Cen MT</vt:lpstr>
      <vt:lpstr>Wingdings</vt:lpstr>
      <vt:lpstr>Circuit</vt:lpstr>
      <vt:lpstr>1_Circuit</vt:lpstr>
      <vt:lpstr>Controlul cooperativ al vehiculelor unui pluton</vt:lpstr>
      <vt:lpstr>ACC vs CC</vt:lpstr>
      <vt:lpstr>Descrierea partilor fixate si modelarea acestora</vt:lpstr>
      <vt:lpstr>Modelarea vitezei</vt:lpstr>
      <vt:lpstr>Descrierea Parametrilor utilizati in simulator</vt:lpstr>
      <vt:lpstr>Modelul Simplificat</vt:lpstr>
      <vt:lpstr>Modelarea clapetei de acceleratie</vt:lpstr>
      <vt:lpstr>Descrierea partilor fixate si modelarea acestora</vt:lpstr>
      <vt:lpstr>Descrierea partilor fixate si modelarea acestora: Cruise control</vt:lpstr>
      <vt:lpstr>Descrierea partilor fixate si modelarea acestora: Adaptive Cruise control</vt:lpstr>
      <vt:lpstr>Descrierea partilor fixate si modelarea acestora: Adaptive Cruise control</vt:lpstr>
      <vt:lpstr>Acordarea regulatorului de Cruise control</vt:lpstr>
      <vt:lpstr>metoda ziegler nichols - info</vt:lpstr>
      <vt:lpstr>metoda ziegler nichols - algoritm</vt:lpstr>
      <vt:lpstr>metoda ziegler nichols - algoritm</vt:lpstr>
      <vt:lpstr>Regulatorul PID</vt:lpstr>
      <vt:lpstr>Regulatorul pid</vt:lpstr>
      <vt:lpstr>Acordarea regulatorului de adaptive Cruise control</vt:lpstr>
      <vt:lpstr>Metoda reglarii dupa stare-&gt; metoda ackerman</vt:lpstr>
      <vt:lpstr>Procedura ackerman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Controlul cooperative al vehiculelor unui pluton</dc:title>
  <dc:creator>Dumea, Cristian-Petrisor (uib13583)</dc:creator>
  <cp:lastModifiedBy>Ramona</cp:lastModifiedBy>
  <cp:revision>32</cp:revision>
  <dcterms:created xsi:type="dcterms:W3CDTF">2020-03-03T20:50:29Z</dcterms:created>
  <dcterms:modified xsi:type="dcterms:W3CDTF">2020-05-06T12:43:22Z</dcterms:modified>
</cp:coreProperties>
</file>