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5ece3b41_0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5ece3b41_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011f2eaf5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011f2ea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011f2eaf5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011f2eaf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6cc6177d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6cc6177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Importarea de module</a:t>
            </a:r>
            <a:endParaRPr sz="10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1ab0e96a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1ab0e96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1ab0e96a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101ab0e96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79fe679e4_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79fe679e4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a5ece3b41_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a5ece3b41_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5ece3b41_0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5ece3b41_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5ece3b41_0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5ece3b41_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66"/>
              </a:solidFill>
              <a:highlight>
                <a:srgbClr val="DDFFD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66"/>
              </a:solidFill>
              <a:highlight>
                <a:srgbClr val="DDFFD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5ece3b41_0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5ece3b41_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66"/>
              </a:solidFill>
              <a:highlight>
                <a:srgbClr val="DDFFD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66"/>
              </a:solidFill>
              <a:highlight>
                <a:srgbClr val="DDFFD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5ece3b41_0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5ece3b41_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66"/>
              </a:solidFill>
              <a:highlight>
                <a:srgbClr val="DDFFD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66"/>
              </a:solidFill>
              <a:highlight>
                <a:srgbClr val="DDFFD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5ece3b41_0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5ece3b41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738175" y="8186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(2) </a:t>
            </a:r>
            <a:endParaRPr/>
          </a:p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685800" y="18972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SIAD-LAB 2</a:t>
            </a:r>
            <a:endParaRPr/>
          </a:p>
        </p:txBody>
      </p:sp>
      <p:sp>
        <p:nvSpPr>
          <p:cNvPr id="36" name="Google Shape;36;p8"/>
          <p:cNvSpPr txBox="1"/>
          <p:nvPr/>
        </p:nvSpPr>
        <p:spPr>
          <a:xfrm>
            <a:off x="890425" y="2682050"/>
            <a:ext cx="60339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Structuri de date: liste, tupluri și </a:t>
            </a:r>
            <a:r>
              <a:rPr lang="en" sz="1800">
                <a:solidFill>
                  <a:schemeClr val="dk1"/>
                </a:solidFill>
              </a:rPr>
              <a:t>dicționare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Structuri condiționale/repetitive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Comprehensiunea listelor. </a:t>
            </a:r>
            <a:r>
              <a:rPr lang="en" sz="1800">
                <a:solidFill>
                  <a:schemeClr val="dk1"/>
                </a:solidFill>
              </a:rPr>
              <a:t>Generator de expresii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Functii, Importarea de module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457200" y="205977"/>
            <a:ext cx="82296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Funcții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457200" y="806625"/>
            <a:ext cx="8229600" cy="41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Char char="●"/>
            </a:pP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funcția poate fi apelată folosind forma:</a:t>
            </a:r>
            <a:b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nume_par = valoare</a:t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f2(z=1, x=1, y=3)</a:t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Char char="●"/>
            </a:pP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 funcție poate avea un parametru de forma *lista; la apelare se va pasa un tuplu de parametri  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def f3(*lista):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	s = 0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for x in lista: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	s+=x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return s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f3(3,9,18)    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/>
              <a:t>‹#›</a:t>
            </a:fld>
            <a:endParaRPr b="1" sz="1400"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3414000" y="2814825"/>
            <a:ext cx="5468400" cy="168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Comic Sans MS"/>
              <a:buChar char="●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dacă parametru este **nume, atunci la apelare se utilizează un dicționar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f4 = lambda x: x*x # funcție anonimă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f4(5)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/>
              <a:t>‹#›</a:t>
            </a:fld>
            <a:endParaRPr b="1" sz="1400"/>
          </a:p>
        </p:txBody>
      </p:sp>
      <p:sp>
        <p:nvSpPr>
          <p:cNvPr id="123" name="Google Shape;123;p18"/>
          <p:cNvSpPr txBox="1"/>
          <p:nvPr/>
        </p:nvSpPr>
        <p:spPr>
          <a:xfrm>
            <a:off x="457200" y="205977"/>
            <a:ext cx="82296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ic Sans MS"/>
                <a:ea typeface="Comic Sans MS"/>
                <a:cs typeface="Comic Sans MS"/>
                <a:sym typeface="Comic Sans MS"/>
              </a:rPr>
              <a:t>Comprehensiunea</a:t>
            </a:r>
            <a:r>
              <a:rPr b="1"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listelor </a:t>
            </a:r>
            <a:endParaRPr b="1"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457200" y="806625"/>
            <a:ext cx="8229600" cy="41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Este o construcție pentru definirea și crearea de liste în Python într-un mod similar cu definirea </a:t>
            </a: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mulțimilor</a:t>
            </a: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 în matematică. </a:t>
            </a: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Comic Sans MS"/>
                <a:ea typeface="Comic Sans MS"/>
                <a:cs typeface="Comic Sans MS"/>
                <a:sym typeface="Comic Sans MS"/>
              </a:rPr>
              <a:t>{x</a:t>
            </a:r>
            <a:r>
              <a:rPr baseline="30000" lang="en">
                <a:solidFill>
                  <a:srgbClr val="4A86E8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">
                <a:solidFill>
                  <a:srgbClr val="4A86E8"/>
                </a:solidFill>
                <a:latin typeface="Comic Sans MS"/>
                <a:ea typeface="Comic Sans MS"/>
                <a:cs typeface="Comic Sans MS"/>
                <a:sym typeface="Comic Sans MS"/>
              </a:rPr>
              <a:t>| x∈ ℕ}  - </a:t>
            </a:r>
            <a:r>
              <a:rPr lang="en">
                <a:solidFill>
                  <a:srgbClr val="4A86E8"/>
                </a:solidFill>
                <a:latin typeface="Comic Sans MS"/>
                <a:ea typeface="Comic Sans MS"/>
                <a:cs typeface="Comic Sans MS"/>
                <a:sym typeface="Comic Sans MS"/>
              </a:rPr>
              <a:t>mulțimea</a:t>
            </a:r>
            <a:r>
              <a:rPr lang="en">
                <a:solidFill>
                  <a:srgbClr val="4A86E8"/>
                </a:solidFill>
                <a:latin typeface="Comic Sans MS"/>
                <a:ea typeface="Comic Sans MS"/>
                <a:cs typeface="Comic Sans MS"/>
                <a:sym typeface="Comic Sans MS"/>
              </a:rPr>
              <a:t> numerelor naturale ridicate la pătrat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  <p:pic>
        <p:nvPicPr>
          <p:cNvPr descr="File:Post-it-note-transparent."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21" y="3142672"/>
            <a:ext cx="425051" cy="4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4623900" y="2074150"/>
            <a:ext cx="4008000" cy="660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#varianta2</a:t>
            </a:r>
            <a:b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rezultat = [x*x for x in range(10)]</a:t>
            </a:r>
            <a:endParaRPr/>
          </a:p>
        </p:txBody>
      </p:sp>
      <p:cxnSp>
        <p:nvCxnSpPr>
          <p:cNvPr id="128" name="Google Shape;128;p18"/>
          <p:cNvCxnSpPr/>
          <p:nvPr/>
        </p:nvCxnSpPr>
        <p:spPr>
          <a:xfrm>
            <a:off x="691375" y="2943625"/>
            <a:ext cx="73119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8"/>
          <p:cNvSpPr txBox="1"/>
          <p:nvPr/>
        </p:nvSpPr>
        <p:spPr>
          <a:xfrm>
            <a:off x="4623900" y="3006500"/>
            <a:ext cx="4008000" cy="8379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#pentru numerele mai mari decât 4</a:t>
            </a:r>
            <a:b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rezultat = [x*x for x in range(10)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if x&gt;4]</a:t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4623900" y="4007400"/>
            <a:ext cx="4008000" cy="10629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#perechi de numere </a:t>
            </a:r>
            <a:b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rezultat = [(x,y) for x in range(10)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    for y in range(10)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if x!=y]</a:t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541375" y="1914700"/>
            <a:ext cx="3030900" cy="9789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#varianta1</a:t>
            </a:r>
            <a:b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rezultat = []</a:t>
            </a:r>
            <a:b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 x in range(10):</a:t>
            </a:r>
            <a:b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rezultat.append(x*x) 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300050" y="3142675"/>
            <a:ext cx="3030900" cy="14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se începe cu o cauză </a:t>
            </a:r>
            <a:r>
              <a:rPr i="1" lang="en">
                <a:latin typeface="Comic Sans MS"/>
                <a:ea typeface="Comic Sans MS"/>
                <a:cs typeface="Comic Sans MS"/>
                <a:sym typeface="Comic Sans MS"/>
              </a:rPr>
              <a:t>for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și pot urma oricate for-uri și if-uri;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se 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folosește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un tuplu când se întorc două sau mai multe variabile.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TODO - Aplicați acest concept în rezolvare_puzzle. </a:t>
            </a:r>
            <a:endParaRPr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3823750" y="2137050"/>
            <a:ext cx="5487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⇔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457200" y="205977"/>
            <a:ext cx="82296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Generator de expresii </a:t>
            </a:r>
            <a:endParaRPr b="1"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457200" y="806625"/>
            <a:ext cx="8229600" cy="41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Este o </a:t>
            </a: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construcție</a:t>
            </a: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 pentru returnarea unui generator prin care se poate parcurge o ‘listă’ într-un mod eficient. Fiecare element al listei este generat la momentul cererii; nu se returnează inițial listă completă.   </a:t>
            </a: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  <p:pic>
        <p:nvPicPr>
          <p:cNvPr descr="File:Post-it-note-transparent."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21" y="3142672"/>
            <a:ext cx="425051" cy="4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/>
        </p:nvSpPr>
        <p:spPr>
          <a:xfrm>
            <a:off x="541375" y="1958925"/>
            <a:ext cx="4008000" cy="10629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#generator</a:t>
            </a:r>
            <a:b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generator = </a:t>
            </a:r>
            <a:r>
              <a:rPr b="1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x*x for x in range(10)</a:t>
            </a:r>
            <a:r>
              <a:rPr b="1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print(generator) #adresa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print(next(generator)) #primul element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4549375" y="3404550"/>
            <a:ext cx="4008000" cy="1414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#generator - folosire in for</a:t>
            </a:r>
            <a:b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generator = ((x,y) for x in range(10)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    for y in range(10)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if x!=y)</a:t>
            </a:r>
            <a:b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for (x,y) in generator: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print(x,y) </a:t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373375" y="3142675"/>
            <a:ext cx="3030900" cy="14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●"/>
            </a:pP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Similar cu 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construcția</a:t>
            </a: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listelor 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comprehensive</a:t>
            </a: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 folosind paranteze rotunde în loc de cele pătrate.</a:t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●"/>
            </a:pP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 foloște de obicei 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în</a:t>
            </a: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clauza for. </a:t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TODO - Aplicați acest concept în rezolvare_puzzle. </a:t>
            </a:r>
            <a:endParaRPr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457200" y="205977"/>
            <a:ext cx="82296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Importarea de module 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457200" y="806625"/>
            <a:ext cx="8229600" cy="4119300"/>
          </a:xfrm>
          <a:prstGeom prst="rect">
            <a:avLst/>
          </a:prstGeom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 pot include funcții, variabile și clase definite în alte </a:t>
            </a: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fișiere</a:t>
            </a: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; </a:t>
            </a: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fișierul</a:t>
            </a: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ce poate fi inclus este denumit </a:t>
            </a:r>
            <a:r>
              <a:rPr lang="en" sz="1800">
                <a:solidFill>
                  <a:srgbClr val="4A86E8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modul</a:t>
            </a: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 </a:t>
            </a: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&lt;nume-modul&gt; </a:t>
            </a:r>
            <a:r>
              <a:rPr lang="en" sz="1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&lt;listă-definitii&gt; 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&lt;nume-nou&gt;]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sau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&lt;nume-modul&gt; [</a:t>
            </a:r>
            <a:r>
              <a:rPr lang="en" sz="1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&lt;nume-nou&gt;]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/>
              <a:t>‹#›</a:t>
            </a:fld>
            <a:endParaRPr b="1" sz="1400"/>
          </a:p>
        </p:txBody>
      </p:sp>
      <p:pic>
        <p:nvPicPr>
          <p:cNvPr descr="File:Post-it-note-transparent."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721" y="3100772"/>
            <a:ext cx="425051" cy="4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 txBox="1"/>
          <p:nvPr/>
        </p:nvSpPr>
        <p:spPr>
          <a:xfrm>
            <a:off x="823925" y="2638419"/>
            <a:ext cx="4008000" cy="1897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#folosirea unui modul care are #implementat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funcția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de permutare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itertools import permutations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x in permutations([1,2,3]):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print(x)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5431625" y="2129975"/>
            <a:ext cx="3030900" cy="24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există două metode de import; în primul caz se importă doar lista de definiții indicată.  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numele modulului este numele 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fișierului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TODO - </a:t>
            </a:r>
            <a:r>
              <a:rPr lang="en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Rezolvați</a:t>
            </a:r>
            <a:r>
              <a:rPr lang="en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puzzle-ul folosind </a:t>
            </a:r>
            <a:r>
              <a:rPr lang="en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permutări</a:t>
            </a:r>
            <a:endParaRPr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457200" y="205977"/>
            <a:ext cx="82296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Problemă (sub-palindromul de lungime maximă)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1" name="Google Shape;161;p2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/>
              <a:t>‹#›</a:t>
            </a:fld>
            <a:endParaRPr b="1" sz="1400"/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457200" y="1319925"/>
            <a:ext cx="7525200" cy="14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“ana” , “anamaria”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“rotatorul”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“Ana are un rotator cu capac” 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649475" y="2336050"/>
            <a:ext cx="502800" cy="1677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3735050" y="2336050"/>
            <a:ext cx="748500" cy="1677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/>
          <p:nvPr/>
        </p:nvSpPr>
        <p:spPr>
          <a:xfrm>
            <a:off x="2069434" y="2336050"/>
            <a:ext cx="1282800" cy="1677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692400" y="1943175"/>
            <a:ext cx="973200" cy="1677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457200" y="3079800"/>
            <a:ext cx="7525200" cy="14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Se caută într-un text și se afișează un palindrom de dimensiune maximă.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9"/>
          <p:cNvSpPr txBox="1"/>
          <p:nvPr/>
        </p:nvSpPr>
        <p:spPr>
          <a:xfrm>
            <a:off x="152400" y="152400"/>
            <a:ext cx="30000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Rezolvare (puzzle)</a:t>
            </a:r>
            <a:endParaRPr/>
          </a:p>
        </p:txBody>
      </p:sp>
      <p:pic>
        <p:nvPicPr>
          <p:cNvPr id="43" name="Google Shape;4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1495"/>
            <a:ext cx="8635017" cy="43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457200" y="205977"/>
            <a:ext cx="82296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Liste, tupluri și mulțimi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457200" y="806625"/>
            <a:ext cx="8229600" cy="41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Tuplurile sunt liste care nu pot fi alterate/modificate după inițializare. </a:t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etaje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[1, 2, 3, 4, 5]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solutie = (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Ana, Bianca, Carmen, Diana, Elena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solutii = [(1, 2, 3, 4, 5), (1, 3, 2, 4, 5)]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msg = “Salut Siad!” 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Comic Sans MS"/>
              <a:buChar char="●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pot contine elemente de tipuri diferite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●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se folosesc liste pentru date omogene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●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tuple-uri sunt pentru date heterogene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●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se accesează elementele prin indecsi pozitivi, negativi sau cu operatorul:   </a:t>
            </a:r>
            <a:r>
              <a:rPr lang="en" sz="14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lst[inceput:sfarsit:pas]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/>
              <a:t>‹#›</a:t>
            </a:fld>
            <a:endParaRPr b="1" sz="1400"/>
          </a:p>
        </p:txBody>
      </p:sp>
      <p:pic>
        <p:nvPicPr>
          <p:cNvPr descr="File:Post-it-note-transparent." id="51" name="Google Shape;5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21" y="3236950"/>
            <a:ext cx="425051" cy="4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57200" y="806625"/>
            <a:ext cx="8229600" cy="41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Comic Sans MS"/>
              <a:buChar char="●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există metode pentru liste: </a:t>
            </a:r>
            <a:b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len(lst), del(lst), lst.append(v), sorted, lst.sort(), lst.reverse(), ...</a:t>
            </a: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●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se poate verifica dacă un element este sau nu într-o listă cu operatorii </a:t>
            </a:r>
            <a:r>
              <a:rPr lang="en" sz="20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</a:t>
            </a: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20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 in</a:t>
            </a:r>
            <a:endParaRPr sz="20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Carmen not in [etaj1, etaj5]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Comic Sans MS"/>
              <a:buChar char="●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la liste sunt disponibili operatorii </a:t>
            </a:r>
            <a:r>
              <a:rPr lang="en" sz="20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 și </a:t>
            </a:r>
            <a:r>
              <a:rPr lang="en" sz="20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*</a:t>
            </a:r>
            <a:endParaRPr sz="20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[0,0,0] + [1,1,1,1]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latin typeface="Comic Sans MS"/>
                <a:ea typeface="Comic Sans MS"/>
                <a:cs typeface="Comic Sans MS"/>
                <a:sym typeface="Comic Sans MS"/>
              </a:rPr>
              <a:t>similar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[0]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*3 + [1]*4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  (1,2,3)+(4,)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    Ce se întâmplă ?                          </a:t>
            </a:r>
            <a:r>
              <a:rPr lang="en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Exerciții</a:t>
            </a:r>
            <a:endParaRPr sz="20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     </a:t>
            </a:r>
            <a:r>
              <a:rPr lang="en" sz="1400"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lst1 = [1,2,3,4]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lst2 = lst1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lst2[0] = 10 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457200" y="205977"/>
            <a:ext cx="82296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Liste și Tupluri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/>
              <a:t>‹#›</a:t>
            </a:fld>
            <a:endParaRPr b="1" sz="1400"/>
          </a:p>
        </p:txBody>
      </p:sp>
      <p:pic>
        <p:nvPicPr>
          <p:cNvPr descr="File:Post-it-note-transparent." id="59" name="Google Shape;5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46" y="911375"/>
            <a:ext cx="425051" cy="44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gno De Exclamación" id="60" name="Google Shape;60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744" y="3331250"/>
            <a:ext cx="548701" cy="48268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 txBox="1"/>
          <p:nvPr/>
        </p:nvSpPr>
        <p:spPr>
          <a:xfrm>
            <a:off x="3990250" y="4047300"/>
            <a:ext cx="4284600" cy="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>
                <a:solidFill>
                  <a:srgbClr val="FF0000"/>
                </a:solidFill>
              </a:rPr>
              <a:t>să se copie o listă.</a:t>
            </a:r>
            <a:endParaRPr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>
                <a:solidFill>
                  <a:srgbClr val="FF0000"/>
                </a:solidFill>
              </a:rPr>
              <a:t>să se copie dintr-o listă doar elementele de pe poziția pară.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457200" y="205977"/>
            <a:ext cx="82296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Dictionare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" name="Google Shape;67;p12"/>
          <p:cNvSpPr txBox="1"/>
          <p:nvPr>
            <p:ph idx="1" type="body"/>
          </p:nvPr>
        </p:nvSpPr>
        <p:spPr>
          <a:xfrm>
            <a:off x="457200" y="806625"/>
            <a:ext cx="8229600" cy="41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Un </a:t>
            </a: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dicționar</a:t>
            </a: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este </a:t>
            </a:r>
            <a:r>
              <a:rPr lang="en" sz="20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un set neordonat de chei și valori</a:t>
            </a: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unde o valoare este căutată după cheie. Cheile trebuie sa fie </a:t>
            </a:r>
            <a:r>
              <a:rPr lang="en" sz="20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obiecte hashable</a:t>
            </a: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adică o funcție hash aplicată pe obiect va returna de fiecare dată </a:t>
            </a: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aceeași</a:t>
            </a: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valoare.  </a:t>
            </a:r>
            <a:b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distributie_litere 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{"c":2, "d":2, "p":1, "z":3}</a:t>
            </a:r>
            <a:b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distributie_litere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"d"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5 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există metode și operatori: </a:t>
            </a:r>
            <a:b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len(dict), del dict[cheie], in  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key in dict</a:t>
            </a: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/>
              <a:t>‹#›</a:t>
            </a:fld>
            <a:endParaRPr b="1" sz="1400"/>
          </a:p>
        </p:txBody>
      </p:sp>
      <p:pic>
        <p:nvPicPr>
          <p:cNvPr descr="File:Post-it-note-transparent." id="69" name="Google Shape;6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21" y="3236950"/>
            <a:ext cx="425051" cy="4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/>
          <p:nvPr/>
        </p:nvSpPr>
        <p:spPr>
          <a:xfrm>
            <a:off x="4537675" y="2996500"/>
            <a:ext cx="4284600" cy="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Dezvoltați un program prin care se indica cate caractere unice sunt </a:t>
            </a:r>
            <a:r>
              <a:rPr lang="en">
                <a:solidFill>
                  <a:srgbClr val="FF0000"/>
                </a:solidFill>
              </a:rPr>
              <a:t>în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rgbClr val="FF0000"/>
                </a:solidFill>
              </a:rPr>
              <a:t>afirmația</a:t>
            </a:r>
            <a:r>
              <a:rPr lang="en">
                <a:solidFill>
                  <a:srgbClr val="FF0000"/>
                </a:solidFill>
              </a:rPr>
              <a:t>: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       “Salut Siad!”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457200" y="205977"/>
            <a:ext cx="82296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Structuri condiționale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>
            <a:off x="457200" y="806625"/>
            <a:ext cx="2368800" cy="25665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</a:t>
            </a: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 condiție1: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    instrucțiuni_1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elif</a:t>
            </a: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 condiție2: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    instrucțiuni_2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else</a:t>
            </a: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    instrucțiuni_3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/>
              <a:t>‹#›</a:t>
            </a:fld>
            <a:endParaRPr b="1" sz="1400"/>
          </a:p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>
            <a:off x="3425500" y="806625"/>
            <a:ext cx="5468400" cy="411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Char char="●"/>
            </a:pP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pot exista zero sau mai multe secțiuni </a:t>
            </a:r>
            <a:r>
              <a:rPr b="1"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elif</a:t>
            </a: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cel mult o secțiune </a:t>
            </a:r>
            <a:r>
              <a:rPr b="1"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else</a:t>
            </a: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Char char="●"/>
            </a:pP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nu există construcția </a:t>
            </a:r>
            <a:r>
              <a:rPr b="1"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switch</a:t>
            </a: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și nici operatorul condițional </a:t>
            </a:r>
            <a:r>
              <a:rPr b="1"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?:</a:t>
            </a: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dar există alternativă:</a:t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max = (a &gt; b)? a:b; //(cod C)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max = (a,b)[a&lt;b]  #folosind indexare tuplu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max = a if (a &gt; b) else b # operator conditional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File:Post-it-note-transparent." id="79" name="Google Shape;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4696" y="869475"/>
            <a:ext cx="425051" cy="4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457200" y="205977"/>
            <a:ext cx="82296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Structuri repetitive:while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457200" y="806625"/>
            <a:ext cx="2368800" cy="17535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while</a:t>
            </a: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 condiție: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    instrucțiuni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else</a:t>
            </a: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    instrucțiuni2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/>
              <a:t>‹#›</a:t>
            </a:fld>
            <a:endParaRPr b="1" sz="1400"/>
          </a:p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3425500" y="806625"/>
            <a:ext cx="5468400" cy="411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Consolas"/>
              <a:buChar char="●"/>
            </a:pP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apare opțional ramura </a:t>
            </a:r>
            <a:r>
              <a:rPr b="1"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else</a:t>
            </a: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; instrucțiunile din blocul else sunt efectuate doar atunci când din buclă se iese când condiția devine falsă. (când nu ieșim printr-un break).</a:t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File:Post-it-note-transparent." id="88" name="Google Shape;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4696" y="869475"/>
            <a:ext cx="425051" cy="44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gno De Exclamación" id="89" name="Google Shape;8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1144" y="3042925"/>
            <a:ext cx="548701" cy="48268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 txBox="1"/>
          <p:nvPr/>
        </p:nvSpPr>
        <p:spPr>
          <a:xfrm>
            <a:off x="265125" y="3586500"/>
            <a:ext cx="27102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Cum se folosește într-o bucla instrucțiunea </a:t>
            </a:r>
            <a:r>
              <a:rPr b="1" lang="en" sz="1800">
                <a:latin typeface="Comic Sans MS"/>
                <a:ea typeface="Comic Sans MS"/>
                <a:cs typeface="Comic Sans MS"/>
                <a:sym typeface="Comic Sans MS"/>
              </a:rPr>
              <a:t>break</a:t>
            </a: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Dar </a:t>
            </a:r>
            <a:r>
              <a:rPr b="1" lang="en" sz="1800">
                <a:latin typeface="Comic Sans MS"/>
                <a:ea typeface="Comic Sans MS"/>
                <a:cs typeface="Comic Sans MS"/>
                <a:sym typeface="Comic Sans MS"/>
              </a:rPr>
              <a:t>continue</a:t>
            </a: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457200" y="205977"/>
            <a:ext cx="82296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Structuri repetitive:for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457200" y="806625"/>
            <a:ext cx="2710200" cy="17535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</a:t>
            </a: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 var in secventă: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    instrucțiuni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else</a:t>
            </a: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    alte instrucțiuni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/>
              <a:t>‹#›</a:t>
            </a:fld>
            <a:endParaRPr b="1" sz="1400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425500" y="806625"/>
            <a:ext cx="5468400" cy="411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Consolas"/>
              <a:buChar char="●"/>
            </a:pP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 iterează după elementele unei secvențe (string, lista sau tuplu).</a:t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Char char="●"/>
            </a:pP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secvența este dată de funcții ce returnează liste (de exemplu funcția range).</a:t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range(3) #[0,1,2]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range(1, 4) #[1,2,3]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range(2, 6, 2) #[2,4]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Consolas"/>
              <a:buChar char="●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blocul else este similar ca la while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File:Post-it-note-transparent."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4696" y="869475"/>
            <a:ext cx="425051" cy="4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164700" y="2966300"/>
            <a:ext cx="3000000" cy="15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parcurgere dupa index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 = [4,1,8,9]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x in range(len(lst)):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print x, lst[x]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3718450" y="4221825"/>
            <a:ext cx="42846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Exercițiu. Fie o listă cu valori </a:t>
            </a:r>
            <a:r>
              <a:rPr lang="en">
                <a:solidFill>
                  <a:srgbClr val="FF0000"/>
                </a:solidFill>
              </a:rPr>
              <a:t>întregi</a:t>
            </a:r>
            <a:r>
              <a:rPr lang="en">
                <a:solidFill>
                  <a:srgbClr val="FF0000"/>
                </a:solidFill>
              </a:rPr>
              <a:t>. Să se calculeze suma elementelor.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457200" y="205977"/>
            <a:ext cx="82296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Funcții (metode)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457200" y="806625"/>
            <a:ext cx="8229600" cy="41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Char char="●"/>
            </a:pP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 funcție poate avea zero sau mai </a:t>
            </a: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mulți</a:t>
            </a: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parametri</a:t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Char char="●"/>
            </a:pP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pot exista parametri cu valori implicite</a:t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Char char="●"/>
            </a:pP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poate return unul sau mai multe valori; se </a:t>
            </a: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returnează</a:t>
            </a: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20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None</a:t>
            </a: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cand simbolul return este omis.</a:t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Char char="●"/>
            </a:pP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 </a:t>
            </a: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folosește</a:t>
            </a: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simbolul </a:t>
            </a:r>
            <a:r>
              <a:rPr lang="en" sz="200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pass</a:t>
            </a: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la funcții fără corp. </a:t>
            </a:r>
            <a:b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def f1(x, y=10):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(y==0):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return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return float(x)/float(y)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def f2(x, y, z):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# ToDo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pass  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/>
              <a:t>‹#›</a:t>
            </a:fld>
            <a:endParaRPr b="1" sz="1400"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4562775" y="3236950"/>
            <a:ext cx="4294200" cy="12723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def </a:t>
            </a: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nume-functie(parametri)</a:t>
            </a:r>
            <a:r>
              <a:rPr lang="en" sz="20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endParaRPr sz="20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# instrucțiuni</a:t>
            </a:r>
            <a:b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" sz="20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return</a:t>
            </a: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valori</a:t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