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03580087d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703580087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83c86933_0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a83c86933_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83c86933_0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a83c86933_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03580087d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03580087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3580087d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358008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738175" y="8186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Python (3) 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18972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SIAD-LAB 3</a:t>
            </a:r>
            <a:endParaRPr/>
          </a:p>
        </p:txBody>
      </p:sp>
      <p:sp>
        <p:nvSpPr>
          <p:cNvPr id="36" name="Google Shape;36;p8"/>
          <p:cNvSpPr txBox="1"/>
          <p:nvPr/>
        </p:nvSpPr>
        <p:spPr>
          <a:xfrm>
            <a:off x="890425" y="2682050"/>
            <a:ext cx="60339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Recap. Probleme. Mod de testare (assert)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Citire din fișier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05977"/>
            <a:ext cx="82296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Comic Sans MS"/>
                <a:ea typeface="Comic Sans MS"/>
                <a:cs typeface="Comic Sans MS"/>
                <a:sym typeface="Comic Sans MS"/>
              </a:rPr>
              <a:t>Problemă 1 (sub-palindromul de lungime maximă)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400"/>
              <a:t>1</a:t>
            </a:r>
            <a:endParaRPr b="1" sz="1400"/>
          </a:p>
        </p:txBody>
      </p:sp>
      <p:sp>
        <p:nvSpPr>
          <p:cNvPr id="43" name="Google Shape;43;p9"/>
          <p:cNvSpPr txBox="1"/>
          <p:nvPr/>
        </p:nvSpPr>
        <p:spPr>
          <a:xfrm>
            <a:off x="457200" y="822202"/>
            <a:ext cx="75252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o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caută într-un text un palindrom de dimensiune maximă.</a:t>
            </a:r>
            <a:r>
              <a:rPr lang="ro" sz="2000">
                <a:latin typeface="Consolas"/>
                <a:ea typeface="Consolas"/>
                <a:cs typeface="Consolas"/>
                <a:sym typeface="Consolas"/>
              </a:rPr>
              <a:t> Se aplică cunoștințele din lab. 3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5578550" y="2286975"/>
            <a:ext cx="3173100" cy="1682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o">
                <a:latin typeface="Consolas"/>
                <a:ea typeface="Consolas"/>
                <a:cs typeface="Consolas"/>
                <a:sym typeface="Consolas"/>
              </a:rPr>
              <a:t>exemple: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o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o"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ro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ana”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o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o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“anamaria”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o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o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“rotatorul”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o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o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“Ana are un rotator cu capac”</a:t>
            </a:r>
            <a:r>
              <a:rPr lang="ro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508525" y="1856325"/>
            <a:ext cx="5364300" cy="25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o">
                <a:latin typeface="Consolas"/>
                <a:ea typeface="Consolas"/>
                <a:cs typeface="Consolas"/>
                <a:sym typeface="Consolas"/>
              </a:rPr>
              <a:t>Strategie: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ro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consideră un</a:t>
            </a:r>
            <a:r>
              <a:rPr lang="ro">
                <a:latin typeface="Consolas"/>
                <a:ea typeface="Consolas"/>
                <a:cs typeface="Consolas"/>
                <a:sym typeface="Consolas"/>
              </a:rPr>
              <a:t>ul/două caractere din text folosind indecșii de start și de final (end);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ro">
                <a:latin typeface="Consolas"/>
                <a:ea typeface="Consolas"/>
                <a:cs typeface="Consolas"/>
                <a:sym typeface="Consolas"/>
              </a:rPr>
              <a:t>se verifică dacă caracterul de la start este egal cu cel de la final;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ro">
                <a:latin typeface="Consolas"/>
                <a:ea typeface="Consolas"/>
                <a:cs typeface="Consolas"/>
                <a:sym typeface="Consolas"/>
              </a:rPr>
              <a:t>se formează treptat palindromul prin mutarea indecșilor cu un pas la stânga și la dreapta până când valorile de indecși nu sunt egale;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ro">
                <a:latin typeface="Consolas"/>
                <a:ea typeface="Consolas"/>
                <a:cs typeface="Consolas"/>
                <a:sym typeface="Consolas"/>
              </a:rPr>
              <a:t>se aplică căutarea pe oricare unul sau două caractere consecutive din text.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205977"/>
            <a:ext cx="82296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2400">
                <a:latin typeface="Comic Sans MS"/>
                <a:ea typeface="Comic Sans MS"/>
                <a:cs typeface="Comic Sans MS"/>
                <a:sym typeface="Comic Sans MS"/>
              </a:rPr>
              <a:t>Problemă 1 (template)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400"/>
              <a:t>2</a:t>
            </a:r>
            <a:endParaRPr b="1" sz="1400"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550" y="649375"/>
            <a:ext cx="6151475" cy="43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05977"/>
            <a:ext cx="82296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Comic Sans MS"/>
                <a:ea typeface="Comic Sans MS"/>
                <a:cs typeface="Comic Sans MS"/>
                <a:sym typeface="Comic Sans MS"/>
              </a:rPr>
              <a:t>Operații cu fișiere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806625"/>
            <a:ext cx="8229600" cy="411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Funcțiile necesare pentru operații cu fișiere sunt grupate în modulul </a:t>
            </a:r>
            <a:r>
              <a:rPr lang="ro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io</a:t>
            </a:r>
            <a:r>
              <a:rPr lang="ro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br>
              <a:rPr lang="ro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ro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obține un obiect de tip fișier prin apelul funcției </a:t>
            </a:r>
            <a:r>
              <a:rPr lang="ro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</a:t>
            </a:r>
            <a:r>
              <a:rPr lang="ro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cu doi parametri: </a:t>
            </a:r>
            <a:r>
              <a:rPr lang="ro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numele</a:t>
            </a:r>
            <a:r>
              <a:rPr lang="ro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(calea) fișierului și </a:t>
            </a:r>
            <a:r>
              <a:rPr lang="ro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 de acces</a:t>
            </a:r>
            <a:r>
              <a:rPr lang="ro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(r, w, a, r+, ...).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400"/>
              <a:t>3</a:t>
            </a:r>
            <a:endParaRPr b="1" sz="1400"/>
          </a:p>
        </p:txBody>
      </p:sp>
      <p:pic>
        <p:nvPicPr>
          <p:cNvPr descr="File:Post-it-note-transparent."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21" y="2350047"/>
            <a:ext cx="425051" cy="4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/>
        </p:nvSpPr>
        <p:spPr>
          <a:xfrm>
            <a:off x="5664100" y="2243500"/>
            <a:ext cx="2504400" cy="2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ro">
                <a:latin typeface="Comic Sans MS"/>
                <a:ea typeface="Comic Sans MS"/>
                <a:cs typeface="Comic Sans MS"/>
                <a:sym typeface="Comic Sans MS"/>
              </a:rPr>
              <a:t>Se pot folosi funcțiile pentru fisiere: read, readline, readlines, write, seek și close.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TODO - Citiți din fișier numărul pi și afișați palindromul de dimensiune maximă (problema 2)</a:t>
            </a:r>
            <a:endParaRPr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557675" y="2638425"/>
            <a:ext cx="4597800" cy="2111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#scrierea într-un fișier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io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open(“solutii.txt”, “w”)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f.write(“Salut”)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f.close()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s</a:t>
            </a:r>
            <a:r>
              <a:rPr b="1"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open(“solutii.txt”, “w”)</a:t>
            </a: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 f: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f.write(</a:t>
            </a: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“Salut”</a:t>
            </a: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57200" y="205977"/>
            <a:ext cx="82296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Comic Sans MS"/>
                <a:ea typeface="Comic Sans MS"/>
                <a:cs typeface="Comic Sans MS"/>
                <a:sym typeface="Comic Sans MS"/>
              </a:rPr>
              <a:t>Problemă 3 (drumuri între orașe)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400"/>
              <a:t>4</a:t>
            </a:r>
            <a:endParaRPr b="1" sz="1400"/>
          </a:p>
        </p:txBody>
      </p:sp>
      <p:sp>
        <p:nvSpPr>
          <p:cNvPr id="69" name="Google Shape;69;p12"/>
          <p:cNvSpPr txBox="1"/>
          <p:nvPr/>
        </p:nvSpPr>
        <p:spPr>
          <a:xfrm>
            <a:off x="457200" y="822200"/>
            <a:ext cx="29193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o" sz="2000">
                <a:latin typeface="Consolas"/>
                <a:ea typeface="Consolas"/>
                <a:cs typeface="Consolas"/>
                <a:sym typeface="Consolas"/>
              </a:rPr>
              <a:t>Fie într-un fișier descrierea unei hărți prin drumuri.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o">
                <a:latin typeface="Consolas"/>
                <a:ea typeface="Consolas"/>
                <a:cs typeface="Consolas"/>
                <a:sym typeface="Consolas"/>
              </a:rPr>
              <a:t>&lt;nr_orase&gt; &lt;nr_drumuri&gt;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&lt;oras_x&gt; &lt;oras_y&gt; &lt;distanță&gt;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0" name="Google Shape;7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25" y="2754788"/>
            <a:ext cx="222885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/>
        </p:nvSpPr>
        <p:spPr>
          <a:xfrm>
            <a:off x="3779700" y="985400"/>
            <a:ext cx="5211300" cy="1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o">
                <a:latin typeface="Consolas"/>
                <a:ea typeface="Consolas"/>
                <a:cs typeface="Consolas"/>
                <a:sym typeface="Consolas"/>
              </a:rPr>
              <a:t>Obiective</a:t>
            </a:r>
            <a:r>
              <a:rPr lang="ro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ro">
                <a:latin typeface="Consolas"/>
                <a:ea typeface="Consolas"/>
                <a:cs typeface="Consolas"/>
                <a:sym typeface="Consolas"/>
              </a:rPr>
              <a:t>se citesc drumurile din fișier și pe pun într-o listă de tupluri de tipul </a:t>
            </a:r>
            <a:r>
              <a:rPr i="1" lang="ro">
                <a:latin typeface="Consolas"/>
                <a:ea typeface="Consolas"/>
                <a:cs typeface="Consolas"/>
                <a:sym typeface="Consolas"/>
              </a:rPr>
              <a:t>namedtuple</a:t>
            </a:r>
            <a:r>
              <a:rPr lang="ro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ro">
                <a:latin typeface="Consolas"/>
                <a:ea typeface="Consolas"/>
                <a:cs typeface="Consolas"/>
                <a:sym typeface="Consolas"/>
              </a:rPr>
              <a:t>se afișează pentru un oraș vecinii săi;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ro">
                <a:latin typeface="Consolas"/>
                <a:ea typeface="Consolas"/>
                <a:cs typeface="Consolas"/>
                <a:sym typeface="Consolas"/>
              </a:rPr>
              <a:t>se indică vecinul cel mai apropiat pentru un oraș dat.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600" y="2716475"/>
            <a:ext cx="4088997" cy="20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457200" y="205977"/>
            <a:ext cx="82296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latin typeface="Comic Sans MS"/>
                <a:ea typeface="Comic Sans MS"/>
                <a:cs typeface="Comic Sans MS"/>
                <a:sym typeface="Comic Sans MS"/>
              </a:rPr>
              <a:t>Problemă 3 (template)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400"/>
              <a:t>5</a:t>
            </a:r>
            <a:endParaRPr b="1" sz="1400"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975" y="811325"/>
            <a:ext cx="6789049" cy="37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