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  <p:sldMasterId id="2147483708" r:id="rId5"/>
    <p:sldMasterId id="2147483709" r:id="rId6"/>
    <p:sldMasterId id="214748371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Manrope Light"/>
      <p:regular r:id="rId20"/>
      <p:bold r:id="rId21"/>
    </p:embeddedFont>
    <p:embeddedFont>
      <p:font typeface="Hanken Grotesk"/>
      <p:regular r:id="rId22"/>
      <p:bold r:id="rId23"/>
      <p:italic r:id="rId24"/>
      <p:boldItalic r:id="rId25"/>
    </p:embeddedFont>
    <p:embeddedFont>
      <p:font typeface="Inter SemiBold"/>
      <p:regular r:id="rId26"/>
      <p:bold r:id="rId27"/>
    </p:embeddedFont>
    <p:embeddedFont>
      <p:font typeface="Hanken Grotesk SemiBold"/>
      <p:regular r:id="rId28"/>
      <p:bold r:id="rId29"/>
      <p:italic r:id="rId30"/>
      <p:boldItalic r:id="rId31"/>
    </p:embeddedFont>
    <p:embeddedFont>
      <p:font typeface="Inter"/>
      <p:regular r:id="rId32"/>
      <p:bold r:id="rId33"/>
    </p:embeddedFont>
    <p:embeddedFont>
      <p:font typeface="Manrope"/>
      <p:regular r:id="rId34"/>
      <p:bold r:id="rId35"/>
    </p:embeddedFont>
    <p:embeddedFont>
      <p:font typeface="Manrope Medium"/>
      <p:regular r:id="rId36"/>
      <p:bold r:id="rId37"/>
    </p:embeddedFont>
    <p:embeddedFont>
      <p:font typeface="Inter Black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Light-regular.fntdata"/><Relationship Id="rId22" Type="http://schemas.openxmlformats.org/officeDocument/2006/relationships/font" Target="fonts/HankenGrotesk-regular.fntdata"/><Relationship Id="rId21" Type="http://schemas.openxmlformats.org/officeDocument/2006/relationships/font" Target="fonts/ManropeLight-bold.fntdata"/><Relationship Id="rId24" Type="http://schemas.openxmlformats.org/officeDocument/2006/relationships/font" Target="fonts/HankenGrotesk-italic.fntdata"/><Relationship Id="rId23" Type="http://schemas.openxmlformats.org/officeDocument/2006/relationships/font" Target="fonts/HankenGrotes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InterSemiBold-regular.fntdata"/><Relationship Id="rId25" Type="http://schemas.openxmlformats.org/officeDocument/2006/relationships/font" Target="fonts/HankenGrotesk-boldItalic.fntdata"/><Relationship Id="rId28" Type="http://schemas.openxmlformats.org/officeDocument/2006/relationships/font" Target="fonts/HankenGroteskSemiBold-regular.fntdata"/><Relationship Id="rId27" Type="http://schemas.openxmlformats.org/officeDocument/2006/relationships/font" Target="fonts/InterSemiBo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ankenGroteskSemiBold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HankenGroteskSemiBold-boldItalic.fntdata"/><Relationship Id="rId30" Type="http://schemas.openxmlformats.org/officeDocument/2006/relationships/font" Target="fonts/HankenGroteskSemiBold-italic.fntdata"/><Relationship Id="rId11" Type="http://schemas.openxmlformats.org/officeDocument/2006/relationships/slide" Target="slides/slide3.xml"/><Relationship Id="rId33" Type="http://schemas.openxmlformats.org/officeDocument/2006/relationships/font" Target="fonts/Inter-bold.fntdata"/><Relationship Id="rId10" Type="http://schemas.openxmlformats.org/officeDocument/2006/relationships/slide" Target="slides/slide2.xml"/><Relationship Id="rId32" Type="http://schemas.openxmlformats.org/officeDocument/2006/relationships/font" Target="fonts/Inter-regular.fntdata"/><Relationship Id="rId13" Type="http://schemas.openxmlformats.org/officeDocument/2006/relationships/slide" Target="slides/slide5.xml"/><Relationship Id="rId35" Type="http://schemas.openxmlformats.org/officeDocument/2006/relationships/font" Target="fonts/Manrope-bold.fntdata"/><Relationship Id="rId12" Type="http://schemas.openxmlformats.org/officeDocument/2006/relationships/slide" Target="slides/slide4.xml"/><Relationship Id="rId34" Type="http://schemas.openxmlformats.org/officeDocument/2006/relationships/font" Target="fonts/Manrope-regular.fntdata"/><Relationship Id="rId15" Type="http://schemas.openxmlformats.org/officeDocument/2006/relationships/slide" Target="slides/slide7.xml"/><Relationship Id="rId37" Type="http://schemas.openxmlformats.org/officeDocument/2006/relationships/font" Target="fonts/ManropeMedium-bold.fntdata"/><Relationship Id="rId14" Type="http://schemas.openxmlformats.org/officeDocument/2006/relationships/slide" Target="slides/slide6.xml"/><Relationship Id="rId36" Type="http://schemas.openxmlformats.org/officeDocument/2006/relationships/font" Target="fonts/ManropeMedium-regular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InterBlack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0a8deabc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60a8deabce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SLIDES_API10504644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SLIDES_API10504644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0a8deabc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260a8deabce_0_3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0a8deabce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60a8deabce_2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60a8deabce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60a8deabce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60a8deabce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60a8deabce_2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SLIDES_API5814813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SLIDES_API5814813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60a8deabce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60a8deabce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60a8deab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OE- is an option exercise, which concludes with the immediate sale of exercised options for a risk-free profit</a:t>
            </a:r>
            <a:endParaRPr/>
          </a:p>
        </p:txBody>
      </p:sp>
      <p:sp>
        <p:nvSpPr>
          <p:cNvPr id="439" name="Google Shape;439;g260a8deabc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0a8deab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60a8deabc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60a8deab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60a8deabce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5150" y="1643225"/>
            <a:ext cx="3960300" cy="2142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4000">
                <a:solidFill>
                  <a:srgbClr val="33333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472875" y="3777000"/>
            <a:ext cx="3309900" cy="225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>
            <a:lvl1pPr lvl="0">
              <a:spcBef>
                <a:spcPts val="30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-21625" y="4918325"/>
            <a:ext cx="9165616" cy="225171"/>
          </a:xfrm>
          <a:custGeom>
            <a:rect b="b" l="l" r="r" t="t"/>
            <a:pathLst>
              <a:path extrusionOk="0" h="152400" w="5701783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4918225"/>
            <a:ext cx="9137107" cy="225171"/>
          </a:xfrm>
          <a:custGeom>
            <a:rect b="b" l="l" r="r" t="t"/>
            <a:pathLst>
              <a:path extrusionOk="0" h="152400" w="5701783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461050" y="1500450"/>
            <a:ext cx="3960300" cy="2142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rgbClr val="33333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1862" y="0"/>
            <a:ext cx="9140275" cy="225171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7"/>
          <p:cNvSpPr txBox="1"/>
          <p:nvPr>
            <p:ph type="title"/>
          </p:nvPr>
        </p:nvSpPr>
        <p:spPr>
          <a:xfrm>
            <a:off x="452625" y="575025"/>
            <a:ext cx="5280900" cy="354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3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4" name="Google Shape;84;p23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4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9" name="Google Shape;89;p24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25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" name="Google Shape;97;p25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103" name="Google Shape;103;p26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6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6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7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7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7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27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7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7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3" type="subTitle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4" type="body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9"/>
          <p:cNvSpPr txBox="1"/>
          <p:nvPr>
            <p:ph idx="5" type="body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6" type="body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68933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30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4" name="Google Shape;134;p30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" name="Google Shape;135;p30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6" name="Google Shape;136;p30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30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30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30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4" name="Google Shape;144;p31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52" name="Google Shape;152;p32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32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32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33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4" name="Google Shape;164;p33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3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33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34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4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5" name="Google Shape;175;p34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8" name="Google Shape;178;p35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35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5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35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5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35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35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37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8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0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213" name="Google Shape;213;p40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6" name="Google Shape;226;p44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9" name="Google Shape;229;p45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46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4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4" name="Google Shape;234;p46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47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4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9" name="Google Shape;239;p47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4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4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4" name="Google Shape;244;p4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48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6" name="Google Shape;246;p48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7" name="Google Shape;247;p48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49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49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253" name="Google Shape;253;p49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49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49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50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50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0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50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50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50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0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50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5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" type="subTitle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2" type="subTitle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2"/>
          <p:cNvSpPr txBox="1"/>
          <p:nvPr>
            <p:ph idx="4" type="body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2"/>
          <p:cNvSpPr txBox="1"/>
          <p:nvPr>
            <p:ph idx="5" type="body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52"/>
          <p:cNvSpPr txBox="1"/>
          <p:nvPr>
            <p:ph idx="6" type="body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5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>
            <a:off x="68933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2" name="Google Shape;282;p53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3" name="Google Shape;283;p53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4" name="Google Shape;284;p53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5" name="Google Shape;285;p53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6" name="Google Shape;286;p53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7" name="Google Shape;287;p53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53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53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5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4" name="Google Shape;294;p54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5" name="Google Shape;295;p54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6" name="Google Shape;296;p54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7" name="Google Shape;297;p54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54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55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302" name="Google Shape;302;p55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3" name="Google Shape;303;p55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55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55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55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55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55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5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56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4" name="Google Shape;314;p56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56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6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56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57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57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57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7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5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5" name="Google Shape;325;p57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28" name="Google Shape;328;p58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8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58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58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8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58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8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58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58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58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p59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59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59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5" name="Google Shape;345;p59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60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1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61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62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62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60" name="Google Shape;360;p63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63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2" name="Google Shape;362;p63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63" name="Google Shape;363;p63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4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6.xml"/><Relationship Id="rId6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nrope"/>
              <a:buNone/>
              <a:defRPr i="0" sz="2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0000" y="1148850"/>
            <a:ext cx="5380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•"/>
              <a:defRPr i="0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–"/>
              <a:defRPr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•"/>
              <a:defRPr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–"/>
              <a:defRPr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»"/>
              <a:defRPr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•"/>
              <a:defRPr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•"/>
              <a:defRPr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•"/>
              <a:defRPr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"/>
              <a:buChar char="•"/>
              <a:defRPr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64"/>
          <p:cNvGrpSpPr/>
          <p:nvPr/>
        </p:nvGrpSpPr>
        <p:grpSpPr>
          <a:xfrm>
            <a:off x="-35475" y="-4683"/>
            <a:ext cx="9191400" cy="1092809"/>
            <a:chOff x="-35475" y="-4683"/>
            <a:chExt cx="9191400" cy="1092809"/>
          </a:xfrm>
        </p:grpSpPr>
        <p:cxnSp>
          <p:nvCxnSpPr>
            <p:cNvPr id="369" name="Google Shape;369;p64"/>
            <p:cNvCxnSpPr/>
            <p:nvPr/>
          </p:nvCxnSpPr>
          <p:spPr>
            <a:xfrm rot="-5400000">
              <a:off x="2495003" y="535767"/>
              <a:ext cx="1080900" cy="0"/>
            </a:xfrm>
            <a:prstGeom prst="straightConnector1">
              <a:avLst/>
            </a:pr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64"/>
            <p:cNvCxnSpPr/>
            <p:nvPr/>
          </p:nvCxnSpPr>
          <p:spPr>
            <a:xfrm rot="-5400000">
              <a:off x="6405577" y="535767"/>
              <a:ext cx="1080900" cy="0"/>
            </a:xfrm>
            <a:prstGeom prst="straightConnector1">
              <a:avLst/>
            </a:pr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64"/>
            <p:cNvCxnSpPr/>
            <p:nvPr/>
          </p:nvCxnSpPr>
          <p:spPr>
            <a:xfrm>
              <a:off x="-35475" y="1088125"/>
              <a:ext cx="9191400" cy="0"/>
            </a:xfrm>
            <a:prstGeom prst="straightConnector1">
              <a:avLst/>
            </a:pr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2" name="Google Shape;372;p64"/>
          <p:cNvSpPr txBox="1"/>
          <p:nvPr/>
        </p:nvSpPr>
        <p:spPr>
          <a:xfrm>
            <a:off x="5212944" y="341533"/>
            <a:ext cx="1451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anrope"/>
                <a:ea typeface="Manrope"/>
                <a:cs typeface="Manrope"/>
                <a:sym typeface="Manrope"/>
              </a:rPr>
              <a:t>DATA </a:t>
            </a:r>
            <a:r>
              <a:rPr lang="en" sz="700">
                <a:latin typeface="Manrope"/>
                <a:ea typeface="Manrope"/>
                <a:cs typeface="Manrope"/>
                <a:sym typeface="Manrope"/>
              </a:rPr>
              <a:t>SCIENCE</a:t>
            </a:r>
            <a:endParaRPr sz="7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3" name="Google Shape;373;p64"/>
          <p:cNvSpPr txBox="1"/>
          <p:nvPr/>
        </p:nvSpPr>
        <p:spPr>
          <a:xfrm>
            <a:off x="5212981" y="577934"/>
            <a:ext cx="1451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4" name="Google Shape;374;p64"/>
          <p:cNvSpPr txBox="1"/>
          <p:nvPr/>
        </p:nvSpPr>
        <p:spPr>
          <a:xfrm>
            <a:off x="541325" y="314609"/>
            <a:ext cx="1998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DATA SCIENCE </a:t>
            </a:r>
            <a:r>
              <a:rPr lang="en" sz="1200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INSTITUTION</a:t>
            </a:r>
            <a:endParaRPr sz="7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5" name="Google Shape;375;p64"/>
          <p:cNvSpPr txBox="1"/>
          <p:nvPr/>
        </p:nvSpPr>
        <p:spPr>
          <a:xfrm>
            <a:off x="7388071" y="321033"/>
            <a:ext cx="1451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Cristian Choco</a:t>
            </a:r>
            <a:endParaRPr sz="7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455150" y="1643225"/>
            <a:ext cx="3960300" cy="2142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Secrets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Of Trading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Insider Edition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77" name="Google Shape;377;p64"/>
          <p:cNvSpPr txBox="1"/>
          <p:nvPr/>
        </p:nvSpPr>
        <p:spPr>
          <a:xfrm>
            <a:off x="7388094" y="566484"/>
            <a:ext cx="1451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8" name="Google Shape;378;p64"/>
          <p:cNvSpPr txBox="1"/>
          <p:nvPr>
            <p:ph idx="1" type="subTitle"/>
          </p:nvPr>
        </p:nvSpPr>
        <p:spPr>
          <a:xfrm>
            <a:off x="472875" y="3777000"/>
            <a:ext cx="3309900" cy="225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fontScale="850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01/08/2024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2" id="476" name="Google Shape;476;p73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ownership of stock compared to the prices does seem to have a slight correlation when the prices tend to go up</a:t>
            </a:r>
            <a:endParaRPr/>
          </a:p>
        </p:txBody>
      </p:sp>
      <p:sp>
        <p:nvSpPr>
          <p:cNvPr descr="3" id="477" name="Google Shape;477;p73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</a:t>
            </a:r>
            <a:r>
              <a:rPr lang="en"/>
              <a:t>correlation</a:t>
            </a:r>
            <a:r>
              <a:rPr lang="en"/>
              <a:t> between the quantity and value is very significant, but is very dependent on each company</a:t>
            </a:r>
            <a:endParaRPr/>
          </a:p>
        </p:txBody>
      </p:sp>
      <p:sp>
        <p:nvSpPr>
          <p:cNvPr id="478" name="Google Shape;478;p7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Summary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1" id="479" name="Google Shape;479;p73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Insider trading is non public information that is used to have an </a:t>
            </a:r>
            <a:r>
              <a:rPr lang="en"/>
              <a:t>advantage</a:t>
            </a:r>
            <a:r>
              <a:rPr lang="en"/>
              <a:t> in the stock market </a:t>
            </a:r>
            <a:endParaRPr/>
          </a:p>
        </p:txBody>
      </p:sp>
      <p:sp>
        <p:nvSpPr>
          <p:cNvPr id="480" name="Google Shape;480;p73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1" name="Google Shape;481;p73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2" name="Google Shape;482;p73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74"/>
          <p:cNvPicPr preferRelativeResize="0"/>
          <p:nvPr/>
        </p:nvPicPr>
        <p:blipFill rotWithShape="1">
          <a:blip r:embed="rId3">
            <a:alphaModFix amt="51000"/>
          </a:blip>
          <a:srcRect b="17769" l="0" r="0" t="0"/>
          <a:stretch/>
        </p:blipFill>
        <p:spPr>
          <a:xfrm>
            <a:off x="0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4"/>
          <p:cNvSpPr txBox="1"/>
          <p:nvPr>
            <p:ph type="title"/>
          </p:nvPr>
        </p:nvSpPr>
        <p:spPr>
          <a:xfrm>
            <a:off x="461050" y="1500450"/>
            <a:ext cx="3960300" cy="2142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/>
          <p:nvPr/>
        </p:nvSpPr>
        <p:spPr>
          <a:xfrm>
            <a:off x="0" y="1325"/>
            <a:ext cx="1815389" cy="5146170"/>
          </a:xfrm>
          <a:custGeom>
            <a:rect b="b" l="l" r="r" t="t"/>
            <a:pathLst>
              <a:path extrusionOk="0" h="3935885" w="1370105">
                <a:moveTo>
                  <a:pt x="0" y="0"/>
                </a:moveTo>
                <a:lnTo>
                  <a:pt x="1370105" y="0"/>
                </a:lnTo>
                <a:lnTo>
                  <a:pt x="1370105" y="3935885"/>
                </a:lnTo>
                <a:lnTo>
                  <a:pt x="0" y="3935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4" name="Google Shape;384;p65"/>
          <p:cNvSpPr txBox="1"/>
          <p:nvPr/>
        </p:nvSpPr>
        <p:spPr>
          <a:xfrm>
            <a:off x="3087161" y="1224397"/>
            <a:ext cx="424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What is Insider Trading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85" name="Google Shape;385;p65"/>
          <p:cNvSpPr txBox="1"/>
          <p:nvPr/>
        </p:nvSpPr>
        <p:spPr>
          <a:xfrm>
            <a:off x="3087161" y="1866647"/>
            <a:ext cx="424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Insider Trading T</a:t>
            </a:r>
            <a:r>
              <a:rPr lang="en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rends</a:t>
            </a:r>
            <a:r>
              <a:rPr lang="en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 Over Time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86" name="Google Shape;386;p65"/>
          <p:cNvSpPr txBox="1"/>
          <p:nvPr/>
        </p:nvSpPr>
        <p:spPr>
          <a:xfrm>
            <a:off x="3087161" y="2508897"/>
            <a:ext cx="424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Ownership Changes </a:t>
            </a:r>
            <a:r>
              <a:rPr lang="en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and</a:t>
            </a:r>
            <a:r>
              <a:rPr lang="en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 Stock Prices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87" name="Google Shape;387;p65"/>
          <p:cNvSpPr txBox="1"/>
          <p:nvPr/>
        </p:nvSpPr>
        <p:spPr>
          <a:xfrm>
            <a:off x="3087161" y="3151147"/>
            <a:ext cx="424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Correlation Analysis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88" name="Google Shape;388;p65"/>
          <p:cNvSpPr txBox="1"/>
          <p:nvPr/>
        </p:nvSpPr>
        <p:spPr>
          <a:xfrm>
            <a:off x="3087161" y="3793397"/>
            <a:ext cx="424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 Light"/>
                <a:ea typeface="Manrope Light"/>
                <a:cs typeface="Manrope Light"/>
                <a:sym typeface="Manrope Light"/>
              </a:rPr>
              <a:t>Company Specific Analysis</a:t>
            </a:r>
            <a:endParaRPr>
              <a:solidFill>
                <a:srgbClr val="333333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389" name="Google Shape;389;p65"/>
          <p:cNvSpPr txBox="1"/>
          <p:nvPr/>
        </p:nvSpPr>
        <p:spPr>
          <a:xfrm>
            <a:off x="2440985" y="1224397"/>
            <a:ext cx="34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0" name="Google Shape;390;p65"/>
          <p:cNvSpPr txBox="1"/>
          <p:nvPr/>
        </p:nvSpPr>
        <p:spPr>
          <a:xfrm>
            <a:off x="2440985" y="1866647"/>
            <a:ext cx="34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II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1" name="Google Shape;391;p65"/>
          <p:cNvSpPr txBox="1"/>
          <p:nvPr/>
        </p:nvSpPr>
        <p:spPr>
          <a:xfrm>
            <a:off x="2440985" y="2508897"/>
            <a:ext cx="34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III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2" name="Google Shape;392;p65"/>
          <p:cNvSpPr txBox="1"/>
          <p:nvPr/>
        </p:nvSpPr>
        <p:spPr>
          <a:xfrm>
            <a:off x="2440985" y="3151147"/>
            <a:ext cx="34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IV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3" name="Google Shape;393;p65"/>
          <p:cNvSpPr txBox="1"/>
          <p:nvPr/>
        </p:nvSpPr>
        <p:spPr>
          <a:xfrm>
            <a:off x="2440985" y="3793397"/>
            <a:ext cx="34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V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4" name="Google Shape;394;p65"/>
          <p:cNvSpPr txBox="1"/>
          <p:nvPr/>
        </p:nvSpPr>
        <p:spPr>
          <a:xfrm>
            <a:off x="8083177" y="1224397"/>
            <a:ext cx="34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3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5" name="Google Shape;395;p65"/>
          <p:cNvSpPr txBox="1"/>
          <p:nvPr/>
        </p:nvSpPr>
        <p:spPr>
          <a:xfrm>
            <a:off x="8083177" y="1866647"/>
            <a:ext cx="34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4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6" name="Google Shape;396;p65"/>
          <p:cNvSpPr txBox="1"/>
          <p:nvPr/>
        </p:nvSpPr>
        <p:spPr>
          <a:xfrm>
            <a:off x="8083177" y="2508897"/>
            <a:ext cx="34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5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7" name="Google Shape;397;p65"/>
          <p:cNvSpPr txBox="1"/>
          <p:nvPr/>
        </p:nvSpPr>
        <p:spPr>
          <a:xfrm>
            <a:off x="8083177" y="3151147"/>
            <a:ext cx="34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6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8" name="Google Shape;398;p65"/>
          <p:cNvSpPr txBox="1"/>
          <p:nvPr/>
        </p:nvSpPr>
        <p:spPr>
          <a:xfrm>
            <a:off x="8083177" y="3793397"/>
            <a:ext cx="34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7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9" name="Google Shape;399;p65"/>
          <p:cNvSpPr txBox="1"/>
          <p:nvPr/>
        </p:nvSpPr>
        <p:spPr>
          <a:xfrm>
            <a:off x="514350" y="441008"/>
            <a:ext cx="1276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Table of</a:t>
            </a:r>
            <a:endParaRPr sz="7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Contents</a:t>
            </a:r>
            <a:endParaRPr sz="7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6"/>
          <p:cNvSpPr txBox="1"/>
          <p:nvPr/>
        </p:nvSpPr>
        <p:spPr>
          <a:xfrm>
            <a:off x="452625" y="1106000"/>
            <a:ext cx="44076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anrope Medium"/>
              <a:buChar char="•"/>
            </a:pPr>
            <a:r>
              <a:rPr lang="en" sz="10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Insider trading is the buying or selling of securities by individuals with non-public information about a company. This includes executives and employees who have privileged access to material information.</a:t>
            </a:r>
            <a:endParaRPr sz="10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anrope Medium"/>
              <a:buChar char="•"/>
            </a:pPr>
            <a:r>
              <a:rPr lang="en" sz="10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The key factors involve trading on undisclosed information, breaching fiduciary duty, and gaining an unfair advantage.</a:t>
            </a:r>
            <a:endParaRPr sz="10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anrope Medium"/>
              <a:buChar char="•"/>
            </a:pPr>
            <a:r>
              <a:rPr lang="en" sz="10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Widely recognized as illegal, insider trading is prohibited to maintain fair and transparent financial markets. </a:t>
            </a:r>
            <a:endParaRPr sz="10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anrope Medium"/>
              <a:buChar char="•"/>
            </a:pPr>
            <a:r>
              <a:rPr lang="en" sz="10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Violations incur serious consequences, such as fines, imprisonment, and profit disgorgement. Regulators and exchanges rigorously enforce rules to ensure market integrity and equitable treatment for all investors </a:t>
            </a:r>
            <a:endParaRPr sz="1000">
              <a:solidFill>
                <a:srgbClr val="33333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405" name="Google Shape;405;p66"/>
          <p:cNvPicPr preferRelativeResize="0"/>
          <p:nvPr/>
        </p:nvPicPr>
        <p:blipFill rotWithShape="1">
          <a:blip r:embed="rId3">
            <a:alphaModFix/>
          </a:blip>
          <a:srcRect b="0" l="30182" r="30182" t="0"/>
          <a:stretch/>
        </p:blipFill>
        <p:spPr>
          <a:xfrm>
            <a:off x="5167400" y="0"/>
            <a:ext cx="39766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6"/>
          <p:cNvSpPr txBox="1"/>
          <p:nvPr>
            <p:ph type="title"/>
          </p:nvPr>
        </p:nvSpPr>
        <p:spPr>
          <a:xfrm>
            <a:off x="452625" y="575025"/>
            <a:ext cx="4326900" cy="354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Insider Trading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/>
          <p:nvPr/>
        </p:nvSpPr>
        <p:spPr>
          <a:xfrm>
            <a:off x="3156164" y="1756603"/>
            <a:ext cx="2224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2" name="Google Shape;412;p67"/>
          <p:cNvSpPr txBox="1"/>
          <p:nvPr/>
        </p:nvSpPr>
        <p:spPr>
          <a:xfrm>
            <a:off x="502551" y="1756603"/>
            <a:ext cx="22242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The following </a:t>
            </a:r>
            <a:r>
              <a:rPr lang="en" sz="11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graphs</a:t>
            </a:r>
            <a:r>
              <a:rPr lang="en" sz="11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 explain insider trading trends over </a:t>
            </a:r>
            <a:r>
              <a:rPr lang="en" sz="11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the</a:t>
            </a:r>
            <a:r>
              <a:rPr lang="en" sz="11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 periods of </a:t>
            </a:r>
            <a:r>
              <a:rPr lang="en" sz="11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months.</a:t>
            </a:r>
            <a:endParaRPr sz="1100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The correlation between the total value and the number of transactions conclude that as the value decreases the number of transactions increase as well.</a:t>
            </a:r>
            <a:endParaRPr sz="1100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3" name="Google Shape;413;p67"/>
          <p:cNvSpPr txBox="1"/>
          <p:nvPr/>
        </p:nvSpPr>
        <p:spPr>
          <a:xfrm>
            <a:off x="502551" y="1279375"/>
            <a:ext cx="2224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Insider trading over time</a:t>
            </a:r>
            <a:endParaRPr sz="5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4" name="Google Shape;414;p67"/>
          <p:cNvSpPr txBox="1"/>
          <p:nvPr/>
        </p:nvSpPr>
        <p:spPr>
          <a:xfrm>
            <a:off x="3156164" y="1279375"/>
            <a:ext cx="22242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5" name="Google Shape;415;p67"/>
          <p:cNvSpPr txBox="1"/>
          <p:nvPr>
            <p:ph type="title"/>
          </p:nvPr>
        </p:nvSpPr>
        <p:spPr>
          <a:xfrm>
            <a:off x="452625" y="575025"/>
            <a:ext cx="5280900" cy="354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Trading Trends Over Time</a:t>
            </a:r>
            <a:endParaRPr/>
          </a:p>
        </p:txBody>
      </p:sp>
      <p:sp>
        <p:nvSpPr>
          <p:cNvPr id="416" name="Google Shape;416;p67"/>
          <p:cNvSpPr txBox="1"/>
          <p:nvPr/>
        </p:nvSpPr>
        <p:spPr>
          <a:xfrm>
            <a:off x="5809777" y="1756603"/>
            <a:ext cx="2224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7" name="Google Shape;417;p67"/>
          <p:cNvSpPr txBox="1"/>
          <p:nvPr/>
        </p:nvSpPr>
        <p:spPr>
          <a:xfrm>
            <a:off x="5506427" y="1279375"/>
            <a:ext cx="22242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18" name="Google Shape;41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650" y="1080275"/>
            <a:ext cx="6011325" cy="29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Ownership Changes and Stock Prices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4" name="Google Shape;424;p68"/>
          <p:cNvSpPr txBox="1"/>
          <p:nvPr>
            <p:ph idx="1" type="subTitle"/>
          </p:nvPr>
        </p:nvSpPr>
        <p:spPr>
          <a:xfrm>
            <a:off x="457200" y="973275"/>
            <a:ext cx="503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Inter SemiBold"/>
                <a:ea typeface="Inter SemiBold"/>
                <a:cs typeface="Inter SemiBold"/>
                <a:sym typeface="Inter SemiBold"/>
              </a:rPr>
              <a:t>Relationship between Ownership Changes and Stock Price Movements</a:t>
            </a:r>
            <a:endParaRPr sz="14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5" name="Google Shape;425;p68"/>
          <p:cNvSpPr txBox="1"/>
          <p:nvPr>
            <p:ph idx="4294967295" type="body"/>
          </p:nvPr>
        </p:nvSpPr>
        <p:spPr>
          <a:xfrm>
            <a:off x="5915500" y="1632625"/>
            <a:ext cx="27714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000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→"/>
            </a:pPr>
            <a:r>
              <a:rPr lang="en" sz="1100">
                <a:solidFill>
                  <a:schemeClr val="dk1"/>
                </a:solidFill>
              </a:rPr>
              <a:t>Insider stock ownership tends to increase as the stock price goes up.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→"/>
            </a:pPr>
            <a:r>
              <a:rPr lang="en" sz="1100">
                <a:solidFill>
                  <a:schemeClr val="dk1"/>
                </a:solidFill>
              </a:rPr>
              <a:t>Higher volatility, higher ownership: Insider stock ownership increases during periods of high stock volatility.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→"/>
            </a:pPr>
            <a:r>
              <a:rPr lang="en" sz="1100">
                <a:solidFill>
                  <a:schemeClr val="dk1"/>
                </a:solidFill>
              </a:rPr>
              <a:t>Implication for investors: Understanding these patterns can inform investment strategies.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26" name="Google Shape;426;p68"/>
          <p:cNvSpPr txBox="1"/>
          <p:nvPr>
            <p:ph idx="1" type="subTitle"/>
          </p:nvPr>
        </p:nvSpPr>
        <p:spPr>
          <a:xfrm>
            <a:off x="5915500" y="973325"/>
            <a:ext cx="277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Inter SemiBold"/>
                <a:ea typeface="Inter SemiBold"/>
                <a:cs typeface="Inter SemiBold"/>
                <a:sym typeface="Inter SemiBold"/>
              </a:rPr>
              <a:t>Key Insights</a:t>
            </a:r>
            <a:endParaRPr sz="14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427" name="Google Shape;42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8375"/>
            <a:ext cx="5610701" cy="28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/>
        </p:nvSpPr>
        <p:spPr>
          <a:xfrm>
            <a:off x="452626" y="1207200"/>
            <a:ext cx="6375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correlation analysis of the 4 variables between the price, ownership, value, and quantity</a:t>
            </a:r>
            <a:endParaRPr sz="12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33" name="Google Shape;433;p69"/>
          <p:cNvSpPr txBox="1"/>
          <p:nvPr/>
        </p:nvSpPr>
        <p:spPr>
          <a:xfrm>
            <a:off x="452628" y="2085108"/>
            <a:ext cx="3878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34" name="Google Shape;434;p69"/>
          <p:cNvSpPr txBox="1"/>
          <p:nvPr/>
        </p:nvSpPr>
        <p:spPr>
          <a:xfrm>
            <a:off x="4594200" y="2085108"/>
            <a:ext cx="38280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nrope"/>
              <a:buChar char="●"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The </a:t>
            </a: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quantity and the value has the highest order of correlation which means that the quantity sold/purchased is positively correlated with the value of the stock price.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nrope"/>
              <a:buChar char="●"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Meanwhile the other metrics show a weak negative correlation between the price and owned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35" name="Google Shape;435;p69"/>
          <p:cNvSpPr txBox="1"/>
          <p:nvPr>
            <p:ph type="title"/>
          </p:nvPr>
        </p:nvSpPr>
        <p:spPr>
          <a:xfrm>
            <a:off x="452625" y="575025"/>
            <a:ext cx="5280900" cy="354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Correlational Analysis</a:t>
            </a:r>
            <a:endParaRPr/>
          </a:p>
        </p:txBody>
      </p:sp>
      <p:pic>
        <p:nvPicPr>
          <p:cNvPr id="436" name="Google Shape;43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75" y="1853950"/>
            <a:ext cx="3448524" cy="30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/>
          <p:nvPr>
            <p:ph type="title"/>
          </p:nvPr>
        </p:nvSpPr>
        <p:spPr>
          <a:xfrm>
            <a:off x="452625" y="575025"/>
            <a:ext cx="7221300" cy="354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Specific Analysis: </a:t>
            </a:r>
            <a:r>
              <a:rPr lang="en" sz="1900"/>
              <a:t>Occidental petroleum Corp /De/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70"/>
          <p:cNvSpPr txBox="1"/>
          <p:nvPr/>
        </p:nvSpPr>
        <p:spPr>
          <a:xfrm>
            <a:off x="3156164" y="1756603"/>
            <a:ext cx="2224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3" name="Google Shape;443;p70"/>
          <p:cNvSpPr txBox="1"/>
          <p:nvPr/>
        </p:nvSpPr>
        <p:spPr>
          <a:xfrm>
            <a:off x="502551" y="1756603"/>
            <a:ext cx="2224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4" name="Google Shape;444;p70"/>
          <p:cNvSpPr txBox="1"/>
          <p:nvPr/>
        </p:nvSpPr>
        <p:spPr>
          <a:xfrm>
            <a:off x="287900" y="1075525"/>
            <a:ext cx="3474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45" name="Google Shape;445;p70"/>
          <p:cNvSpPr txBox="1"/>
          <p:nvPr/>
        </p:nvSpPr>
        <p:spPr>
          <a:xfrm>
            <a:off x="3156164" y="1279375"/>
            <a:ext cx="22242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46" name="Google Shape;44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674" y="1910500"/>
            <a:ext cx="7221199" cy="30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70"/>
          <p:cNvSpPr txBox="1"/>
          <p:nvPr/>
        </p:nvSpPr>
        <p:spPr>
          <a:xfrm>
            <a:off x="1316675" y="1176750"/>
            <a:ext cx="53817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trends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indicate the value at which  each insider sold/ purchased 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1"/>
          <p:cNvSpPr txBox="1"/>
          <p:nvPr>
            <p:ph type="title"/>
          </p:nvPr>
        </p:nvSpPr>
        <p:spPr>
          <a:xfrm>
            <a:off x="452625" y="575025"/>
            <a:ext cx="5280900" cy="354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 </a:t>
            </a:r>
            <a:endParaRPr/>
          </a:p>
        </p:txBody>
      </p:sp>
      <p:sp>
        <p:nvSpPr>
          <p:cNvPr id="453" name="Google Shape;453;p71"/>
          <p:cNvSpPr txBox="1"/>
          <p:nvPr/>
        </p:nvSpPr>
        <p:spPr>
          <a:xfrm>
            <a:off x="4396875" y="1207200"/>
            <a:ext cx="38784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Just looking at one company can show that the correlation between each of the following matrices has a bigger influence </a:t>
            </a: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than</a:t>
            </a: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 when </a:t>
            </a: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comparing</a:t>
            </a: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 all inside trading all together.</a:t>
            </a:r>
            <a:endParaRPr sz="12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54" name="Google Shape;454;p71"/>
          <p:cNvSpPr txBox="1"/>
          <p:nvPr/>
        </p:nvSpPr>
        <p:spPr>
          <a:xfrm>
            <a:off x="4396878" y="2700858"/>
            <a:ext cx="38784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anrope"/>
              <a:buChar char="•"/>
            </a:pPr>
            <a:r>
              <a:rPr lang="en" sz="10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A big difference is a stronger </a:t>
            </a:r>
            <a:r>
              <a:rPr lang="en" sz="10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positive</a:t>
            </a:r>
            <a:r>
              <a:rPr lang="en" sz="10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 correlation between quantity and value, </a:t>
            </a:r>
            <a:endParaRPr sz="1000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14300" lvl="1" marL="2540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000"/>
              <a:buFont typeface="Manrope"/>
              <a:buChar char="•"/>
            </a:pPr>
            <a:r>
              <a:rPr lang="en" sz="10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Also the price and owned became a negatively moderate correlation .</a:t>
            </a:r>
            <a:endParaRPr sz="1000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55" name="Google Shape;455;p71"/>
          <p:cNvPicPr preferRelativeResize="0"/>
          <p:nvPr/>
        </p:nvPicPr>
        <p:blipFill rotWithShape="1">
          <a:blip r:embed="rId3">
            <a:alphaModFix/>
          </a:blip>
          <a:srcRect b="0" l="0" r="-1163" t="0"/>
          <a:stretch/>
        </p:blipFill>
        <p:spPr>
          <a:xfrm>
            <a:off x="208675" y="1158475"/>
            <a:ext cx="4122350" cy="341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2625" y="575025"/>
            <a:ext cx="5280900" cy="354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461" name="Google Shape;461;p72"/>
          <p:cNvSpPr txBox="1"/>
          <p:nvPr/>
        </p:nvSpPr>
        <p:spPr>
          <a:xfrm>
            <a:off x="452626" y="1501700"/>
            <a:ext cx="1401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2" name="Google Shape;462;p72"/>
          <p:cNvSpPr txBox="1"/>
          <p:nvPr/>
        </p:nvSpPr>
        <p:spPr>
          <a:xfrm>
            <a:off x="452627" y="1217500"/>
            <a:ext cx="1401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3" name="Google Shape;463;p72"/>
          <p:cNvSpPr txBox="1"/>
          <p:nvPr/>
        </p:nvSpPr>
        <p:spPr>
          <a:xfrm>
            <a:off x="2134425" y="1501725"/>
            <a:ext cx="1491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4" name="Google Shape;464;p72"/>
          <p:cNvSpPr txBox="1"/>
          <p:nvPr/>
        </p:nvSpPr>
        <p:spPr>
          <a:xfrm>
            <a:off x="2134428" y="1217506"/>
            <a:ext cx="1917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5" name="Google Shape;465;p72"/>
          <p:cNvSpPr txBox="1"/>
          <p:nvPr/>
        </p:nvSpPr>
        <p:spPr>
          <a:xfrm>
            <a:off x="1996553" y="1566575"/>
            <a:ext cx="14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100" u="none" cap="none" strike="noStrike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202</a:t>
            </a:r>
            <a:r>
              <a:rPr lang="en" sz="1100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0 May to September 2022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6" name="Google Shape;466;p72"/>
          <p:cNvSpPr txBox="1"/>
          <p:nvPr/>
        </p:nvSpPr>
        <p:spPr>
          <a:xfrm>
            <a:off x="2055051" y="1217500"/>
            <a:ext cx="1374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100" u="none" cap="none" strike="noStrike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Duration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7" name="Google Shape;467;p72"/>
          <p:cNvSpPr txBox="1"/>
          <p:nvPr/>
        </p:nvSpPr>
        <p:spPr>
          <a:xfrm>
            <a:off x="452625" y="1566575"/>
            <a:ext cx="13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Purchase, Sales</a:t>
            </a:r>
            <a:endParaRPr sz="1100">
              <a:solidFill>
                <a:srgbClr val="333333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Option </a:t>
            </a:r>
            <a:r>
              <a:rPr lang="en" sz="1100">
                <a:solidFill>
                  <a:srgbClr val="333333"/>
                </a:solidFill>
                <a:latin typeface="Manrope Light"/>
                <a:ea typeface="Manrope Light"/>
                <a:cs typeface="Manrope Light"/>
                <a:sym typeface="Manrope Light"/>
              </a:rPr>
              <a:t>exercise</a:t>
            </a:r>
            <a:endParaRPr sz="1100">
              <a:solidFill>
                <a:srgbClr val="333333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468" name="Google Shape;468;p72"/>
          <p:cNvSpPr txBox="1"/>
          <p:nvPr/>
        </p:nvSpPr>
        <p:spPr>
          <a:xfrm>
            <a:off x="439129" y="1217500"/>
            <a:ext cx="1401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Transaction types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9" name="Google Shape;469;p72"/>
          <p:cNvSpPr txBox="1"/>
          <p:nvPr/>
        </p:nvSpPr>
        <p:spPr>
          <a:xfrm>
            <a:off x="4794250" y="2744900"/>
            <a:ext cx="41031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7950" lvl="1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Manrope"/>
              <a:buChar char="•"/>
            </a:pP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There were more purchases 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within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 the transaction types compared to 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the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 sales and option 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exercise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,</a:t>
            </a:r>
            <a:endParaRPr sz="900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07950" lvl="1" marL="2540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Manrope"/>
              <a:buChar char="•"/>
            </a:pP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The high count for purchase does show the high total value for the amount of stock within the 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company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: TIcker;OXY</a:t>
            </a:r>
            <a:endParaRPr sz="900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107950" lvl="1" marL="2540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900"/>
              <a:buFont typeface="Manrope"/>
              <a:buChar char="•"/>
            </a:pP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The bar graph also shows the predominant 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activity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 when it comes to how OXY began to 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incrementally</a:t>
            </a:r>
            <a:r>
              <a:rPr lang="en" sz="9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 increase in total value</a:t>
            </a:r>
            <a:endParaRPr sz="900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70" name="Google Shape;47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25" y="2243025"/>
            <a:ext cx="4115186" cy="24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450" y="371301"/>
            <a:ext cx="3432699" cy="22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100F19"/>
      </a:dk1>
      <a:lt1>
        <a:srgbClr val="F8F6F3"/>
      </a:lt1>
      <a:dk2>
        <a:srgbClr val="636B61"/>
      </a:dk2>
      <a:lt2>
        <a:srgbClr val="F8F6F3"/>
      </a:lt2>
      <a:accent1>
        <a:srgbClr val="0400E5"/>
      </a:accent1>
      <a:accent2>
        <a:srgbClr val="7E7CF0"/>
      </a:accent2>
      <a:accent3>
        <a:srgbClr val="FFD90F"/>
      </a:accent3>
      <a:accent4>
        <a:srgbClr val="FF794F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100F19"/>
      </a:dk1>
      <a:lt1>
        <a:srgbClr val="F8F6F3"/>
      </a:lt1>
      <a:dk2>
        <a:srgbClr val="636B61"/>
      </a:dk2>
      <a:lt2>
        <a:srgbClr val="F8F6F3"/>
      </a:lt2>
      <a:accent1>
        <a:srgbClr val="0400E5"/>
      </a:accent1>
      <a:accent2>
        <a:srgbClr val="7E7CF0"/>
      </a:accent2>
      <a:accent3>
        <a:srgbClr val="FFD90F"/>
      </a:accent3>
      <a:accent4>
        <a:srgbClr val="FF794F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sert">
  <a:themeElements>
    <a:clrScheme name="Office">
      <a:dk1>
        <a:srgbClr val="333333"/>
      </a:dk1>
      <a:lt1>
        <a:srgbClr val="F8F8F8"/>
      </a:lt1>
      <a:dk2>
        <a:srgbClr val="1F497D"/>
      </a:dk2>
      <a:lt2>
        <a:srgbClr val="EEECE1"/>
      </a:lt2>
      <a:accent1>
        <a:srgbClr val="6ABFE2"/>
      </a:accent1>
      <a:accent2>
        <a:srgbClr val="E0B8AE"/>
      </a:accent2>
      <a:accent3>
        <a:srgbClr val="BEBEBE"/>
      </a:accent3>
      <a:accent4>
        <a:srgbClr val="A3929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