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5" r:id="rId2"/>
    <p:sldId id="327" r:id="rId3"/>
    <p:sldId id="324" r:id="rId4"/>
    <p:sldId id="325" r:id="rId5"/>
    <p:sldId id="277" r:id="rId6"/>
    <p:sldId id="329" r:id="rId7"/>
    <p:sldId id="326" r:id="rId8"/>
    <p:sldId id="315" r:id="rId9"/>
    <p:sldId id="316" r:id="rId10"/>
    <p:sldId id="331" r:id="rId11"/>
    <p:sldId id="334" r:id="rId12"/>
    <p:sldId id="330" r:id="rId13"/>
    <p:sldId id="318" r:id="rId14"/>
    <p:sldId id="332" r:id="rId15"/>
    <p:sldId id="335" r:id="rId16"/>
    <p:sldId id="317" r:id="rId17"/>
    <p:sldId id="328" r:id="rId18"/>
    <p:sldId id="333" r:id="rId19"/>
    <p:sldId id="340" r:id="rId20"/>
    <p:sldId id="337" r:id="rId21"/>
    <p:sldId id="338" r:id="rId22"/>
    <p:sldId id="372" r:id="rId23"/>
    <p:sldId id="373" r:id="rId24"/>
    <p:sldId id="336" r:id="rId25"/>
    <p:sldId id="319" r:id="rId26"/>
    <p:sldId id="314"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5BC"/>
    <a:srgbClr val="FF9896"/>
    <a:srgbClr val="00E3FD"/>
    <a:srgbClr val="CB2322"/>
    <a:srgbClr val="822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75163" autoAdjust="0"/>
  </p:normalViewPr>
  <p:slideViewPr>
    <p:cSldViewPr snapToGrid="0">
      <p:cViewPr varScale="1">
        <p:scale>
          <a:sx n="92" d="100"/>
          <a:sy n="92" d="100"/>
        </p:scale>
        <p:origin x="16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9D10F-851A-4A79-A264-929A5BDC4C08}" type="datetimeFigureOut">
              <a:rPr lang="it-IT" smtClean="0"/>
              <a:t>01/02/2024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3B4D8-7943-409F-B8D3-90CF7219B54F}" type="slidenum">
              <a:rPr lang="it-IT" smtClean="0"/>
              <a:t>‹N›</a:t>
            </a:fld>
            <a:endParaRPr lang="it-IT"/>
          </a:p>
        </p:txBody>
      </p:sp>
    </p:spTree>
    <p:extLst>
      <p:ext uri="{BB962C8B-B14F-4D97-AF65-F5344CB8AC3E}">
        <p14:creationId xmlns:p14="http://schemas.microsoft.com/office/powerpoint/2010/main" val="275778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BAEE55-7E9D-4FFD-F47A-AB01C0784DC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87" name="Rectangle 3">
            <a:extLst>
              <a:ext uri="{FF2B5EF4-FFF2-40B4-BE49-F238E27FC236}">
                <a16:creationId xmlns:a16="http://schemas.microsoft.com/office/drawing/2014/main" id="{76D7D793-CB6A-F27E-ABF0-6104FCD987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extLst>
      <p:ext uri="{BB962C8B-B14F-4D97-AF65-F5344CB8AC3E}">
        <p14:creationId xmlns:p14="http://schemas.microsoft.com/office/powerpoint/2010/main" val="1399603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1485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75774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6652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5077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compare mode </a:t>
            </a:r>
            <a:r>
              <a:rPr lang="it-IT" dirty="0" err="1"/>
              <a:t>born</a:t>
            </a:r>
            <a:r>
              <a:rPr lang="it-IT" dirty="0"/>
              <a:t> </a:t>
            </a:r>
            <a:r>
              <a:rPr lang="en-US" dirty="0"/>
              <a:t>from the need to be able to work more with the data and </a:t>
            </a:r>
            <a:r>
              <a:rPr lang="en-US" b="0" i="0" dirty="0">
                <a:solidFill>
                  <a:srgbClr val="202124"/>
                </a:solidFill>
                <a:effectLst/>
                <a:latin typeface="Google Sans"/>
              </a:rPr>
              <a:t>furthermore </a:t>
            </a:r>
            <a:r>
              <a:rPr lang="en-US" dirty="0"/>
              <a:t>analyze the trends that different applications have in common or not with other applications</a:t>
            </a:r>
            <a:endParaRPr lang="it-IT" dirty="0"/>
          </a:p>
        </p:txBody>
      </p:sp>
    </p:spTree>
    <p:extLst>
      <p:ext uri="{BB962C8B-B14F-4D97-AF65-F5344CB8AC3E}">
        <p14:creationId xmlns:p14="http://schemas.microsoft.com/office/powerpoint/2010/main" val="111515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So we build this mode and the result is it.</a:t>
            </a:r>
          </a:p>
          <a:p>
            <a:r>
              <a:rPr lang="en-US" dirty="0"/>
              <a:t>The selection can take place in different ways as already seen for visualize mode. We can brush on the scatterplot or also select the app from the category thanks to the checkbox.</a:t>
            </a:r>
          </a:p>
          <a:p>
            <a:r>
              <a:rPr lang="en-US" dirty="0"/>
              <a:t>On the right side, each component: the boxplot, the histograms, and the parallel coordinates permit a clear representation of the two groups selected.</a:t>
            </a:r>
          </a:p>
          <a:p>
            <a:endParaRPr lang="en-US" dirty="0"/>
          </a:p>
          <a:p>
            <a:r>
              <a:rPr lang="en-US" dirty="0"/>
              <a:t>In this mode is also present a new feature that is not present in the visualization mode and is the possibility to recalculate the PCA only for the set or sets selected by the user, this permit to focus on a more detailed </a:t>
            </a:r>
            <a:r>
              <a:rPr lang="en-US" dirty="0" err="1"/>
              <a:t>anazlysis</a:t>
            </a:r>
            <a:r>
              <a:rPr lang="en-US" dirty="0"/>
              <a:t> of the data and can help the user to see in a clear way the main characteristic of the specific set</a:t>
            </a:r>
          </a:p>
        </p:txBody>
      </p:sp>
    </p:spTree>
    <p:extLst>
      <p:ext uri="{BB962C8B-B14F-4D97-AF65-F5344CB8AC3E}">
        <p14:creationId xmlns:p14="http://schemas.microsoft.com/office/powerpoint/2010/main" val="94916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These</a:t>
            </a:r>
            <a:r>
              <a:rPr lang="it-IT" dirty="0"/>
              <a:t> are some of the </a:t>
            </a:r>
            <a:r>
              <a:rPr lang="it-IT" dirty="0" err="1"/>
              <a:t>all</a:t>
            </a:r>
            <a:r>
              <a:rPr lang="it-IT" dirty="0"/>
              <a:t> interactions possibile in </a:t>
            </a:r>
            <a:r>
              <a:rPr lang="it-IT" dirty="0" err="1"/>
              <a:t>this</a:t>
            </a:r>
            <a:r>
              <a:rPr lang="it-IT" dirty="0"/>
              <a:t> </a:t>
            </a:r>
            <a:r>
              <a:rPr lang="it-IT" dirty="0" err="1"/>
              <a:t>specific</a:t>
            </a:r>
            <a:r>
              <a:rPr lang="it-IT" dirty="0"/>
              <a:t> mode and </a:t>
            </a:r>
            <a:r>
              <a:rPr lang="it-IT" dirty="0" err="1"/>
              <a:t>we</a:t>
            </a:r>
            <a:r>
              <a:rPr lang="it-IT" dirty="0"/>
              <a:t> </a:t>
            </a:r>
            <a:r>
              <a:rPr lang="it-IT" dirty="0" err="1"/>
              <a:t>will</a:t>
            </a:r>
            <a:r>
              <a:rPr lang="it-IT" dirty="0"/>
              <a:t> </a:t>
            </a:r>
            <a:r>
              <a:rPr lang="it-IT" dirty="0" err="1"/>
              <a:t>see</a:t>
            </a:r>
            <a:r>
              <a:rPr lang="it-IT" dirty="0"/>
              <a:t> </a:t>
            </a:r>
            <a:r>
              <a:rPr lang="it-IT" dirty="0" err="1"/>
              <a:t>all</a:t>
            </a:r>
            <a:r>
              <a:rPr lang="it-IT" dirty="0"/>
              <a:t> of </a:t>
            </a:r>
            <a:r>
              <a:rPr lang="it-IT" dirty="0" err="1"/>
              <a:t>them</a:t>
            </a:r>
            <a:r>
              <a:rPr lang="it-IT" dirty="0"/>
              <a:t> </a:t>
            </a:r>
            <a:r>
              <a:rPr lang="it-IT" dirty="0" err="1"/>
              <a:t>during</a:t>
            </a:r>
            <a:r>
              <a:rPr lang="it-IT" dirty="0"/>
              <a:t> the demo part. Like in the </a:t>
            </a:r>
            <a:r>
              <a:rPr lang="it-IT" dirty="0" err="1"/>
              <a:t>previous</a:t>
            </a:r>
            <a:r>
              <a:rPr lang="it-IT" dirty="0"/>
              <a:t> mode, </a:t>
            </a:r>
            <a:r>
              <a:rPr lang="it-IT" dirty="0" err="1"/>
              <a:t>we</a:t>
            </a:r>
            <a:r>
              <a:rPr lang="it-IT" dirty="0"/>
              <a:t> can </a:t>
            </a:r>
            <a:r>
              <a:rPr lang="it-IT" dirty="0" err="1"/>
              <a:t>see</a:t>
            </a:r>
            <a:r>
              <a:rPr lang="it-IT" dirty="0"/>
              <a:t> </a:t>
            </a:r>
            <a:r>
              <a:rPr lang="it-IT" dirty="0" err="1"/>
              <a:t>that</a:t>
            </a:r>
            <a:r>
              <a:rPr lang="it-IT" dirty="0"/>
              <a:t>, </a:t>
            </a:r>
            <a:r>
              <a:rPr lang="it-IT" dirty="0" err="1"/>
              <a:t>is</a:t>
            </a:r>
            <a:r>
              <a:rPr lang="it-IT" dirty="0"/>
              <a:t> possibile to </a:t>
            </a:r>
            <a:r>
              <a:rPr lang="it-IT" dirty="0" err="1"/>
              <a:t>brush</a:t>
            </a:r>
            <a:r>
              <a:rPr lang="it-IT" dirty="0"/>
              <a:t> the </a:t>
            </a:r>
            <a:r>
              <a:rPr lang="it-IT" dirty="0" err="1"/>
              <a:t>scatter</a:t>
            </a:r>
            <a:r>
              <a:rPr lang="it-IT" dirty="0"/>
              <a:t> plot for </a:t>
            </a:r>
            <a:r>
              <a:rPr lang="it-IT" dirty="0" err="1"/>
              <a:t>select</a:t>
            </a:r>
            <a:r>
              <a:rPr lang="it-IT" dirty="0"/>
              <a:t> the </a:t>
            </a:r>
            <a:r>
              <a:rPr lang="it-IT" dirty="0" err="1"/>
              <a:t>two</a:t>
            </a:r>
            <a:r>
              <a:rPr lang="it-IT" dirty="0"/>
              <a:t> set</a:t>
            </a:r>
          </a:p>
          <a:p>
            <a:r>
              <a:rPr lang="it-IT" dirty="0"/>
              <a:t>But </a:t>
            </a:r>
            <a:r>
              <a:rPr lang="it-IT" dirty="0" err="1"/>
              <a:t>also</a:t>
            </a:r>
            <a:r>
              <a:rPr lang="it-IT" dirty="0"/>
              <a:t> (NEXT PAGE)</a:t>
            </a:r>
          </a:p>
        </p:txBody>
      </p:sp>
    </p:spTree>
    <p:extLst>
      <p:ext uri="{BB962C8B-B14F-4D97-AF65-F5344CB8AC3E}">
        <p14:creationId xmlns:p14="http://schemas.microsoft.com/office/powerpoint/2010/main" val="4056657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Here </a:t>
            </a:r>
            <a:r>
              <a:rPr lang="it-IT" dirty="0" err="1"/>
              <a:t>we</a:t>
            </a:r>
            <a:r>
              <a:rPr lang="it-IT" dirty="0"/>
              <a:t> can </a:t>
            </a:r>
            <a:r>
              <a:rPr lang="it-IT" dirty="0" err="1"/>
              <a:t>see</a:t>
            </a:r>
            <a:r>
              <a:rPr lang="it-IT" dirty="0"/>
              <a:t> the </a:t>
            </a:r>
            <a:r>
              <a:rPr lang="it-IT" dirty="0" err="1"/>
              <a:t>possibility</a:t>
            </a:r>
            <a:r>
              <a:rPr lang="it-IT" dirty="0"/>
              <a:t> to </a:t>
            </a:r>
            <a:r>
              <a:rPr lang="it-IT" dirty="0" err="1"/>
              <a:t>perform</a:t>
            </a:r>
            <a:r>
              <a:rPr lang="it-IT" dirty="0"/>
              <a:t> the PCA for the </a:t>
            </a:r>
            <a:r>
              <a:rPr lang="it-IT" dirty="0" err="1"/>
              <a:t>two</a:t>
            </a:r>
            <a:r>
              <a:rPr lang="it-IT" dirty="0"/>
              <a:t> groups </a:t>
            </a:r>
            <a:r>
              <a:rPr lang="it-IT" dirty="0" err="1"/>
              <a:t>selected</a:t>
            </a:r>
            <a:r>
              <a:rPr lang="it-IT" dirty="0"/>
              <a:t>. The compare mode </a:t>
            </a:r>
            <a:r>
              <a:rPr lang="it-IT" dirty="0" err="1"/>
              <a:t>permit</a:t>
            </a:r>
            <a:r>
              <a:rPr lang="it-IT" dirty="0"/>
              <a:t> to </a:t>
            </a:r>
            <a:r>
              <a:rPr lang="it-IT" dirty="0" err="1"/>
              <a:t>brush</a:t>
            </a:r>
            <a:r>
              <a:rPr lang="it-IT" dirty="0"/>
              <a:t> the </a:t>
            </a:r>
            <a:r>
              <a:rPr lang="it-IT" dirty="0" err="1"/>
              <a:t>parallel</a:t>
            </a:r>
            <a:r>
              <a:rPr lang="it-IT" dirty="0"/>
              <a:t> </a:t>
            </a:r>
            <a:r>
              <a:rPr lang="it-IT" dirty="0" err="1"/>
              <a:t>coordinates</a:t>
            </a:r>
            <a:r>
              <a:rPr lang="it-IT" dirty="0"/>
              <a:t> in </a:t>
            </a:r>
            <a:r>
              <a:rPr lang="it-IT" dirty="0" err="1"/>
              <a:t>order</a:t>
            </a:r>
            <a:r>
              <a:rPr lang="it-IT" dirty="0"/>
              <a:t> to </a:t>
            </a:r>
            <a:r>
              <a:rPr lang="it-IT" dirty="0" err="1"/>
              <a:t>underline</a:t>
            </a:r>
            <a:r>
              <a:rPr lang="it-IT" dirty="0"/>
              <a:t> </a:t>
            </a:r>
            <a:r>
              <a:rPr lang="it-IT" dirty="0" err="1"/>
              <a:t>all</a:t>
            </a:r>
            <a:r>
              <a:rPr lang="it-IT" dirty="0"/>
              <a:t> the </a:t>
            </a:r>
            <a:r>
              <a:rPr lang="it-IT" dirty="0" err="1"/>
              <a:t>circle</a:t>
            </a:r>
            <a:r>
              <a:rPr lang="it-IT" dirty="0"/>
              <a:t> </a:t>
            </a:r>
            <a:r>
              <a:rPr lang="it-IT" dirty="0" err="1"/>
              <a:t>that</a:t>
            </a:r>
            <a:r>
              <a:rPr lang="it-IT" dirty="0"/>
              <a:t> are inside the </a:t>
            </a:r>
            <a:r>
              <a:rPr lang="it-IT" dirty="0" err="1"/>
              <a:t>constraint</a:t>
            </a:r>
            <a:r>
              <a:rPr lang="it-IT" dirty="0"/>
              <a:t> and </a:t>
            </a:r>
            <a:r>
              <a:rPr lang="it-IT" dirty="0" err="1"/>
              <a:t>mantain</a:t>
            </a:r>
            <a:r>
              <a:rPr lang="it-IT" dirty="0"/>
              <a:t> the </a:t>
            </a:r>
            <a:r>
              <a:rPr lang="it-IT" dirty="0" err="1"/>
              <a:t>mouseover</a:t>
            </a:r>
            <a:r>
              <a:rPr lang="it-IT" dirty="0"/>
              <a:t> interaction with the </a:t>
            </a:r>
            <a:r>
              <a:rPr lang="it-IT" dirty="0" err="1"/>
              <a:t>histrogram</a:t>
            </a:r>
            <a:r>
              <a:rPr lang="it-IT" dirty="0"/>
              <a:t> </a:t>
            </a:r>
            <a:r>
              <a:rPr lang="it-IT" dirty="0" err="1"/>
              <a:t>rectangle</a:t>
            </a:r>
            <a:r>
              <a:rPr lang="it-IT" dirty="0"/>
              <a:t> like in the </a:t>
            </a:r>
            <a:r>
              <a:rPr lang="it-IT" dirty="0" err="1"/>
              <a:t>visualization</a:t>
            </a:r>
            <a:r>
              <a:rPr lang="it-IT" dirty="0"/>
              <a:t> mode</a:t>
            </a:r>
          </a:p>
          <a:p>
            <a:endParaRPr lang="it-IT" dirty="0"/>
          </a:p>
        </p:txBody>
      </p:sp>
    </p:spTree>
    <p:extLst>
      <p:ext uri="{BB962C8B-B14F-4D97-AF65-F5344CB8AC3E}">
        <p14:creationId xmlns:p14="http://schemas.microsoft.com/office/powerpoint/2010/main" val="172455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With this mode we can discover many insights</a:t>
            </a:r>
          </a:p>
          <a:p>
            <a:r>
              <a:rPr lang="en-US" dirty="0"/>
              <a:t>The first one we propose is the following: (NEXT PAGE)</a:t>
            </a:r>
            <a:endParaRPr lang="it-IT" dirty="0"/>
          </a:p>
        </p:txBody>
      </p:sp>
    </p:spTree>
    <p:extLst>
      <p:ext uri="{BB962C8B-B14F-4D97-AF65-F5344CB8AC3E}">
        <p14:creationId xmlns:p14="http://schemas.microsoft.com/office/powerpoint/2010/main" val="192157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a:t>
            </a:r>
            <a:r>
              <a:rPr lang="it-IT" dirty="0" err="1"/>
              <a:t>this</a:t>
            </a:r>
            <a:r>
              <a:rPr lang="it-IT" dirty="0"/>
              <a:t> </a:t>
            </a:r>
            <a:r>
              <a:rPr lang="it-IT" dirty="0" err="1"/>
              <a:t>example</a:t>
            </a:r>
            <a:r>
              <a:rPr lang="it-IT" dirty="0"/>
              <a:t> </a:t>
            </a:r>
            <a:r>
              <a:rPr lang="it-IT" dirty="0" err="1"/>
              <a:t>we</a:t>
            </a:r>
            <a:r>
              <a:rPr lang="it-IT" dirty="0"/>
              <a:t> </a:t>
            </a:r>
            <a:r>
              <a:rPr lang="it-IT" dirty="0" err="1"/>
              <a:t>have</a:t>
            </a:r>
            <a:r>
              <a:rPr lang="it-IT" dirty="0"/>
              <a:t> </a:t>
            </a:r>
            <a:r>
              <a:rPr lang="it-IT" dirty="0" err="1"/>
              <a:t>selected</a:t>
            </a:r>
            <a:r>
              <a:rPr lang="it-IT" dirty="0"/>
              <a:t> </a:t>
            </a:r>
            <a:r>
              <a:rPr lang="it-IT" dirty="0" err="1"/>
              <a:t>two</a:t>
            </a:r>
            <a:r>
              <a:rPr lang="it-IT" dirty="0"/>
              <a:t> groups thanks to the help of the </a:t>
            </a:r>
            <a:r>
              <a:rPr lang="it-IT" dirty="0" err="1"/>
              <a:t>visualization</a:t>
            </a:r>
            <a:r>
              <a:rPr lang="it-IT" dirty="0"/>
              <a:t> mode and </a:t>
            </a:r>
            <a:r>
              <a:rPr lang="it-IT" dirty="0" err="1"/>
              <a:t>we</a:t>
            </a:r>
            <a:r>
              <a:rPr lang="it-IT" dirty="0"/>
              <a:t> </a:t>
            </a:r>
            <a:r>
              <a:rPr lang="it-IT" dirty="0" err="1"/>
              <a:t>have</a:t>
            </a:r>
            <a:r>
              <a:rPr lang="it-IT" dirty="0"/>
              <a:t> </a:t>
            </a:r>
            <a:r>
              <a:rPr lang="it-IT" dirty="0" err="1"/>
              <a:t>recompute</a:t>
            </a:r>
            <a:r>
              <a:rPr lang="it-IT" dirty="0"/>
              <a:t> the PCA in the </a:t>
            </a:r>
            <a:r>
              <a:rPr lang="it-IT" dirty="0" err="1"/>
              <a:t>scatterplot</a:t>
            </a:r>
            <a:r>
              <a:rPr lang="it-IT" dirty="0"/>
              <a:t>, the </a:t>
            </a:r>
            <a:r>
              <a:rPr lang="it-IT" dirty="0" err="1"/>
              <a:t>two</a:t>
            </a:r>
            <a:r>
              <a:rPr lang="it-IT" dirty="0"/>
              <a:t> groups are:</a:t>
            </a:r>
          </a:p>
          <a:p>
            <a:pPr marL="171450" indent="-171450">
              <a:buFont typeface="Arial" panose="020B0604020202020204" pitchFamily="34" charset="0"/>
              <a:buChar char="•"/>
            </a:pPr>
            <a:r>
              <a:rPr lang="it-IT" dirty="0"/>
              <a:t>The </a:t>
            </a:r>
            <a:r>
              <a:rPr lang="it-IT" dirty="0" err="1"/>
              <a:t>less</a:t>
            </a:r>
            <a:r>
              <a:rPr lang="it-IT" dirty="0"/>
              <a:t> </a:t>
            </a:r>
            <a:r>
              <a:rPr lang="it-IT" dirty="0" err="1"/>
              <a:t>installed</a:t>
            </a:r>
            <a:r>
              <a:rPr lang="it-IT" dirty="0"/>
              <a:t> apps in </a:t>
            </a:r>
            <a:r>
              <a:rPr lang="it-IT" dirty="0">
                <a:solidFill>
                  <a:srgbClr val="00B0F0"/>
                </a:solidFill>
              </a:rPr>
              <a:t>light blue</a:t>
            </a:r>
          </a:p>
          <a:p>
            <a:pPr marL="171450" indent="-171450">
              <a:buFont typeface="Arial" panose="020B0604020202020204" pitchFamily="34" charset="0"/>
              <a:buChar char="•"/>
            </a:pPr>
            <a:r>
              <a:rPr lang="it-IT" dirty="0">
                <a:solidFill>
                  <a:srgbClr val="00B0F0"/>
                </a:solidFill>
              </a:rPr>
              <a:t>The </a:t>
            </a:r>
            <a:r>
              <a:rPr lang="it-IT" dirty="0" err="1">
                <a:solidFill>
                  <a:srgbClr val="00B0F0"/>
                </a:solidFill>
              </a:rPr>
              <a:t>highly</a:t>
            </a:r>
            <a:r>
              <a:rPr lang="it-IT" dirty="0">
                <a:solidFill>
                  <a:srgbClr val="00B0F0"/>
                </a:solidFill>
              </a:rPr>
              <a:t> </a:t>
            </a:r>
            <a:r>
              <a:rPr lang="it-IT" dirty="0" err="1">
                <a:solidFill>
                  <a:srgbClr val="00B0F0"/>
                </a:solidFill>
              </a:rPr>
              <a:t>installed</a:t>
            </a:r>
            <a:r>
              <a:rPr lang="it-IT" dirty="0">
                <a:solidFill>
                  <a:srgbClr val="00B0F0"/>
                </a:solidFill>
              </a:rPr>
              <a:t> apps in red</a:t>
            </a:r>
          </a:p>
          <a:p>
            <a:pPr marL="228600" indent="-228600">
              <a:buFont typeface="+mj-lt"/>
              <a:buAutoNum type="arabicPeriod"/>
            </a:pPr>
            <a:r>
              <a:rPr lang="en-US" dirty="0">
                <a:solidFill>
                  <a:srgbClr val="00B0F0"/>
                </a:solidFill>
              </a:rPr>
              <a:t>The first difference between the two groups is that each of them is located in a </a:t>
            </a:r>
            <a:r>
              <a:rPr lang="en-US" dirty="0" err="1">
                <a:solidFill>
                  <a:srgbClr val="00B0F0"/>
                </a:solidFill>
              </a:rPr>
              <a:t>differente</a:t>
            </a:r>
            <a:r>
              <a:rPr lang="en-US" dirty="0">
                <a:solidFill>
                  <a:srgbClr val="00B0F0"/>
                </a:solidFill>
              </a:rPr>
              <a:t> portion of the scatterplot</a:t>
            </a:r>
          </a:p>
          <a:p>
            <a:pPr marL="228600" indent="-228600">
              <a:buFont typeface="+mj-lt"/>
              <a:buAutoNum type="arabicPeriod"/>
            </a:pPr>
            <a:r>
              <a:rPr lang="en-US" dirty="0">
                <a:solidFill>
                  <a:srgbClr val="00B0F0"/>
                </a:solidFill>
              </a:rPr>
              <a:t>After that analyzing deeply the boxplot data, we can say that the quartiles Q1 and Q3 for highly installed apps are around one-million and five-million, this means that seeing the values for the quartiles of the least installed apps the Q1’ is equal to the 0.005% of Q1 and Q3’ is equal to the 0.1% of Q3</a:t>
            </a:r>
          </a:p>
          <a:p>
            <a:pPr marL="228600" indent="-228600">
              <a:buFont typeface="+mj-lt"/>
              <a:buAutoNum type="arabicPeriod"/>
            </a:pPr>
            <a:r>
              <a:rPr lang="en-US" sz="1200" dirty="0"/>
              <a:t>The next one, if we look the rating data in the boxplot the highly installed apps show a concentrated distribution ranging from 3.7 to 4.8, suggesting consistent high-quality reviews on the other hand less installed apps exhibit a wider distribution across all ratings (1 to 5), indicating greater diversity in user opinions. </a:t>
            </a:r>
          </a:p>
          <a:p>
            <a:pPr marL="0" indent="0">
              <a:buFont typeface="+mj-lt"/>
              <a:buNone/>
            </a:pPr>
            <a:r>
              <a:rPr lang="en-US" sz="1200" dirty="0"/>
              <a:t>      The wide distribution for less installed apps it may be possible due to two factors:</a:t>
            </a:r>
          </a:p>
          <a:p>
            <a:pPr marL="685800" lvl="1" indent="-228600">
              <a:buFont typeface="+mj-lt"/>
              <a:buAutoNum type="arabicPeriod"/>
            </a:pPr>
            <a:r>
              <a:rPr lang="en-US" sz="1200" dirty="0"/>
              <a:t> First one is a lower quality, so they take a low rating</a:t>
            </a:r>
          </a:p>
          <a:p>
            <a:pPr marL="685800" lvl="1" indent="-228600">
              <a:buFont typeface="+mj-lt"/>
              <a:buAutoNum type="arabicPeriod"/>
            </a:pPr>
            <a:r>
              <a:rPr lang="en-US" sz="1200" dirty="0"/>
              <a:t>The second one is that a limited number of user votes can permit to reach easily high rating, thanks to friend and family for example</a:t>
            </a:r>
          </a:p>
          <a:p>
            <a:pPr marL="685800" lvl="1" indent="-228600">
              <a:buFont typeface="+mj-lt"/>
              <a:buAutoNum type="arabicPeriod"/>
            </a:pPr>
            <a:endParaRPr lang="en-US" dirty="0">
              <a:solidFill>
                <a:srgbClr val="00B0F0"/>
              </a:solidFill>
            </a:endParaRPr>
          </a:p>
          <a:p>
            <a:pPr marL="228600" indent="-228600">
              <a:buFont typeface="+mj-lt"/>
              <a:buAutoNum type="arabicPeriod"/>
            </a:pPr>
            <a:endParaRPr lang="it-IT" dirty="0">
              <a:solidFill>
                <a:srgbClr val="00B0F0"/>
              </a:solidFill>
            </a:endParaRPr>
          </a:p>
        </p:txBody>
      </p:sp>
    </p:spTree>
    <p:extLst>
      <p:ext uri="{BB962C8B-B14F-4D97-AF65-F5344CB8AC3E}">
        <p14:creationId xmlns:p14="http://schemas.microsoft.com/office/powerpoint/2010/main" val="2680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06679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64437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41823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Tree>
    <p:extLst>
      <p:ext uri="{BB962C8B-B14F-4D97-AF65-F5344CB8AC3E}">
        <p14:creationId xmlns:p14="http://schemas.microsoft.com/office/powerpoint/2010/main" val="993431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en-US" b="0" i="0" dirty="0">
                <a:solidFill>
                  <a:srgbClr val="374151"/>
                </a:solidFill>
                <a:effectLst/>
                <a:latin typeface="Söhne"/>
              </a:rPr>
              <a:t>the correlation between reviews and installations</a:t>
            </a:r>
          </a:p>
          <a:p>
            <a:pPr marL="228600" indent="-228600">
              <a:buFont typeface="+mj-lt"/>
              <a:buAutoNum type="arabicPeriod"/>
            </a:pPr>
            <a:r>
              <a:rPr lang="en-US" b="0" i="0" dirty="0">
                <a:solidFill>
                  <a:srgbClr val="374151"/>
                </a:solidFill>
                <a:effectLst/>
                <a:latin typeface="Söhne"/>
              </a:rPr>
              <a:t>the significance of user feedback</a:t>
            </a:r>
          </a:p>
          <a:p>
            <a:pPr marL="228600" indent="-228600">
              <a:buFont typeface="+mj-lt"/>
              <a:buAutoNum type="arabicPeriod"/>
            </a:pPr>
            <a:r>
              <a:rPr lang="en-US" b="0" i="0" dirty="0">
                <a:solidFill>
                  <a:srgbClr val="374151"/>
                </a:solidFill>
                <a:effectLst/>
                <a:latin typeface="Söhne"/>
              </a:rPr>
              <a:t>the impact of higher ratings on app frequency</a:t>
            </a:r>
            <a:endParaRPr lang="it-IT" dirty="0"/>
          </a:p>
        </p:txBody>
      </p:sp>
    </p:spTree>
    <p:extLst>
      <p:ext uri="{BB962C8B-B14F-4D97-AF65-F5344CB8AC3E}">
        <p14:creationId xmlns:p14="http://schemas.microsoft.com/office/powerpoint/2010/main" val="209074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Some of future </a:t>
            </a:r>
            <a:r>
              <a:rPr lang="it-IT" dirty="0" err="1"/>
              <a:t>developments</a:t>
            </a:r>
            <a:r>
              <a:rPr lang="it-IT" dirty="0"/>
              <a:t> can be: (NEXT PAGE)</a:t>
            </a:r>
          </a:p>
        </p:txBody>
      </p:sp>
    </p:spTree>
    <p:extLst>
      <p:ext uri="{BB962C8B-B14F-4D97-AF65-F5344CB8AC3E}">
        <p14:creationId xmlns:p14="http://schemas.microsoft.com/office/powerpoint/2010/main" val="2889460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 </a:t>
            </a:r>
            <a:r>
              <a:rPr lang="it-IT" dirty="0" err="1"/>
              <a:t>Example</a:t>
            </a:r>
            <a:endParaRPr lang="it-IT"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Allow users to choose displayed histogram types.</a:t>
            </a:r>
          </a:p>
          <a:p>
            <a:pPr marL="228600" indent="-228600">
              <a:buFont typeface="+mj-lt"/>
              <a:buAutoNum type="arabicPeriod"/>
            </a:pPr>
            <a:r>
              <a:rPr lang="en-US" sz="1200" b="0" i="0" dirty="0">
                <a:solidFill>
                  <a:srgbClr val="374151"/>
                </a:solidFill>
                <a:effectLst/>
              </a:rPr>
              <a:t>Implement selection from Parallel Coordinates or Boxplot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Add or remove apps for a personalized views.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dirty="0">
              <a:solidFill>
                <a:srgbClr val="374151"/>
              </a:solidFill>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dirty="0">
                <a:solidFill>
                  <a:srgbClr val="374151"/>
                </a:solidFill>
                <a:effectLst/>
              </a:rPr>
              <a:t>And this is it, now we can start the Demo Part </a:t>
            </a:r>
          </a:p>
          <a:p>
            <a:pPr marL="0" indent="0">
              <a:buFont typeface="+mj-lt"/>
              <a:buNone/>
            </a:pPr>
            <a:endParaRPr lang="it-IT" dirty="0"/>
          </a:p>
        </p:txBody>
      </p:sp>
    </p:spTree>
    <p:extLst>
      <p:ext uri="{BB962C8B-B14F-4D97-AF65-F5344CB8AC3E}">
        <p14:creationId xmlns:p14="http://schemas.microsoft.com/office/powerpoint/2010/main" val="3708258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72451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02226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9001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868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83842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0269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1704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92F1-4A56-C5EE-D2C9-9E00E36B4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B4CA6AF-BE60-82C2-1C20-B7B4C8AAC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C4A5E2E-2FF6-7F0E-A372-C0BD2D0DC137}"/>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CC7E093B-B577-4C43-34FF-E2A36880081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C7D549A-24E8-F528-9A47-97A1E707E3F7}"/>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4660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91A5-C237-17D8-E2ED-7FC298126E6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A855E52-61F1-0825-50CB-41B949DB7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2D55511-4F4C-25CA-C38C-028EEDD86414}"/>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AFBA85D3-07C9-5661-CAA4-7A564FFD129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C1D0AFD-83B8-057B-EF70-FC8D337FBA1D}"/>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229122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36622-6A08-78BC-58F8-3F80E4BEA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F9FE5468-42A4-4B80-4B05-2F237393D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067DB-F990-1E1E-46F8-B842AF44371E}"/>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BBE1C41A-93A3-2D9E-7ED0-EDA872BE4DA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50B524-8AFB-486A-C836-60DAB4530D75}"/>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201684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A02-E823-8E78-748D-3519CDC00CE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A44C05A-A2A7-F7AA-7482-A3F6E4B13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9553672-DE72-FCCC-B64E-D2EE68F92FD0}"/>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5C6BE498-AF6B-53BE-C5A6-E9C7B82486E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57DEF37-58E5-D8C4-9259-62E3D50B8D9E}"/>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17388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12F8-29A7-5811-AC1B-13BF8D94C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FC3ED88E-82F6-3643-AF0A-A3B337501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13A79-4B4F-EDF4-CD10-6C8970ED50C4}"/>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406F8B02-5120-257A-997E-3E929D91AE0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A8689C9-03DA-9329-6CD5-E433366D6141}"/>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32383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089B-4E21-421D-EB11-B2D046C26A8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D88CDCE-7EBE-AA46-1578-49F198609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F7BFB516-B02F-3C7E-B1A0-2103ED140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29D222B-08D0-1E6C-FB71-3F0D3FCBC79C}"/>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6" name="Footer Placeholder 5">
            <a:extLst>
              <a:ext uri="{FF2B5EF4-FFF2-40B4-BE49-F238E27FC236}">
                <a16:creationId xmlns:a16="http://schemas.microsoft.com/office/drawing/2014/main" id="{7A545190-3D5A-B156-2CA7-6BCC40545A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8096A8F-EF97-2D2D-AF0F-CDB64ADC8AC3}"/>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82063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3C5-99F2-3722-FFD5-B00CE0CB1C6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184F6CB-FA45-E732-6FCE-4A1C76CFD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20D26-F2A4-602B-4F9A-BC69B4F57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9C971F0-4F5E-85B2-39D5-E12082C17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0E35A-553E-A200-15DC-C087B6FD3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7DE1722-D79C-C408-8BDB-A5E97CF188E6}"/>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8" name="Footer Placeholder 7">
            <a:extLst>
              <a:ext uri="{FF2B5EF4-FFF2-40B4-BE49-F238E27FC236}">
                <a16:creationId xmlns:a16="http://schemas.microsoft.com/office/drawing/2014/main" id="{E50E4480-108E-0359-9E4B-3D3A0C48669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57D3F66-E734-A140-1AE9-CC500A851B05}"/>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10312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3229-4FB8-CE27-190C-22EC17AA913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860149EB-5D7B-C2EF-9D3C-6850210F02CA}"/>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4" name="Footer Placeholder 3">
            <a:extLst>
              <a:ext uri="{FF2B5EF4-FFF2-40B4-BE49-F238E27FC236}">
                <a16:creationId xmlns:a16="http://schemas.microsoft.com/office/drawing/2014/main" id="{D0C0BA94-C86D-AE1D-C537-2DDC453FC4A4}"/>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59F2D15-5DA5-909A-14EB-54285AB5BFE7}"/>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208014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217C6-7B01-011A-2B8B-A71CC1E33D07}"/>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3" name="Footer Placeholder 2">
            <a:extLst>
              <a:ext uri="{FF2B5EF4-FFF2-40B4-BE49-F238E27FC236}">
                <a16:creationId xmlns:a16="http://schemas.microsoft.com/office/drawing/2014/main" id="{793E4AB0-0E4C-0BFA-8665-BAE7B0E9B781}"/>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9AB77C44-9F74-589C-5552-8F7F10FE453B}"/>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119676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C29D-638A-A1B3-6320-3DF951223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C0A507A-F870-C5C7-4069-4C0561AA1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5752DAA-BD9A-4F9E-90FA-DB2195028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2D61B-CBB8-431F-4E95-98A770C6E450}"/>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6" name="Footer Placeholder 5">
            <a:extLst>
              <a:ext uri="{FF2B5EF4-FFF2-40B4-BE49-F238E27FC236}">
                <a16:creationId xmlns:a16="http://schemas.microsoft.com/office/drawing/2014/main" id="{BB89E873-21EE-1BFC-3534-4622D44E3B9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9E645E5-6639-2918-9BCE-313D3DCF4721}"/>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242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D7FB-776C-656F-4B0C-0E79D299E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4BD265E1-7502-D902-892D-D7E09DE30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84CD59B-B73A-15DB-7B9D-86779390D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0AFCF-0081-D772-7233-67A42E7FE942}"/>
              </a:ext>
            </a:extLst>
          </p:cNvPr>
          <p:cNvSpPr>
            <a:spLocks noGrp="1"/>
          </p:cNvSpPr>
          <p:nvPr>
            <p:ph type="dt" sz="half" idx="10"/>
          </p:nvPr>
        </p:nvSpPr>
        <p:spPr/>
        <p:txBody>
          <a:bodyPr/>
          <a:lstStyle/>
          <a:p>
            <a:fld id="{8EB6065D-7731-4525-AC99-D31380634F16}" type="datetimeFigureOut">
              <a:rPr lang="it-IT" smtClean="0"/>
              <a:t>01/02/2024</a:t>
            </a:fld>
            <a:endParaRPr lang="it-IT"/>
          </a:p>
        </p:txBody>
      </p:sp>
      <p:sp>
        <p:nvSpPr>
          <p:cNvPr id="6" name="Footer Placeholder 5">
            <a:extLst>
              <a:ext uri="{FF2B5EF4-FFF2-40B4-BE49-F238E27FC236}">
                <a16:creationId xmlns:a16="http://schemas.microsoft.com/office/drawing/2014/main" id="{D22EE48B-9CE8-72FE-F7C7-BFAF42FED52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BC863AD-D30D-A056-4390-DB38BC2AA157}"/>
              </a:ext>
            </a:extLst>
          </p:cNvPr>
          <p:cNvSpPr>
            <a:spLocks noGrp="1"/>
          </p:cNvSpPr>
          <p:nvPr>
            <p:ph type="sldNum" sz="quarter" idx="12"/>
          </p:nvPr>
        </p:nvSpPr>
        <p:spPr/>
        <p:txBody>
          <a:bodyPr/>
          <a:lstStyle/>
          <a:p>
            <a:fld id="{9E7AA4F4-6F5A-4614-9621-31BDC7B018FA}" type="slidenum">
              <a:rPr lang="it-IT" smtClean="0"/>
              <a:t>‹N›</a:t>
            </a:fld>
            <a:endParaRPr lang="it-IT"/>
          </a:p>
        </p:txBody>
      </p:sp>
    </p:spTree>
    <p:extLst>
      <p:ext uri="{BB962C8B-B14F-4D97-AF65-F5344CB8AC3E}">
        <p14:creationId xmlns:p14="http://schemas.microsoft.com/office/powerpoint/2010/main" val="287187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2E789-EA90-01AC-3859-93EAA8BE0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DD276F1-A84F-E5A5-1165-37279EBDE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77037D-E1B5-0F1C-0146-8BC815781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065D-7731-4525-AC99-D31380634F16}" type="datetimeFigureOut">
              <a:rPr lang="it-IT" smtClean="0"/>
              <a:t>01/02/2024</a:t>
            </a:fld>
            <a:endParaRPr lang="it-IT"/>
          </a:p>
        </p:txBody>
      </p:sp>
      <p:sp>
        <p:nvSpPr>
          <p:cNvPr id="5" name="Footer Placeholder 4">
            <a:extLst>
              <a:ext uri="{FF2B5EF4-FFF2-40B4-BE49-F238E27FC236}">
                <a16:creationId xmlns:a16="http://schemas.microsoft.com/office/drawing/2014/main" id="{988C9B8A-12C6-38CB-38B9-5CECA0715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25AF10C-1173-9B8E-1B56-59FA74D8F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A4F4-6F5A-4614-9621-31BDC7B018FA}" type="slidenum">
              <a:rPr lang="it-IT" smtClean="0"/>
              <a:t>‹N›</a:t>
            </a:fld>
            <a:endParaRPr lang="it-IT"/>
          </a:p>
        </p:txBody>
      </p:sp>
    </p:spTree>
    <p:extLst>
      <p:ext uri="{BB962C8B-B14F-4D97-AF65-F5344CB8AC3E}">
        <p14:creationId xmlns:p14="http://schemas.microsoft.com/office/powerpoint/2010/main" val="105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kaggle.com/code/aiastansherniiazov/how-to-make-your-app-popular"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kaggle.com/datasets/sumitrodatta/nba-aba-baa-stat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D8DFE8E4-8720-715B-CBA2-42C4003C2DC5}"/>
              </a:ext>
            </a:extLst>
          </p:cNvPr>
          <p:cNvSpPr>
            <a:spLocks noChangeArrowheads="1"/>
          </p:cNvSpPr>
          <p:nvPr/>
        </p:nvSpPr>
        <p:spPr bwMode="auto">
          <a:xfrm>
            <a:off x="1524000" y="0"/>
            <a:ext cx="9144000" cy="3429000"/>
          </a:xfrm>
          <a:prstGeom prst="rect">
            <a:avLst/>
          </a:prstGeom>
          <a:solidFill>
            <a:srgbClr val="006778"/>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E20A9E93-1537-6E33-5561-E07083BEB02B}"/>
              </a:ext>
            </a:extLst>
          </p:cNvPr>
          <p:cNvGrpSpPr>
            <a:grpSpLocks/>
          </p:cNvGrpSpPr>
          <p:nvPr/>
        </p:nvGrpSpPr>
        <p:grpSpPr bwMode="auto">
          <a:xfrm>
            <a:off x="1523286" y="3323536"/>
            <a:ext cx="9152623" cy="3534466"/>
            <a:chOff x="111" y="2158"/>
            <a:chExt cx="5650" cy="2162"/>
          </a:xfrm>
        </p:grpSpPr>
        <p:pic>
          <p:nvPicPr>
            <p:cNvPr id="15365" name="Picture 15" descr="Fondino">
              <a:extLst>
                <a:ext uri="{FF2B5EF4-FFF2-40B4-BE49-F238E27FC236}">
                  <a16:creationId xmlns:a16="http://schemas.microsoft.com/office/drawing/2014/main" id="{9F15CEDC-D5E7-353B-1758-2732A2A21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 y="2158"/>
              <a:ext cx="5649"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618B4C26-477E-28CD-CC02-A320646E7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 y="2160"/>
              <a:ext cx="5650"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itolo 2">
            <a:extLst>
              <a:ext uri="{FF2B5EF4-FFF2-40B4-BE49-F238E27FC236}">
                <a16:creationId xmlns:a16="http://schemas.microsoft.com/office/drawing/2014/main" id="{1480CD25-F019-0BA2-D970-0C7D2327EC3A}"/>
              </a:ext>
            </a:extLst>
          </p:cNvPr>
          <p:cNvSpPr>
            <a:spLocks noGrp="1"/>
          </p:cNvSpPr>
          <p:nvPr>
            <p:ph type="ctrTitle"/>
          </p:nvPr>
        </p:nvSpPr>
        <p:spPr>
          <a:xfrm>
            <a:off x="2911475" y="724694"/>
            <a:ext cx="6369050" cy="1979612"/>
          </a:xfrm>
        </p:spPr>
        <p:txBody>
          <a:bodyPr>
            <a:normAutofit/>
          </a:bodyPr>
          <a:lstStyle/>
          <a:p>
            <a:pPr eaLnBrk="1" hangingPunct="1"/>
            <a:r>
              <a:rPr lang="it-IT" altLang="en-US" sz="3600" dirty="0">
                <a:solidFill>
                  <a:srgbClr val="FFFFFF"/>
                </a:solidFill>
                <a:latin typeface="Arial" panose="020B0604020202020204" pitchFamily="34" charset="0"/>
                <a:cs typeface="Arial" panose="020B0604020202020204" pitchFamily="34" charset="0"/>
              </a:rPr>
              <a:t>Visual Analytics Project</a:t>
            </a:r>
            <a:br>
              <a:rPr lang="it-IT" altLang="en-US" sz="2000" dirty="0">
                <a:solidFill>
                  <a:srgbClr val="FFFFFF"/>
                </a:solidFill>
                <a:latin typeface="Calibri" panose="020F0502020204030204" pitchFamily="34" charset="0"/>
              </a:rPr>
            </a:br>
            <a:br>
              <a:rPr lang="it-IT" altLang="en-US" sz="20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Paolo Caruso </a:t>
            </a:r>
            <a:r>
              <a:rPr lang="en-US" sz="2800" dirty="0">
                <a:solidFill>
                  <a:srgbClr val="FFFFFF"/>
                </a:solidFill>
                <a:latin typeface="Calibri" panose="020F0502020204030204" pitchFamily="34" charset="0"/>
              </a:rPr>
              <a:t>1843152</a:t>
            </a:r>
            <a:br>
              <a:rPr lang="it-IT" altLang="en-US" sz="28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Cristian Fioravanti 1861593</a:t>
            </a:r>
          </a:p>
        </p:txBody>
      </p:sp>
      <p:sp>
        <p:nvSpPr>
          <p:cNvPr id="15364" name="Sottotitolo 3">
            <a:extLst>
              <a:ext uri="{FF2B5EF4-FFF2-40B4-BE49-F238E27FC236}">
                <a16:creationId xmlns:a16="http://schemas.microsoft.com/office/drawing/2014/main" id="{91CCB767-863D-07BE-B902-3DDD28FEFCF5}"/>
              </a:ext>
            </a:extLst>
          </p:cNvPr>
          <p:cNvSpPr>
            <a:spLocks noGrp="1"/>
          </p:cNvSpPr>
          <p:nvPr>
            <p:ph type="subTitle" idx="1"/>
          </p:nvPr>
        </p:nvSpPr>
        <p:spPr>
          <a:xfrm>
            <a:off x="4151784" y="6410131"/>
            <a:ext cx="6400800" cy="245587"/>
          </a:xfrm>
        </p:spPr>
        <p:txBody>
          <a:bodyPr>
            <a:normAutofit lnSpcReduction="10000"/>
          </a:bodyPr>
          <a:lstStyle/>
          <a:p>
            <a:pPr algn="r" eaLnBrk="1" hangingPunct="1"/>
            <a:r>
              <a:rPr lang="it-IT" altLang="en-US" sz="1200" dirty="0">
                <a:solidFill>
                  <a:srgbClr val="FFFFFF"/>
                </a:solidFill>
                <a:latin typeface="Calibri" panose="020F0502020204030204" pitchFamily="34" charset="0"/>
              </a:rPr>
              <a:t>Visual Analytics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67353824-B564-FEEC-88CA-2B3461F746BE}"/>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107140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D261FB2F-46B2-DE42-0591-8A1C4C589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970" y="1248415"/>
            <a:ext cx="9710057" cy="4361168"/>
          </a:xfrm>
          <a:prstGeom prst="rect">
            <a:avLst/>
          </a:prstGeom>
        </p:spPr>
      </p:pic>
    </p:spTree>
    <p:extLst>
      <p:ext uri="{BB962C8B-B14F-4D97-AF65-F5344CB8AC3E}">
        <p14:creationId xmlns:p14="http://schemas.microsoft.com/office/powerpoint/2010/main" val="397283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3"/>
          <a:stretch>
            <a:fillRect/>
          </a:stretch>
        </p:blipFill>
        <p:spPr>
          <a:xfrm>
            <a:off x="0" y="6578082"/>
            <a:ext cx="12192000" cy="279918"/>
          </a:xfrm>
          <a:prstGeom prst="rect">
            <a:avLst/>
          </a:prstGeom>
        </p:spPr>
      </p:pic>
      <p:sp>
        <p:nvSpPr>
          <p:cNvPr id="6" name="TextBox 5">
            <a:extLst>
              <a:ext uri="{FF2B5EF4-FFF2-40B4-BE49-F238E27FC236}">
                <a16:creationId xmlns:a16="http://schemas.microsoft.com/office/drawing/2014/main" id="{7E98C5D8-23E7-60CD-7F3A-B6D3BDA848DC}"/>
              </a:ext>
            </a:extLst>
          </p:cNvPr>
          <p:cNvSpPr txBox="1"/>
          <p:nvPr/>
        </p:nvSpPr>
        <p:spPr>
          <a:xfrm>
            <a:off x="315686" y="1380369"/>
            <a:ext cx="11560628" cy="4524315"/>
          </a:xfrm>
          <a:prstGeom prst="rect">
            <a:avLst/>
          </a:prstGeom>
          <a:noFill/>
        </p:spPr>
        <p:txBody>
          <a:bodyPr wrap="square">
            <a:spAutoFit/>
          </a:bodyPr>
          <a:lstStyle/>
          <a:p>
            <a:pPr algn="l">
              <a:buFont typeface="+mj-lt"/>
              <a:buAutoNum type="arabicPeriod"/>
            </a:pPr>
            <a:r>
              <a:rPr lang="en-US" b="1" i="0" dirty="0">
                <a:solidFill>
                  <a:srgbClr val="374151"/>
                </a:solidFill>
                <a:effectLst/>
              </a:rPr>
              <a:t>Category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Choosing a category from the list highlights applications in that category on the </a:t>
            </a:r>
            <a:r>
              <a:rPr lang="en-US" b="0" i="0" dirty="0" err="1">
                <a:solidFill>
                  <a:srgbClr val="374151"/>
                </a:solidFill>
                <a:effectLst/>
              </a:rPr>
              <a:t>ScatterPlot</a:t>
            </a:r>
            <a:r>
              <a:rPr lang="en-US" b="0" i="0" dirty="0">
                <a:solidFill>
                  <a:srgbClr val="374151"/>
                </a:solidFill>
                <a:effectLst/>
              </a:rPr>
              <a:t> that are not already selected.</a:t>
            </a:r>
          </a:p>
          <a:p>
            <a:pPr marL="742950" lvl="1" indent="-285750" algn="l">
              <a:buFont typeface="+mj-lt"/>
              <a:buAutoNum type="arabicPeriod"/>
            </a:pPr>
            <a:r>
              <a:rPr lang="en-US" b="0" i="0" dirty="0">
                <a:solidFill>
                  <a:srgbClr val="374151"/>
                </a:solidFill>
                <a:effectLst/>
              </a:rPr>
              <a:t>Adding these applications to the selected ones updates the Histogram data in real-time.</a:t>
            </a:r>
          </a:p>
          <a:p>
            <a:pPr marL="742950" lvl="1" indent="-285750" algn="l">
              <a:buFont typeface="+mj-lt"/>
              <a:buAutoNum type="arabicPeriod"/>
            </a:pPr>
            <a:r>
              <a:rPr lang="en-US" b="0" i="0" dirty="0">
                <a:solidFill>
                  <a:srgbClr val="374151"/>
                </a:solidFill>
                <a:effectLst/>
              </a:rPr>
              <a:t>Deselecting a category unselects all applications previously selected in that category, removing their highlighting.</a:t>
            </a:r>
          </a:p>
          <a:p>
            <a:pPr algn="l">
              <a:buFont typeface="+mj-lt"/>
              <a:buAutoNum type="arabicPeriod"/>
            </a:pPr>
            <a:r>
              <a:rPr lang="en-US" b="1" i="0" dirty="0">
                <a:solidFill>
                  <a:srgbClr val="374151"/>
                </a:solidFill>
                <a:effectLst/>
              </a:rPr>
              <a:t>Mouseover on </a:t>
            </a:r>
            <a:r>
              <a:rPr lang="en-US" b="1" i="0" dirty="0" err="1">
                <a:solidFill>
                  <a:srgbClr val="374151"/>
                </a:solidFill>
                <a:effectLst/>
              </a:rPr>
              <a:t>ScatterPlot</a:t>
            </a:r>
            <a:r>
              <a:rPr lang="en-US" b="1" i="0" dirty="0">
                <a:solidFill>
                  <a:srgbClr val="374151"/>
                </a:solidFill>
                <a:effectLst/>
              </a:rPr>
              <a:t> Elements: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Displays the features of the selected element.</a:t>
            </a:r>
          </a:p>
          <a:p>
            <a:pPr algn="l">
              <a:buFont typeface="+mj-lt"/>
              <a:buAutoNum type="arabicPeriod"/>
            </a:pPr>
            <a:r>
              <a:rPr lang="en-US" b="1" i="0" dirty="0">
                <a:solidFill>
                  <a:srgbClr val="374151"/>
                </a:solidFill>
                <a:effectLst/>
              </a:rPr>
              <a:t>Brush on </a:t>
            </a:r>
            <a:r>
              <a:rPr lang="en-US" b="1" i="0" dirty="0" err="1">
                <a:solidFill>
                  <a:srgbClr val="374151"/>
                </a:solidFill>
                <a:effectLst/>
              </a:rPr>
              <a:t>ScatterPlot</a:t>
            </a:r>
            <a:r>
              <a:rPr lang="en-US" b="1" i="0" dirty="0">
                <a:solidFill>
                  <a:srgbClr val="374151"/>
                </a:solidFill>
                <a:effectLst/>
              </a:rPr>
              <a:t>:</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Selecting an area on the </a:t>
            </a:r>
            <a:r>
              <a:rPr lang="en-US" b="0" i="0" dirty="0" err="1">
                <a:solidFill>
                  <a:srgbClr val="374151"/>
                </a:solidFill>
                <a:effectLst/>
              </a:rPr>
              <a:t>ScatterPlot</a:t>
            </a:r>
            <a:r>
              <a:rPr lang="en-US" b="0" i="0" dirty="0">
                <a:solidFill>
                  <a:srgbClr val="374151"/>
                </a:solidFill>
                <a:effectLst/>
              </a:rPr>
              <a:t> adds the included applications to the already selected ones.</a:t>
            </a:r>
          </a:p>
          <a:p>
            <a:pPr marL="742950" lvl="1" indent="-285750" algn="l">
              <a:buFont typeface="+mj-lt"/>
              <a:buAutoNum type="arabicPeriod"/>
            </a:pPr>
            <a:r>
              <a:rPr lang="en-US" b="0" i="0" dirty="0">
                <a:solidFill>
                  <a:srgbClr val="374151"/>
                </a:solidFill>
                <a:effectLst/>
              </a:rPr>
              <a:t>Histogram data is updated in real-time.</a:t>
            </a:r>
          </a:p>
          <a:p>
            <a:pPr marL="742950" lvl="1" indent="-285750" algn="l">
              <a:buFont typeface="+mj-lt"/>
              <a:buAutoNum type="arabicPeriod"/>
            </a:pPr>
            <a:r>
              <a:rPr lang="en-US" b="0" i="0" dirty="0">
                <a:solidFill>
                  <a:srgbClr val="374151"/>
                </a:solidFill>
                <a:effectLst/>
              </a:rPr>
              <a:t>Only one brush is allowed in this mode.</a:t>
            </a:r>
          </a:p>
          <a:p>
            <a:pPr algn="l">
              <a:buFont typeface="+mj-lt"/>
              <a:buAutoNum type="arabicPeriod"/>
            </a:pPr>
            <a:r>
              <a:rPr lang="en-US" b="1" i="0" dirty="0">
                <a:solidFill>
                  <a:srgbClr val="374151"/>
                </a:solidFill>
                <a:effectLst/>
              </a:rPr>
              <a:t>Brush on Parallel Coordinates: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Highlights in YELLOW the applications already selected on the </a:t>
            </a:r>
            <a:r>
              <a:rPr lang="en-US" b="0" i="0" dirty="0" err="1">
                <a:solidFill>
                  <a:srgbClr val="374151"/>
                </a:solidFill>
                <a:effectLst/>
              </a:rPr>
              <a:t>ScatterPlot</a:t>
            </a:r>
            <a:r>
              <a:rPr lang="en-US" b="0" i="0" dirty="0">
                <a:solidFill>
                  <a:srgbClr val="374151"/>
                </a:solidFill>
                <a:effectLst/>
              </a:rPr>
              <a:t>.</a:t>
            </a:r>
          </a:p>
          <a:p>
            <a:pPr marL="742950" lvl="1" indent="-285750" algn="l">
              <a:buFont typeface="+mj-lt"/>
              <a:buAutoNum type="arabicPeriod"/>
            </a:pPr>
            <a:r>
              <a:rPr lang="en-US" b="0" i="0" dirty="0">
                <a:solidFill>
                  <a:srgbClr val="374151"/>
                </a:solidFill>
                <a:effectLst/>
              </a:rPr>
              <a:t>Performing multiple brushes on different features highlights only the selected applications that satisfy all chosen criteria.</a:t>
            </a:r>
          </a:p>
          <a:p>
            <a:pPr marL="742950" lvl="1" indent="-285750" algn="l">
              <a:buFont typeface="+mj-lt"/>
              <a:buAutoNum type="arabicPeriod"/>
            </a:pPr>
            <a:r>
              <a:rPr lang="en-US" b="0" i="0" dirty="0">
                <a:solidFill>
                  <a:srgbClr val="374151"/>
                </a:solidFill>
                <a:effectLst/>
              </a:rPr>
              <a:t>It is possible to deselect and move the already made selection on each axis.</a:t>
            </a:r>
          </a:p>
        </p:txBody>
      </p:sp>
      <p:pic>
        <p:nvPicPr>
          <p:cNvPr id="2" name="Picture 1">
            <a:extLst>
              <a:ext uri="{FF2B5EF4-FFF2-40B4-BE49-F238E27FC236}">
                <a16:creationId xmlns:a16="http://schemas.microsoft.com/office/drawing/2014/main" id="{A5CBA632-A603-3A8D-03B6-96128A5EF554}"/>
              </a:ext>
            </a:extLst>
          </p:cNvPr>
          <p:cNvPicPr>
            <a:picLocks noChangeAspect="1"/>
          </p:cNvPicPr>
          <p:nvPr/>
        </p:nvPicPr>
        <p:blipFill>
          <a:blip r:embed="rId4"/>
          <a:stretch>
            <a:fillRect/>
          </a:stretch>
        </p:blipFill>
        <p:spPr>
          <a:xfrm>
            <a:off x="0" y="0"/>
            <a:ext cx="4122777" cy="1188823"/>
          </a:xfrm>
          <a:prstGeom prst="rect">
            <a:avLst/>
          </a:prstGeom>
        </p:spPr>
      </p:pic>
      <p:pic>
        <p:nvPicPr>
          <p:cNvPr id="3" name="Picture 2">
            <a:extLst>
              <a:ext uri="{FF2B5EF4-FFF2-40B4-BE49-F238E27FC236}">
                <a16:creationId xmlns:a16="http://schemas.microsoft.com/office/drawing/2014/main" id="{D694EEDC-98F2-72B4-D652-701FDBF1A04E}"/>
              </a:ext>
            </a:extLst>
          </p:cNvPr>
          <p:cNvPicPr>
            <a:picLocks noChangeAspect="1"/>
          </p:cNvPicPr>
          <p:nvPr/>
        </p:nvPicPr>
        <p:blipFill>
          <a:blip r:embed="rId3"/>
          <a:stretch>
            <a:fillRect/>
          </a:stretch>
        </p:blipFill>
        <p:spPr>
          <a:xfrm>
            <a:off x="0" y="6129150"/>
            <a:ext cx="12192000" cy="728850"/>
          </a:xfrm>
          <a:prstGeom prst="rect">
            <a:avLst/>
          </a:prstGeom>
        </p:spPr>
      </p:pic>
    </p:spTree>
    <p:extLst>
      <p:ext uri="{BB962C8B-B14F-4D97-AF65-F5344CB8AC3E}">
        <p14:creationId xmlns:p14="http://schemas.microsoft.com/office/powerpoint/2010/main" val="221087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98C5D8-23E7-60CD-7F3A-B6D3BDA848DC}"/>
              </a:ext>
            </a:extLst>
          </p:cNvPr>
          <p:cNvSpPr txBox="1"/>
          <p:nvPr/>
        </p:nvSpPr>
        <p:spPr>
          <a:xfrm>
            <a:off x="315686" y="1905506"/>
            <a:ext cx="11560628" cy="3416320"/>
          </a:xfrm>
          <a:prstGeom prst="rect">
            <a:avLst/>
          </a:prstGeom>
          <a:noFill/>
        </p:spPr>
        <p:txBody>
          <a:bodyPr wrap="square">
            <a:spAutoFit/>
          </a:bodyPr>
          <a:lstStyle/>
          <a:p>
            <a:pPr algn="l"/>
            <a:r>
              <a:rPr lang="en-US" b="1" i="0" dirty="0">
                <a:solidFill>
                  <a:srgbClr val="374151"/>
                </a:solidFill>
                <a:effectLst/>
              </a:rPr>
              <a:t>5. </a:t>
            </a:r>
            <a:r>
              <a:rPr lang="en-US" b="1" i="0" dirty="0" err="1">
                <a:solidFill>
                  <a:srgbClr val="374151"/>
                </a:solidFill>
                <a:effectLst/>
              </a:rPr>
              <a:t>BoxPlot</a:t>
            </a:r>
            <a:r>
              <a:rPr lang="en-US" b="1" i="0" dirty="0">
                <a:solidFill>
                  <a:srgbClr val="374151"/>
                </a:solidFill>
                <a:effectLst/>
              </a:rPr>
              <a:t> Section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Clicking on one of the 4 sections of a </a:t>
            </a:r>
            <a:r>
              <a:rPr lang="en-US" b="0" i="0" dirty="0" err="1">
                <a:solidFill>
                  <a:srgbClr val="374151"/>
                </a:solidFill>
                <a:effectLst/>
              </a:rPr>
              <a:t>BoxPlot</a:t>
            </a:r>
            <a:r>
              <a:rPr lang="en-US" b="0" i="0" dirty="0">
                <a:solidFill>
                  <a:srgbClr val="374151"/>
                </a:solidFill>
                <a:effectLst/>
              </a:rPr>
              <a:t> highlights in yellow the already selected applications that have the value of that category within the range represented by the selected section.</a:t>
            </a:r>
          </a:p>
          <a:p>
            <a:pPr marL="742950" lvl="1" indent="-285750" algn="l">
              <a:buFont typeface="+mj-lt"/>
              <a:buAutoNum type="arabicPeriod"/>
            </a:pPr>
            <a:r>
              <a:rPr lang="en-US" b="0" i="0" dirty="0">
                <a:solidFill>
                  <a:srgbClr val="374151"/>
                </a:solidFill>
                <a:effectLst/>
              </a:rPr>
              <a:t>Clicking on multiple sections of the same or different </a:t>
            </a:r>
            <a:r>
              <a:rPr lang="en-US" b="0" i="0" dirty="0" err="1">
                <a:solidFill>
                  <a:srgbClr val="374151"/>
                </a:solidFill>
                <a:effectLst/>
              </a:rPr>
              <a:t>BoxPlots</a:t>
            </a:r>
            <a:r>
              <a:rPr lang="en-US" b="0" i="0" dirty="0">
                <a:solidFill>
                  <a:srgbClr val="374151"/>
                </a:solidFill>
                <a:effectLst/>
              </a:rPr>
              <a:t> highlights only the selected applications that agree with all the chosen value ranges.</a:t>
            </a:r>
          </a:p>
          <a:p>
            <a:pPr marL="742950" lvl="1" indent="-285750" algn="l">
              <a:buFont typeface="+mj-lt"/>
              <a:buAutoNum type="arabicPeriod"/>
            </a:pPr>
            <a:r>
              <a:rPr lang="en-US" b="0" i="0" dirty="0">
                <a:solidFill>
                  <a:srgbClr val="374151"/>
                </a:solidFill>
                <a:effectLst/>
              </a:rPr>
              <a:t>The user-selected portion is highlighted with the same color as the </a:t>
            </a:r>
            <a:r>
              <a:rPr lang="en-US" b="0" i="0" dirty="0" err="1">
                <a:solidFill>
                  <a:srgbClr val="374151"/>
                </a:solidFill>
                <a:effectLst/>
              </a:rPr>
              <a:t>BoxPlot</a:t>
            </a:r>
            <a:r>
              <a:rPr lang="en-US" b="0" i="0" dirty="0">
                <a:solidFill>
                  <a:srgbClr val="374151"/>
                </a:solidFill>
                <a:effectLst/>
              </a:rPr>
              <a:t> but in a more intense shade.</a:t>
            </a:r>
          </a:p>
          <a:p>
            <a:pPr algn="l"/>
            <a:r>
              <a:rPr lang="en-US" b="1" i="0" dirty="0">
                <a:solidFill>
                  <a:srgbClr val="374151"/>
                </a:solidFill>
                <a:effectLst/>
              </a:rPr>
              <a:t>6. Mouseover on </a:t>
            </a:r>
            <a:r>
              <a:rPr lang="en-US" b="1" i="0" dirty="0" err="1">
                <a:solidFill>
                  <a:srgbClr val="374151"/>
                </a:solidFill>
                <a:effectLst/>
              </a:rPr>
              <a:t>BoxPlot</a:t>
            </a:r>
            <a:r>
              <a:rPr lang="en-US" b="1" i="0" dirty="0">
                <a:solidFill>
                  <a:srgbClr val="374151"/>
                </a:solidFill>
                <a:effectLst/>
              </a:rPr>
              <a:t> Sections: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of the 4 sections of a </a:t>
            </a:r>
            <a:r>
              <a:rPr lang="en-US" b="0" i="0" dirty="0" err="1">
                <a:solidFill>
                  <a:srgbClr val="374151"/>
                </a:solidFill>
                <a:effectLst/>
              </a:rPr>
              <a:t>BoxPlot</a:t>
            </a:r>
            <a:r>
              <a:rPr lang="en-US" b="0" i="0" dirty="0">
                <a:solidFill>
                  <a:srgbClr val="374151"/>
                </a:solidFill>
                <a:effectLst/>
              </a:rPr>
              <a:t> shows a tooltip with detailed information about the number of applications that meet or do not meet that specific constraint.</a:t>
            </a:r>
          </a:p>
          <a:p>
            <a:pPr algn="l"/>
            <a:r>
              <a:rPr lang="en-US" b="1" i="0" dirty="0">
                <a:solidFill>
                  <a:srgbClr val="374151"/>
                </a:solidFill>
                <a:effectLst/>
              </a:rPr>
              <a:t>7. Mouseover on Histogram Rectangles: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rectangle in the 3 available views shows a tooltip displaying the value represented by that rectangle and thus the number of applications with that value on the x-axis.</a:t>
            </a:r>
          </a:p>
        </p:txBody>
      </p:sp>
      <p:pic>
        <p:nvPicPr>
          <p:cNvPr id="7" name="Picture 6">
            <a:extLst>
              <a:ext uri="{FF2B5EF4-FFF2-40B4-BE49-F238E27FC236}">
                <a16:creationId xmlns:a16="http://schemas.microsoft.com/office/drawing/2014/main" id="{B35C4D4B-D544-267D-594D-2C8CBC999F32}"/>
              </a:ext>
            </a:extLst>
          </p:cNvPr>
          <p:cNvPicPr>
            <a:picLocks noChangeAspect="1"/>
          </p:cNvPicPr>
          <p:nvPr/>
        </p:nvPicPr>
        <p:blipFill>
          <a:blip r:embed="rId3"/>
          <a:stretch>
            <a:fillRect/>
          </a:stretch>
        </p:blipFill>
        <p:spPr>
          <a:xfrm>
            <a:off x="0" y="0"/>
            <a:ext cx="4122777" cy="1188823"/>
          </a:xfrm>
          <a:prstGeom prst="rect">
            <a:avLst/>
          </a:prstGeom>
        </p:spPr>
      </p:pic>
      <p:pic>
        <p:nvPicPr>
          <p:cNvPr id="9" name="Picture 8">
            <a:extLst>
              <a:ext uri="{FF2B5EF4-FFF2-40B4-BE49-F238E27FC236}">
                <a16:creationId xmlns:a16="http://schemas.microsoft.com/office/drawing/2014/main" id="{BD8DD9EA-82F8-7557-C541-C46A637C4267}"/>
              </a:ext>
            </a:extLst>
          </p:cNvPr>
          <p:cNvPicPr>
            <a:picLocks noChangeAspect="1"/>
          </p:cNvPicPr>
          <p:nvPr/>
        </p:nvPicPr>
        <p:blipFill>
          <a:blip r:embed="rId4"/>
          <a:stretch>
            <a:fillRect/>
          </a:stretch>
        </p:blipFill>
        <p:spPr>
          <a:xfrm>
            <a:off x="0" y="6129150"/>
            <a:ext cx="12192000" cy="728850"/>
          </a:xfrm>
          <a:prstGeom prst="rect">
            <a:avLst/>
          </a:prstGeom>
        </p:spPr>
      </p:pic>
    </p:spTree>
    <p:extLst>
      <p:ext uri="{BB962C8B-B14F-4D97-AF65-F5344CB8AC3E}">
        <p14:creationId xmlns:p14="http://schemas.microsoft.com/office/powerpoint/2010/main" val="185594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405680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pic>
        <p:nvPicPr>
          <p:cNvPr id="3" name="Picture 2" descr="A screenshot of a computer screen&#10;&#10;Description automatically generated">
            <a:extLst>
              <a:ext uri="{FF2B5EF4-FFF2-40B4-BE49-F238E27FC236}">
                <a16:creationId xmlns:a16="http://schemas.microsoft.com/office/drawing/2014/main" id="{5B220F6B-39A7-F10D-1CC0-04C98943A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1400" y="1249486"/>
            <a:ext cx="9709200" cy="4359026"/>
          </a:xfrm>
          <a:prstGeom prst="rect">
            <a:avLst/>
          </a:prstGeom>
        </p:spPr>
      </p:pic>
    </p:spTree>
    <p:extLst>
      <p:ext uri="{BB962C8B-B14F-4D97-AF65-F5344CB8AC3E}">
        <p14:creationId xmlns:p14="http://schemas.microsoft.com/office/powerpoint/2010/main" val="275965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90859295-958C-F939-7D07-A258044AE07B}"/>
              </a:ext>
            </a:extLst>
          </p:cNvPr>
          <p:cNvSpPr txBox="1"/>
          <p:nvPr/>
        </p:nvSpPr>
        <p:spPr>
          <a:xfrm>
            <a:off x="297024" y="1859339"/>
            <a:ext cx="11597951" cy="3139321"/>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Category Selection and Deselection:</a:t>
            </a:r>
            <a:endParaRPr lang="en-US" b="0" i="0" dirty="0">
              <a:solidFill>
                <a:srgbClr val="374151"/>
              </a:solidFill>
              <a:effectLst/>
              <a:latin typeface="Söhne"/>
            </a:endParaRPr>
          </a:p>
          <a:p>
            <a:pPr lvl="1" algn="l"/>
            <a:r>
              <a:rPr lang="en-US" b="0" i="0" dirty="0">
                <a:solidFill>
                  <a:srgbClr val="374151"/>
                </a:solidFill>
                <a:effectLst/>
                <a:latin typeface="Söhne"/>
              </a:rPr>
              <a:t>Selecting a category from the list selects applications belonging to that category as a group to compare.</a:t>
            </a:r>
          </a:p>
          <a:p>
            <a:pPr lvl="1" algn="l"/>
            <a:r>
              <a:rPr lang="en-US" b="0" i="0" dirty="0">
                <a:solidFill>
                  <a:srgbClr val="374151"/>
                </a:solidFill>
                <a:effectLst/>
                <a:latin typeface="Söhne"/>
              </a:rPr>
              <a:t>Deselecting a category removes those applications as a group to compare and also deselects them on the </a:t>
            </a:r>
            <a:r>
              <a:rPr lang="en-US" b="0" i="0" dirty="0" err="1">
                <a:solidFill>
                  <a:srgbClr val="374151"/>
                </a:solidFill>
                <a:effectLst/>
                <a:latin typeface="Söhne"/>
              </a:rPr>
              <a:t>ScatterPlot</a:t>
            </a:r>
            <a:r>
              <a:rPr lang="en-US" b="0" i="0" dirty="0">
                <a:solidFill>
                  <a:srgbClr val="374151"/>
                </a:solidFill>
                <a:effectLst/>
                <a:latin typeface="Söhne"/>
              </a:rPr>
              <a:t>.</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Mouseover on </a:t>
            </a:r>
            <a:r>
              <a:rPr lang="en-US" b="1" i="0" dirty="0" err="1">
                <a:solidFill>
                  <a:srgbClr val="374151"/>
                </a:solidFill>
                <a:effectLst/>
                <a:latin typeface="Söhne"/>
              </a:rPr>
              <a:t>ScatterPlot</a:t>
            </a:r>
            <a:r>
              <a:rPr lang="en-US" b="1" i="0" dirty="0">
                <a:solidFill>
                  <a:srgbClr val="374151"/>
                </a:solidFill>
                <a:effectLst/>
                <a:latin typeface="Söhne"/>
              </a:rPr>
              <a:t> Elements: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Brush on </a:t>
            </a:r>
            <a:r>
              <a:rPr lang="en-US" b="1" i="0" dirty="0" err="1">
                <a:solidFill>
                  <a:srgbClr val="374151"/>
                </a:solidFill>
                <a:effectLst/>
                <a:latin typeface="Söhne"/>
              </a:rPr>
              <a:t>ScatterPlot</a:t>
            </a:r>
            <a:r>
              <a:rPr lang="en-US" b="1" i="0" dirty="0">
                <a:solidFill>
                  <a:srgbClr val="374151"/>
                </a:solidFill>
                <a:effectLst/>
                <a:latin typeface="Söhne"/>
              </a:rPr>
              <a:t>:</a:t>
            </a:r>
            <a:endParaRPr lang="en-US" b="0" i="0" dirty="0">
              <a:solidFill>
                <a:srgbClr val="374151"/>
              </a:solidFill>
              <a:effectLst/>
              <a:latin typeface="Söhne"/>
            </a:endParaRPr>
          </a:p>
          <a:p>
            <a:pPr lvl="1" algn="l"/>
            <a:r>
              <a:rPr lang="en-US" b="0" i="0" dirty="0">
                <a:solidFill>
                  <a:srgbClr val="374151"/>
                </a:solidFill>
                <a:effectLst/>
                <a:latin typeface="Söhne"/>
              </a:rPr>
              <a:t>Sets the included applications in the selection as a group to compare.</a:t>
            </a:r>
          </a:p>
          <a:p>
            <a:pPr lvl="1" algn="l"/>
            <a:r>
              <a:rPr lang="en-US" b="0" i="0" dirty="0">
                <a:solidFill>
                  <a:srgbClr val="374151"/>
                </a:solidFill>
                <a:effectLst/>
                <a:latin typeface="Söhne"/>
              </a:rPr>
              <a:t>It is possible to perform a maximum of two brushes in this mode (one for each group). If a category has already been selected as a group, only one brush is allowed.</a:t>
            </a:r>
          </a:p>
        </p:txBody>
      </p:sp>
    </p:spTree>
    <p:extLst>
      <p:ext uri="{BB962C8B-B14F-4D97-AF65-F5344CB8AC3E}">
        <p14:creationId xmlns:p14="http://schemas.microsoft.com/office/powerpoint/2010/main" val="190543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22AF6EFE-D926-504A-5BCF-00B24E23E2ED}"/>
              </a:ext>
            </a:extLst>
          </p:cNvPr>
          <p:cNvSpPr txBox="1"/>
          <p:nvPr/>
        </p:nvSpPr>
        <p:spPr>
          <a:xfrm>
            <a:off x="1055135" y="1997839"/>
            <a:ext cx="9376489" cy="2862322"/>
          </a:xfrm>
          <a:prstGeom prst="rect">
            <a:avLst/>
          </a:prstGeom>
          <a:noFill/>
        </p:spPr>
        <p:txBody>
          <a:bodyPr wrap="square">
            <a:spAutoFit/>
          </a:bodyPr>
          <a:lstStyle/>
          <a:p>
            <a:pPr algn="l"/>
            <a:r>
              <a:rPr lang="en-US" b="1" dirty="0">
                <a:solidFill>
                  <a:srgbClr val="374151"/>
                </a:solidFill>
                <a:latin typeface="Söhne"/>
              </a:rPr>
              <a:t>4</a:t>
            </a:r>
            <a:r>
              <a:rPr lang="en-US" b="1" i="0" dirty="0">
                <a:solidFill>
                  <a:srgbClr val="374151"/>
                </a:solidFill>
                <a:effectLst/>
                <a:latin typeface="Söhne"/>
              </a:rPr>
              <a:t>. Recompute PCA:</a:t>
            </a:r>
            <a:endParaRPr lang="en-US" b="0" i="0" dirty="0">
              <a:solidFill>
                <a:srgbClr val="374151"/>
              </a:solidFill>
              <a:effectLst/>
              <a:latin typeface="Söhne"/>
            </a:endParaRPr>
          </a:p>
          <a:p>
            <a:pPr lvl="1" algn="l"/>
            <a:r>
              <a:rPr lang="en-US" b="0" i="0" dirty="0">
                <a:solidFill>
                  <a:srgbClr val="374151"/>
                </a:solidFill>
                <a:effectLst/>
                <a:latin typeface="Söhne"/>
              </a:rPr>
              <a:t>Once two groups are selected, clicking the button next to the </a:t>
            </a:r>
            <a:r>
              <a:rPr lang="en-US" b="0" i="0" dirty="0" err="1">
                <a:solidFill>
                  <a:srgbClr val="374151"/>
                </a:solidFill>
                <a:effectLst/>
                <a:latin typeface="Söhne"/>
              </a:rPr>
              <a:t>ScatterPlot</a:t>
            </a:r>
            <a:r>
              <a:rPr lang="en-US" b="0" i="0" dirty="0">
                <a:solidFill>
                  <a:srgbClr val="374151"/>
                </a:solidFill>
                <a:effectLst/>
                <a:latin typeface="Söhne"/>
              </a:rPr>
              <a:t> recalculates the PCA on the data of the applications in the two groups and updates the </a:t>
            </a:r>
            <a:r>
              <a:rPr lang="en-US" b="0" i="0" dirty="0" err="1">
                <a:solidFill>
                  <a:srgbClr val="374151"/>
                </a:solidFill>
                <a:effectLst/>
                <a:latin typeface="Söhne"/>
              </a:rPr>
              <a:t>ScatterPlot</a:t>
            </a:r>
            <a:r>
              <a:rPr lang="en-US" b="0" i="0" dirty="0">
                <a:solidFill>
                  <a:srgbClr val="374151"/>
                </a:solidFill>
                <a:effectLst/>
                <a:latin typeface="Söhne"/>
              </a:rPr>
              <a:t> with only the circles of those two groups.</a:t>
            </a:r>
          </a:p>
          <a:p>
            <a:pPr marL="742950" lvl="1" indent="-285750" algn="l">
              <a:buFont typeface="+mj-lt"/>
              <a:buAutoNum type="arabicPeriod"/>
            </a:pPr>
            <a:endParaRPr lang="en-US" b="1" i="0" dirty="0">
              <a:solidFill>
                <a:srgbClr val="374151"/>
              </a:solidFill>
              <a:effectLst/>
              <a:latin typeface="Söhne"/>
            </a:endParaRPr>
          </a:p>
          <a:p>
            <a:pPr algn="l"/>
            <a:r>
              <a:rPr lang="en-US" b="1" i="0" dirty="0">
                <a:solidFill>
                  <a:srgbClr val="374151"/>
                </a:solidFill>
                <a:effectLst/>
                <a:latin typeface="Söhne"/>
              </a:rPr>
              <a:t>5. Brush on Parallel Coordinates: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6. Mouseover on Histogram Rectangles: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p:txBody>
      </p:sp>
    </p:spTree>
    <p:extLst>
      <p:ext uri="{BB962C8B-B14F-4D97-AF65-F5344CB8AC3E}">
        <p14:creationId xmlns:p14="http://schemas.microsoft.com/office/powerpoint/2010/main" val="300361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5360436" y="2844225"/>
            <a:ext cx="1471127" cy="584775"/>
          </a:xfrm>
          <a:prstGeom prst="rect">
            <a:avLst/>
          </a:prstGeom>
          <a:noFill/>
        </p:spPr>
        <p:txBody>
          <a:bodyPr wrap="square">
            <a:spAutoFit/>
          </a:bodyPr>
          <a:lstStyle/>
          <a:p>
            <a:pPr algn="l"/>
            <a:r>
              <a:rPr lang="en-US" sz="3200" i="0" dirty="0">
                <a:effectLst/>
              </a:rPr>
              <a:t>Insights</a:t>
            </a:r>
          </a:p>
        </p:txBody>
      </p:sp>
    </p:spTree>
    <p:extLst>
      <p:ext uri="{BB962C8B-B14F-4D97-AF65-F5344CB8AC3E}">
        <p14:creationId xmlns:p14="http://schemas.microsoft.com/office/powerpoint/2010/main" val="284735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459202" cy="7091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548981"/>
            <a:ext cx="12192000" cy="309018"/>
          </a:xfrm>
          <a:prstGeom prst="rect">
            <a:avLst/>
          </a:prstGeom>
        </p:spPr>
      </p:pic>
      <p:pic>
        <p:nvPicPr>
          <p:cNvPr id="4" name="Picture 3">
            <a:extLst>
              <a:ext uri="{FF2B5EF4-FFF2-40B4-BE49-F238E27FC236}">
                <a16:creationId xmlns:a16="http://schemas.microsoft.com/office/drawing/2014/main" id="{FD7C21C2-311E-3721-E03A-F2A6657BC9C2}"/>
              </a:ext>
            </a:extLst>
          </p:cNvPr>
          <p:cNvPicPr>
            <a:picLocks noChangeAspect="1"/>
          </p:cNvPicPr>
          <p:nvPr/>
        </p:nvPicPr>
        <p:blipFill>
          <a:blip r:embed="rId5"/>
          <a:stretch>
            <a:fillRect/>
          </a:stretch>
        </p:blipFill>
        <p:spPr>
          <a:xfrm>
            <a:off x="2608964" y="282453"/>
            <a:ext cx="9461812" cy="4466829"/>
          </a:xfrm>
          <a:prstGeom prst="rect">
            <a:avLst/>
          </a:prstGeom>
        </p:spPr>
      </p:pic>
      <p:sp>
        <p:nvSpPr>
          <p:cNvPr id="12" name="TextBox 11">
            <a:extLst>
              <a:ext uri="{FF2B5EF4-FFF2-40B4-BE49-F238E27FC236}">
                <a16:creationId xmlns:a16="http://schemas.microsoft.com/office/drawing/2014/main" id="{9D4399D1-8A92-80A1-54B8-A5AA8CD40080}"/>
              </a:ext>
            </a:extLst>
          </p:cNvPr>
          <p:cNvSpPr txBox="1"/>
          <p:nvPr/>
        </p:nvSpPr>
        <p:spPr>
          <a:xfrm>
            <a:off x="5043974" y="1116926"/>
            <a:ext cx="1627414" cy="261610"/>
          </a:xfrm>
          <a:prstGeom prst="rect">
            <a:avLst/>
          </a:prstGeom>
          <a:noFill/>
        </p:spPr>
        <p:txBody>
          <a:bodyPr wrap="square">
            <a:spAutoFit/>
          </a:bodyPr>
          <a:lstStyle/>
          <a:p>
            <a:r>
              <a:rPr lang="en-US" sz="1100" b="0" i="0" dirty="0">
                <a:solidFill>
                  <a:srgbClr val="CB2322"/>
                </a:solidFill>
                <a:effectLst/>
                <a:latin typeface="Söhne"/>
              </a:rPr>
              <a:t>highly installed </a:t>
            </a:r>
            <a:endParaRPr lang="it-IT" sz="1100" dirty="0">
              <a:solidFill>
                <a:srgbClr val="CB2322"/>
              </a:solidFill>
            </a:endParaRPr>
          </a:p>
        </p:txBody>
      </p:sp>
      <p:sp>
        <p:nvSpPr>
          <p:cNvPr id="15" name="TextBox 14">
            <a:extLst>
              <a:ext uri="{FF2B5EF4-FFF2-40B4-BE49-F238E27FC236}">
                <a16:creationId xmlns:a16="http://schemas.microsoft.com/office/drawing/2014/main" id="{7C15F3C2-CD75-F5B9-1296-CD81D760C85C}"/>
              </a:ext>
            </a:extLst>
          </p:cNvPr>
          <p:cNvSpPr txBox="1"/>
          <p:nvPr/>
        </p:nvSpPr>
        <p:spPr>
          <a:xfrm>
            <a:off x="3464296" y="709123"/>
            <a:ext cx="1505032" cy="261610"/>
          </a:xfrm>
          <a:prstGeom prst="rect">
            <a:avLst/>
          </a:prstGeom>
          <a:noFill/>
        </p:spPr>
        <p:txBody>
          <a:bodyPr wrap="square">
            <a:spAutoFit/>
          </a:bodyPr>
          <a:lstStyle/>
          <a:p>
            <a:r>
              <a:rPr lang="en-US" sz="1100" b="0" i="0" dirty="0">
                <a:solidFill>
                  <a:srgbClr val="00E3FD"/>
                </a:solidFill>
                <a:effectLst/>
                <a:latin typeface="Söhne"/>
              </a:rPr>
              <a:t>less installed </a:t>
            </a:r>
            <a:endParaRPr lang="it-IT" sz="1100" dirty="0">
              <a:solidFill>
                <a:srgbClr val="00E3FD"/>
              </a:solidFill>
            </a:endParaRPr>
          </a:p>
        </p:txBody>
      </p:sp>
      <p:sp>
        <p:nvSpPr>
          <p:cNvPr id="17" name="TextBox 16">
            <a:extLst>
              <a:ext uri="{FF2B5EF4-FFF2-40B4-BE49-F238E27FC236}">
                <a16:creationId xmlns:a16="http://schemas.microsoft.com/office/drawing/2014/main" id="{AFC77A50-F31F-AE6E-6989-BBA9FE7DE603}"/>
              </a:ext>
            </a:extLst>
          </p:cNvPr>
          <p:cNvSpPr txBox="1"/>
          <p:nvPr/>
        </p:nvSpPr>
        <p:spPr>
          <a:xfrm>
            <a:off x="255961" y="937162"/>
            <a:ext cx="2162955" cy="2462213"/>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374151"/>
                </a:solidFill>
                <a:effectLst/>
                <a:latin typeface="Söhne"/>
              </a:rPr>
              <a:t>Boxplots for reviews in both groups show significant differences.</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highly installed apps are 1,000,000 and 5,000,000.</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less installed apps are 0.005% of Q1 and about 0.1% of Q3.</a:t>
            </a:r>
          </a:p>
        </p:txBody>
      </p:sp>
      <p:sp>
        <p:nvSpPr>
          <p:cNvPr id="19" name="TextBox 18">
            <a:extLst>
              <a:ext uri="{FF2B5EF4-FFF2-40B4-BE49-F238E27FC236}">
                <a16:creationId xmlns:a16="http://schemas.microsoft.com/office/drawing/2014/main" id="{376E46EC-8543-63AF-7D7D-9A256A2ABBDB}"/>
              </a:ext>
            </a:extLst>
          </p:cNvPr>
          <p:cNvSpPr txBox="1"/>
          <p:nvPr/>
        </p:nvSpPr>
        <p:spPr>
          <a:xfrm>
            <a:off x="255960" y="3688259"/>
            <a:ext cx="2162955" cy="1169551"/>
          </a:xfrm>
          <a:prstGeom prst="rect">
            <a:avLst/>
          </a:prstGeom>
          <a:noFill/>
        </p:spPr>
        <p:txBody>
          <a:bodyPr wrap="square">
            <a:spAutoFit/>
          </a:bodyPr>
          <a:lstStyle/>
          <a:p>
            <a:r>
              <a:rPr lang="en-US" sz="1400" b="0" i="0" dirty="0">
                <a:solidFill>
                  <a:srgbClr val="374151"/>
                </a:solidFill>
                <a:effectLst/>
                <a:latin typeface="Söhne"/>
              </a:rPr>
              <a:t>Less installed apps have notably fewer reviews, indicating a lower user engagement compared to popular apps.</a:t>
            </a:r>
            <a:endParaRPr lang="it-IT" sz="1400" dirty="0"/>
          </a:p>
        </p:txBody>
      </p:sp>
      <p:sp>
        <p:nvSpPr>
          <p:cNvPr id="21" name="TextBox 20">
            <a:extLst>
              <a:ext uri="{FF2B5EF4-FFF2-40B4-BE49-F238E27FC236}">
                <a16:creationId xmlns:a16="http://schemas.microsoft.com/office/drawing/2014/main" id="{8FE7F5FC-A666-E79D-3F51-DD961D94FB59}"/>
              </a:ext>
            </a:extLst>
          </p:cNvPr>
          <p:cNvSpPr txBox="1"/>
          <p:nvPr/>
        </p:nvSpPr>
        <p:spPr>
          <a:xfrm>
            <a:off x="262036" y="5146694"/>
            <a:ext cx="11808740" cy="738664"/>
          </a:xfrm>
          <a:prstGeom prst="rect">
            <a:avLst/>
          </a:prstGeom>
          <a:noFill/>
        </p:spPr>
        <p:txBody>
          <a:bodyPr wrap="square">
            <a:spAutoFit/>
          </a:bodyPr>
          <a:lstStyle/>
          <a:p>
            <a:pPr marL="285750" indent="-285750" algn="l">
              <a:buFont typeface="Arial" panose="020B0604020202020204" pitchFamily="34" charset="0"/>
              <a:buChar char="•"/>
            </a:pPr>
            <a:r>
              <a:rPr lang="en-US" sz="1400" dirty="0"/>
              <a:t>Highly installed apps, for the rating data, show a concentrated distribution with quartiles ranging from 3.7 to 4.8, suggesting consistent high-quality reviews.</a:t>
            </a:r>
          </a:p>
          <a:p>
            <a:pPr marL="285750" indent="-285750" algn="l">
              <a:buFont typeface="Arial" panose="020B0604020202020204" pitchFamily="34" charset="0"/>
              <a:buChar char="•"/>
            </a:pPr>
            <a:r>
              <a:rPr lang="en-US" sz="1400" dirty="0"/>
              <a:t>Less installed apps exhibit a wider distribution across all ratings (1 to 5), indicating greater diversity in user opinions.</a:t>
            </a:r>
          </a:p>
          <a:p>
            <a:pPr marL="285750" indent="-285750" algn="l">
              <a:buFont typeface="Arial" panose="020B0604020202020204" pitchFamily="34" charset="0"/>
              <a:buChar char="•"/>
            </a:pPr>
            <a:r>
              <a:rPr lang="en-US" sz="1400" dirty="0"/>
              <a:t>The broader distribution for less installed apps may be due to factors such as lower quality or a limited number of user votes, leading to more varied scores.</a:t>
            </a:r>
          </a:p>
        </p:txBody>
      </p:sp>
      <p:cxnSp>
        <p:nvCxnSpPr>
          <p:cNvPr id="3" name="Straight Arrow Connector 2">
            <a:extLst>
              <a:ext uri="{FF2B5EF4-FFF2-40B4-BE49-F238E27FC236}">
                <a16:creationId xmlns:a16="http://schemas.microsoft.com/office/drawing/2014/main" id="{A4AD0C1D-367D-B935-9009-EFAE606A8616}"/>
              </a:ext>
            </a:extLst>
          </p:cNvPr>
          <p:cNvCxnSpPr>
            <a:stCxn id="17" idx="2"/>
            <a:endCxn id="19" idx="0"/>
          </p:cNvCxnSpPr>
          <p:nvPr/>
        </p:nvCxnSpPr>
        <p:spPr>
          <a:xfrm flipH="1">
            <a:off x="1337438" y="3399375"/>
            <a:ext cx="1" cy="28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0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365543" y="2781824"/>
            <a:ext cx="1460913" cy="584775"/>
          </a:xfrm>
          <a:prstGeom prst="rect">
            <a:avLst/>
          </a:prstGeom>
          <a:noFill/>
        </p:spPr>
        <p:txBody>
          <a:bodyPr wrap="none" rtlCol="0">
            <a:spAutoFit/>
          </a:bodyPr>
          <a:lstStyle/>
          <a:p>
            <a:r>
              <a:rPr lang="en-US" sz="3200" dirty="0"/>
              <a:t>Dataset</a:t>
            </a:r>
            <a:endParaRPr lang="it-IT" sz="3200" dirty="0"/>
          </a:p>
        </p:txBody>
      </p:sp>
    </p:spTree>
    <p:extLst>
      <p:ext uri="{BB962C8B-B14F-4D97-AF65-F5344CB8AC3E}">
        <p14:creationId xmlns:p14="http://schemas.microsoft.com/office/powerpoint/2010/main" val="173641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527617" cy="728851"/>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16" name="Picture 15">
            <a:extLst>
              <a:ext uri="{FF2B5EF4-FFF2-40B4-BE49-F238E27FC236}">
                <a16:creationId xmlns:a16="http://schemas.microsoft.com/office/drawing/2014/main" id="{D0F953A8-1917-FAB0-A4A3-38A8CED21AC8}"/>
              </a:ext>
            </a:extLst>
          </p:cNvPr>
          <p:cNvPicPr>
            <a:picLocks noChangeAspect="1"/>
          </p:cNvPicPr>
          <p:nvPr/>
        </p:nvPicPr>
        <p:blipFill>
          <a:blip r:embed="rId5"/>
          <a:stretch>
            <a:fillRect/>
          </a:stretch>
        </p:blipFill>
        <p:spPr>
          <a:xfrm>
            <a:off x="3574240" y="755286"/>
            <a:ext cx="7799777" cy="3636793"/>
          </a:xfrm>
          <a:prstGeom prst="rect">
            <a:avLst/>
          </a:prstGeom>
        </p:spPr>
      </p:pic>
      <p:sp>
        <p:nvSpPr>
          <p:cNvPr id="20" name="TextBox 19">
            <a:extLst>
              <a:ext uri="{FF2B5EF4-FFF2-40B4-BE49-F238E27FC236}">
                <a16:creationId xmlns:a16="http://schemas.microsoft.com/office/drawing/2014/main" id="{4AB3AAFC-6BC2-8C42-12A2-2B97DBDF3B4D}"/>
              </a:ext>
            </a:extLst>
          </p:cNvPr>
          <p:cNvSpPr txBox="1"/>
          <p:nvPr/>
        </p:nvSpPr>
        <p:spPr>
          <a:xfrm>
            <a:off x="198274" y="1270236"/>
            <a:ext cx="3375966" cy="1077218"/>
          </a:xfrm>
          <a:prstGeom prst="rect">
            <a:avLst/>
          </a:prstGeom>
          <a:noFill/>
        </p:spPr>
        <p:txBody>
          <a:bodyPr wrap="square">
            <a:spAutoFit/>
          </a:bodyPr>
          <a:lstStyle/>
          <a:p>
            <a:r>
              <a:rPr lang="it-IT" sz="1600" dirty="0"/>
              <a:t>1. Installation Dynamics:</a:t>
            </a:r>
          </a:p>
          <a:p>
            <a:r>
              <a:rPr lang="it-IT" sz="1600" dirty="0"/>
              <a:t>   - Ratings </a:t>
            </a:r>
            <a:r>
              <a:rPr lang="it-IT" sz="1600" dirty="0" err="1"/>
              <a:t>have</a:t>
            </a:r>
            <a:r>
              <a:rPr lang="it-IT" sz="1600" dirty="0"/>
              <a:t> </a:t>
            </a:r>
            <a:r>
              <a:rPr lang="it-IT" sz="1600" dirty="0" err="1"/>
              <a:t>minimal</a:t>
            </a:r>
            <a:r>
              <a:rPr lang="it-IT" sz="1600" dirty="0"/>
              <a:t> impact on </a:t>
            </a:r>
            <a:r>
              <a:rPr lang="it-IT" sz="1600" dirty="0" err="1"/>
              <a:t>installations</a:t>
            </a:r>
            <a:r>
              <a:rPr lang="it-IT" sz="1600" dirty="0"/>
              <a:t>.</a:t>
            </a:r>
          </a:p>
          <a:p>
            <a:r>
              <a:rPr lang="it-IT" sz="1600" dirty="0"/>
              <a:t>   - User reviews play a </a:t>
            </a:r>
            <a:r>
              <a:rPr lang="it-IT" sz="1600" dirty="0" err="1"/>
              <a:t>pivotal</a:t>
            </a:r>
            <a:r>
              <a:rPr lang="it-IT" sz="1600" dirty="0"/>
              <a:t> </a:t>
            </a:r>
            <a:r>
              <a:rPr lang="it-IT" sz="1600" dirty="0" err="1"/>
              <a:t>role</a:t>
            </a:r>
            <a:r>
              <a:rPr lang="it-IT" sz="1600" dirty="0"/>
              <a:t>.</a:t>
            </a:r>
          </a:p>
        </p:txBody>
      </p:sp>
      <p:sp>
        <p:nvSpPr>
          <p:cNvPr id="22" name="TextBox 21">
            <a:extLst>
              <a:ext uri="{FF2B5EF4-FFF2-40B4-BE49-F238E27FC236}">
                <a16:creationId xmlns:a16="http://schemas.microsoft.com/office/drawing/2014/main" id="{2ADE23BC-E36D-0B64-40B7-E43648E3830F}"/>
              </a:ext>
            </a:extLst>
          </p:cNvPr>
          <p:cNvSpPr txBox="1"/>
          <p:nvPr/>
        </p:nvSpPr>
        <p:spPr>
          <a:xfrm>
            <a:off x="198274" y="2495858"/>
            <a:ext cx="3023118" cy="1569660"/>
          </a:xfrm>
          <a:prstGeom prst="rect">
            <a:avLst/>
          </a:prstGeom>
          <a:noFill/>
        </p:spPr>
        <p:txBody>
          <a:bodyPr wrap="square">
            <a:spAutoFit/>
          </a:bodyPr>
          <a:lstStyle/>
          <a:p>
            <a:endParaRPr lang="it-IT" sz="1600" dirty="0"/>
          </a:p>
          <a:p>
            <a:r>
              <a:rPr lang="it-IT" sz="1600" dirty="0"/>
              <a:t>2. </a:t>
            </a:r>
            <a:r>
              <a:rPr lang="it-IT" sz="1600" dirty="0" err="1"/>
              <a:t>Popular</a:t>
            </a:r>
            <a:r>
              <a:rPr lang="it-IT" sz="1600" dirty="0"/>
              <a:t> Apps:</a:t>
            </a:r>
          </a:p>
          <a:p>
            <a:r>
              <a:rPr lang="it-IT" sz="1600" dirty="0"/>
              <a:t>   - </a:t>
            </a:r>
            <a:r>
              <a:rPr lang="it-IT" sz="1600" dirty="0" err="1"/>
              <a:t>Widely</a:t>
            </a:r>
            <a:r>
              <a:rPr lang="it-IT" sz="1600" dirty="0"/>
              <a:t> </a:t>
            </a:r>
            <a:r>
              <a:rPr lang="it-IT" sz="1600" dirty="0" err="1"/>
              <a:t>appreciated</a:t>
            </a:r>
            <a:r>
              <a:rPr lang="it-IT" sz="1600" dirty="0"/>
              <a:t> apps </a:t>
            </a:r>
            <a:r>
              <a:rPr lang="it-IT" sz="1600" dirty="0" err="1"/>
              <a:t>have</a:t>
            </a:r>
            <a:r>
              <a:rPr lang="it-IT" sz="1600" dirty="0"/>
              <a:t> 100,000 to 900,000 reviews.</a:t>
            </a:r>
          </a:p>
          <a:p>
            <a:r>
              <a:rPr lang="it-IT" sz="1600" dirty="0"/>
              <a:t>   - Ratings </a:t>
            </a:r>
            <a:r>
              <a:rPr lang="it-IT" sz="1600" dirty="0" err="1"/>
              <a:t>fall</a:t>
            </a:r>
            <a:r>
              <a:rPr lang="it-IT" sz="1600" dirty="0"/>
              <a:t> </a:t>
            </a:r>
            <a:r>
              <a:rPr lang="it-IT" sz="1600" dirty="0" err="1"/>
              <a:t>within</a:t>
            </a:r>
            <a:r>
              <a:rPr lang="it-IT" sz="1600" dirty="0"/>
              <a:t> the range of 4 to 5.</a:t>
            </a:r>
          </a:p>
        </p:txBody>
      </p:sp>
      <p:sp>
        <p:nvSpPr>
          <p:cNvPr id="24" name="TextBox 23">
            <a:extLst>
              <a:ext uri="{FF2B5EF4-FFF2-40B4-BE49-F238E27FC236}">
                <a16:creationId xmlns:a16="http://schemas.microsoft.com/office/drawing/2014/main" id="{3EA99F20-9F76-D430-D6E3-9C850D93F2C7}"/>
              </a:ext>
            </a:extLst>
          </p:cNvPr>
          <p:cNvSpPr txBox="1"/>
          <p:nvPr/>
        </p:nvSpPr>
        <p:spPr>
          <a:xfrm>
            <a:off x="198274" y="4392079"/>
            <a:ext cx="5212909" cy="830997"/>
          </a:xfrm>
          <a:prstGeom prst="rect">
            <a:avLst/>
          </a:prstGeom>
          <a:noFill/>
        </p:spPr>
        <p:txBody>
          <a:bodyPr wrap="square">
            <a:spAutoFit/>
          </a:bodyPr>
          <a:lstStyle/>
          <a:p>
            <a:r>
              <a:rPr lang="it-IT" sz="1600" dirty="0"/>
              <a:t>3. </a:t>
            </a:r>
            <a:r>
              <a:rPr lang="it-IT" sz="1600" dirty="0" err="1"/>
              <a:t>Less-Installed</a:t>
            </a:r>
            <a:r>
              <a:rPr lang="it-IT" sz="1600" dirty="0"/>
              <a:t> Apps:</a:t>
            </a:r>
          </a:p>
          <a:p>
            <a:r>
              <a:rPr lang="it-IT" sz="1600" dirty="0"/>
              <a:t>   - Accumulate </a:t>
            </a:r>
            <a:r>
              <a:rPr lang="it-IT" sz="1600" dirty="0" err="1"/>
              <a:t>fewer</a:t>
            </a:r>
            <a:r>
              <a:rPr lang="it-IT" sz="1600" dirty="0"/>
              <a:t> reviews (0 to 100,000).</a:t>
            </a:r>
          </a:p>
          <a:p>
            <a:r>
              <a:rPr lang="it-IT" sz="1600" dirty="0"/>
              <a:t>   - </a:t>
            </a:r>
            <a:r>
              <a:rPr lang="it-IT" sz="1600" dirty="0" err="1"/>
              <a:t>Variable</a:t>
            </a:r>
            <a:r>
              <a:rPr lang="it-IT" sz="1600" dirty="0"/>
              <a:t> ratings </a:t>
            </a:r>
            <a:r>
              <a:rPr lang="it-IT" sz="1600" dirty="0" err="1"/>
              <a:t>ranging</a:t>
            </a:r>
            <a:r>
              <a:rPr lang="it-IT" sz="1600" dirty="0"/>
              <a:t> from 1 to 5.</a:t>
            </a:r>
          </a:p>
        </p:txBody>
      </p:sp>
      <p:sp>
        <p:nvSpPr>
          <p:cNvPr id="26" name="TextBox 25">
            <a:extLst>
              <a:ext uri="{FF2B5EF4-FFF2-40B4-BE49-F238E27FC236}">
                <a16:creationId xmlns:a16="http://schemas.microsoft.com/office/drawing/2014/main" id="{148742DC-B4F6-F2CC-E9BC-F17C201F5E46}"/>
              </a:ext>
            </a:extLst>
          </p:cNvPr>
          <p:cNvSpPr txBox="1"/>
          <p:nvPr/>
        </p:nvSpPr>
        <p:spPr>
          <a:xfrm>
            <a:off x="6094446" y="4755123"/>
            <a:ext cx="6097554" cy="1077218"/>
          </a:xfrm>
          <a:prstGeom prst="rect">
            <a:avLst/>
          </a:prstGeom>
          <a:noFill/>
        </p:spPr>
        <p:txBody>
          <a:bodyPr wrap="square">
            <a:spAutoFit/>
          </a:bodyPr>
          <a:lstStyle/>
          <a:p>
            <a:r>
              <a:rPr lang="it-IT" sz="1600" dirty="0" err="1"/>
              <a:t>Exception</a:t>
            </a:r>
            <a:r>
              <a:rPr lang="it-IT" sz="1600" dirty="0"/>
              <a:t>:</a:t>
            </a:r>
          </a:p>
          <a:p>
            <a:r>
              <a:rPr lang="it-IT" sz="1600" dirty="0"/>
              <a:t>- Google News app:</a:t>
            </a:r>
          </a:p>
          <a:p>
            <a:r>
              <a:rPr lang="it-IT" sz="1600" dirty="0"/>
              <a:t>   - </a:t>
            </a:r>
            <a:r>
              <a:rPr lang="it-IT" sz="1600" dirty="0" err="1"/>
              <a:t>Despite</a:t>
            </a:r>
            <a:r>
              <a:rPr lang="it-IT" sz="1600" dirty="0"/>
              <a:t> a rating of 3.8, </a:t>
            </a:r>
            <a:r>
              <a:rPr lang="it-IT" sz="1600" dirty="0" err="1"/>
              <a:t>maintains</a:t>
            </a:r>
            <a:r>
              <a:rPr lang="it-IT" sz="1600" dirty="0"/>
              <a:t> top position in user </a:t>
            </a:r>
            <a:r>
              <a:rPr lang="it-IT" sz="1600" dirty="0" err="1"/>
              <a:t>installations</a:t>
            </a:r>
            <a:r>
              <a:rPr lang="it-IT" sz="1600" dirty="0"/>
              <a:t>.</a:t>
            </a:r>
          </a:p>
          <a:p>
            <a:r>
              <a:rPr lang="it-IT" sz="1600" dirty="0"/>
              <a:t>   - </a:t>
            </a:r>
            <a:r>
              <a:rPr lang="it-IT" sz="1600" dirty="0" err="1"/>
              <a:t>Exemplifies</a:t>
            </a:r>
            <a:r>
              <a:rPr lang="it-IT" sz="1600" dirty="0"/>
              <a:t> </a:t>
            </a:r>
            <a:r>
              <a:rPr lang="it-IT" sz="1600" dirty="0" err="1"/>
              <a:t>unique</a:t>
            </a:r>
            <a:r>
              <a:rPr lang="it-IT" sz="1600" dirty="0"/>
              <a:t> appeal and </a:t>
            </a:r>
            <a:r>
              <a:rPr lang="it-IT" sz="1600" dirty="0" err="1"/>
              <a:t>resilience</a:t>
            </a:r>
            <a:r>
              <a:rPr lang="it-IT" sz="1600" dirty="0"/>
              <a:t>.</a:t>
            </a:r>
          </a:p>
        </p:txBody>
      </p:sp>
      <p:sp>
        <p:nvSpPr>
          <p:cNvPr id="29" name="TextBox 28">
            <a:extLst>
              <a:ext uri="{FF2B5EF4-FFF2-40B4-BE49-F238E27FC236}">
                <a16:creationId xmlns:a16="http://schemas.microsoft.com/office/drawing/2014/main" id="{CE70AD11-DB28-E7AB-AA2F-13EAA01F0461}"/>
              </a:ext>
            </a:extLst>
          </p:cNvPr>
          <p:cNvSpPr txBox="1"/>
          <p:nvPr/>
        </p:nvSpPr>
        <p:spPr>
          <a:xfrm>
            <a:off x="5276463" y="273811"/>
            <a:ext cx="4483357"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9365BC"/>
                </a:solidFill>
                <a:effectLst/>
                <a:latin typeface="Arial" panose="020B0604020202020204" pitchFamily="34" charset="0"/>
              </a:rPr>
              <a:t>NEWS_AND_MAGAZINE</a:t>
            </a:r>
            <a:endParaRPr lang="it-IT" dirty="0">
              <a:solidFill>
                <a:srgbClr val="9365BC"/>
              </a:solidFill>
            </a:endParaRPr>
          </a:p>
        </p:txBody>
      </p:sp>
    </p:spTree>
    <p:extLst>
      <p:ext uri="{BB962C8B-B14F-4D97-AF65-F5344CB8AC3E}">
        <p14:creationId xmlns:p14="http://schemas.microsoft.com/office/powerpoint/2010/main" val="161676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148872"/>
            <a:ext cx="12192000" cy="709127"/>
          </a:xfrm>
          <a:prstGeom prst="rect">
            <a:avLst/>
          </a:prstGeom>
        </p:spPr>
      </p:pic>
      <p:pic>
        <p:nvPicPr>
          <p:cNvPr id="3" name="Picture 2">
            <a:extLst>
              <a:ext uri="{FF2B5EF4-FFF2-40B4-BE49-F238E27FC236}">
                <a16:creationId xmlns:a16="http://schemas.microsoft.com/office/drawing/2014/main" id="{1F3A717B-2D00-5B25-7E50-9713E33BDCDF}"/>
              </a:ext>
            </a:extLst>
          </p:cNvPr>
          <p:cNvPicPr>
            <a:picLocks noChangeAspect="1"/>
          </p:cNvPicPr>
          <p:nvPr/>
        </p:nvPicPr>
        <p:blipFill>
          <a:blip r:embed="rId5"/>
          <a:stretch>
            <a:fillRect/>
          </a:stretch>
        </p:blipFill>
        <p:spPr>
          <a:xfrm>
            <a:off x="3890087" y="1550248"/>
            <a:ext cx="8098971" cy="3757501"/>
          </a:xfrm>
          <a:prstGeom prst="rect">
            <a:avLst/>
          </a:prstGeom>
        </p:spPr>
      </p:pic>
      <p:sp>
        <p:nvSpPr>
          <p:cNvPr id="13" name="TextBox 12">
            <a:extLst>
              <a:ext uri="{FF2B5EF4-FFF2-40B4-BE49-F238E27FC236}">
                <a16:creationId xmlns:a16="http://schemas.microsoft.com/office/drawing/2014/main" id="{E9D04A73-9995-BA12-F5D8-AF55F456BF08}"/>
              </a:ext>
            </a:extLst>
          </p:cNvPr>
          <p:cNvSpPr txBox="1"/>
          <p:nvPr/>
        </p:nvSpPr>
        <p:spPr>
          <a:xfrm>
            <a:off x="286918" y="1859337"/>
            <a:ext cx="3307888" cy="3139321"/>
          </a:xfrm>
          <a:prstGeom prst="rect">
            <a:avLst/>
          </a:prstGeom>
          <a:noFill/>
        </p:spPr>
        <p:txBody>
          <a:bodyPr wrap="square">
            <a:spAutoFit/>
          </a:bodyPr>
          <a:lstStyle/>
          <a:p>
            <a:r>
              <a:rPr lang="it-IT" dirty="0"/>
              <a:t>1. Rating </a:t>
            </a:r>
            <a:r>
              <a:rPr lang="it-IT" dirty="0" err="1"/>
              <a:t>Importance</a:t>
            </a:r>
            <a:r>
              <a:rPr lang="it-IT" dirty="0"/>
              <a:t>: </a:t>
            </a:r>
            <a:r>
              <a:rPr lang="it-IT" dirty="0" err="1"/>
              <a:t>Optimal</a:t>
            </a:r>
            <a:r>
              <a:rPr lang="it-IT" dirty="0"/>
              <a:t> apps </a:t>
            </a:r>
            <a:r>
              <a:rPr lang="it-IT" dirty="0" err="1"/>
              <a:t>have</a:t>
            </a:r>
            <a:r>
              <a:rPr lang="it-IT" dirty="0"/>
              <a:t> ratings </a:t>
            </a:r>
            <a:r>
              <a:rPr lang="it-IT" dirty="0" err="1"/>
              <a:t>between</a:t>
            </a:r>
            <a:r>
              <a:rPr lang="it-IT" dirty="0"/>
              <a:t> 4 and 5.</a:t>
            </a:r>
          </a:p>
          <a:p>
            <a:endParaRPr lang="it-IT" dirty="0"/>
          </a:p>
          <a:p>
            <a:r>
              <a:rPr lang="it-IT" dirty="0"/>
              <a:t>2. Size Impact: App size </a:t>
            </a:r>
            <a:r>
              <a:rPr lang="it-IT" dirty="0" err="1"/>
              <a:t>doesn't</a:t>
            </a:r>
            <a:r>
              <a:rPr lang="it-IT" dirty="0"/>
              <a:t> </a:t>
            </a:r>
            <a:r>
              <a:rPr lang="it-IT" dirty="0" err="1"/>
              <a:t>significantly</a:t>
            </a:r>
            <a:r>
              <a:rPr lang="it-IT" dirty="0"/>
              <a:t> </a:t>
            </a:r>
            <a:r>
              <a:rPr lang="it-IT" dirty="0" err="1"/>
              <a:t>influence</a:t>
            </a:r>
            <a:r>
              <a:rPr lang="it-IT" dirty="0"/>
              <a:t> </a:t>
            </a:r>
            <a:r>
              <a:rPr lang="it-IT" dirty="0" err="1"/>
              <a:t>installation</a:t>
            </a:r>
            <a:r>
              <a:rPr lang="it-IT" dirty="0"/>
              <a:t> </a:t>
            </a:r>
            <a:r>
              <a:rPr lang="it-IT" dirty="0" err="1"/>
              <a:t>decisions</a:t>
            </a:r>
            <a:r>
              <a:rPr lang="it-IT" dirty="0"/>
              <a:t>.</a:t>
            </a:r>
          </a:p>
          <a:p>
            <a:endParaRPr lang="it-IT" dirty="0"/>
          </a:p>
          <a:p>
            <a:r>
              <a:rPr lang="it-IT" dirty="0"/>
              <a:t>3. Review-App </a:t>
            </a:r>
            <a:r>
              <a:rPr lang="it-IT" dirty="0" err="1"/>
              <a:t>Popularity</a:t>
            </a:r>
            <a:r>
              <a:rPr lang="it-IT" dirty="0"/>
              <a:t>: Reviews </a:t>
            </a:r>
            <a:r>
              <a:rPr lang="it-IT" dirty="0" err="1"/>
              <a:t>appear</a:t>
            </a:r>
            <a:r>
              <a:rPr lang="it-IT" dirty="0"/>
              <a:t> </a:t>
            </a:r>
            <a:r>
              <a:rPr lang="it-IT" dirty="0" err="1"/>
              <a:t>proportional</a:t>
            </a:r>
            <a:r>
              <a:rPr lang="it-IT" dirty="0"/>
              <a:t> to the </a:t>
            </a:r>
            <a:r>
              <a:rPr lang="it-IT" dirty="0" err="1"/>
              <a:t>app's</a:t>
            </a:r>
            <a:r>
              <a:rPr lang="it-IT" dirty="0"/>
              <a:t> </a:t>
            </a:r>
            <a:r>
              <a:rPr lang="it-IT" dirty="0" err="1"/>
              <a:t>popularity</a:t>
            </a:r>
            <a:r>
              <a:rPr lang="it-IT" dirty="0"/>
              <a:t>.</a:t>
            </a:r>
          </a:p>
        </p:txBody>
      </p:sp>
      <p:sp>
        <p:nvSpPr>
          <p:cNvPr id="14" name="TextBox 13">
            <a:extLst>
              <a:ext uri="{FF2B5EF4-FFF2-40B4-BE49-F238E27FC236}">
                <a16:creationId xmlns:a16="http://schemas.microsoft.com/office/drawing/2014/main" id="{27385A5D-9D11-BFF3-BF06-D0C820683233}"/>
              </a:ext>
            </a:extLst>
          </p:cNvPr>
          <p:cNvSpPr txBox="1"/>
          <p:nvPr/>
        </p:nvSpPr>
        <p:spPr>
          <a:xfrm>
            <a:off x="7029062" y="1000204"/>
            <a:ext cx="2522375"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FF9896"/>
                </a:solidFill>
                <a:effectLst/>
                <a:latin typeface="Arial" panose="020B0604020202020204" pitchFamily="34" charset="0"/>
              </a:rPr>
              <a:t>GAME</a:t>
            </a:r>
            <a:endParaRPr lang="it-IT" dirty="0">
              <a:solidFill>
                <a:srgbClr val="FF9896"/>
              </a:solidFill>
            </a:endParaRPr>
          </a:p>
        </p:txBody>
      </p:sp>
    </p:spTree>
    <p:extLst>
      <p:ext uri="{BB962C8B-B14F-4D97-AF65-F5344CB8AC3E}">
        <p14:creationId xmlns:p14="http://schemas.microsoft.com/office/powerpoint/2010/main" val="429117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4771123" y="2781824"/>
            <a:ext cx="2649753" cy="584775"/>
          </a:xfrm>
          <a:prstGeom prst="rect">
            <a:avLst/>
          </a:prstGeom>
          <a:noFill/>
        </p:spPr>
        <p:txBody>
          <a:bodyPr wrap="square">
            <a:spAutoFit/>
          </a:bodyPr>
          <a:lstStyle/>
          <a:p>
            <a:pPr algn="l"/>
            <a:r>
              <a:rPr lang="en-US" sz="3200" b="0" i="0" dirty="0">
                <a:effectLst/>
                <a:latin typeface="Arial" panose="020B0604020202020204" pitchFamily="34" charset="0"/>
              </a:rPr>
              <a:t>Related Work</a:t>
            </a:r>
            <a:endParaRPr lang="en-US" sz="3200" i="0" dirty="0">
              <a:effectLst/>
            </a:endParaRPr>
          </a:p>
        </p:txBody>
      </p:sp>
    </p:spTree>
    <p:extLst>
      <p:ext uri="{BB962C8B-B14F-4D97-AF65-F5344CB8AC3E}">
        <p14:creationId xmlns:p14="http://schemas.microsoft.com/office/powerpoint/2010/main" val="379285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B847AA18-6CA9-D912-75A4-409CFD02F272}"/>
              </a:ext>
            </a:extLst>
          </p:cNvPr>
          <p:cNvSpPr txBox="1"/>
          <p:nvPr/>
        </p:nvSpPr>
        <p:spPr>
          <a:xfrm>
            <a:off x="176830" y="1437048"/>
            <a:ext cx="5764174" cy="584775"/>
          </a:xfrm>
          <a:prstGeom prst="rect">
            <a:avLst/>
          </a:prstGeom>
          <a:noFill/>
        </p:spPr>
        <p:txBody>
          <a:bodyPr wrap="square">
            <a:spAutoFit/>
          </a:bodyPr>
          <a:lstStyle/>
          <a:p>
            <a:pPr algn="l"/>
            <a:r>
              <a:rPr lang="en-US" sz="1600" b="0" i="0" dirty="0">
                <a:effectLst/>
                <a:latin typeface="Arial" panose="020B0604020202020204" pitchFamily="34" charset="0"/>
                <a:cs typeface="Arial" panose="020B0604020202020204" pitchFamily="34" charset="0"/>
              </a:rPr>
              <a:t>Most studies on the dataset focus on Data Visualization rather than Visual Analytics.</a:t>
            </a:r>
          </a:p>
        </p:txBody>
      </p:sp>
      <p:sp>
        <p:nvSpPr>
          <p:cNvPr id="3" name="TextBox 2">
            <a:extLst>
              <a:ext uri="{FF2B5EF4-FFF2-40B4-BE49-F238E27FC236}">
                <a16:creationId xmlns:a16="http://schemas.microsoft.com/office/drawing/2014/main" id="{6F50E517-5997-1C52-83AD-B360C6683DFC}"/>
              </a:ext>
            </a:extLst>
          </p:cNvPr>
          <p:cNvSpPr txBox="1"/>
          <p:nvPr/>
        </p:nvSpPr>
        <p:spPr>
          <a:xfrm>
            <a:off x="176828" y="2270048"/>
            <a:ext cx="5764175" cy="584775"/>
          </a:xfrm>
          <a:prstGeom prst="rect">
            <a:avLst/>
          </a:prstGeom>
          <a:noFill/>
        </p:spPr>
        <p:txBody>
          <a:bodyPr wrap="square">
            <a:spAutoFit/>
          </a:bodyPr>
          <a:lstStyle/>
          <a:p>
            <a:r>
              <a:rPr lang="en-US" sz="1600" dirty="0">
                <a:latin typeface="Arial" panose="020B0604020202020204" pitchFamily="34" charset="0"/>
              </a:rPr>
              <a:t>W</a:t>
            </a:r>
            <a:r>
              <a:rPr lang="en-US" sz="1600" b="0" i="0" dirty="0">
                <a:effectLst/>
                <a:latin typeface="Arial" panose="020B0604020202020204" pitchFamily="34" charset="0"/>
              </a:rPr>
              <a:t>e cannot talk about the contribution of </a:t>
            </a:r>
            <a:r>
              <a:rPr lang="en-US" sz="1600" b="0" i="0" dirty="0" err="1">
                <a:effectLst/>
                <a:latin typeface="Arial" panose="020B0604020202020204" pitchFamily="34" charset="0"/>
              </a:rPr>
              <a:t>Aiastan</a:t>
            </a:r>
            <a:r>
              <a:rPr lang="en-US" sz="1600" b="0" i="0" dirty="0">
                <a:effectLst/>
                <a:latin typeface="Arial" panose="020B0604020202020204" pitchFamily="34" charset="0"/>
              </a:rPr>
              <a:t> </a:t>
            </a:r>
            <a:r>
              <a:rPr lang="en-US" sz="1600" b="0" i="0" dirty="0" err="1">
                <a:effectLst/>
                <a:latin typeface="Arial" panose="020B0604020202020204" pitchFamily="34" charset="0"/>
              </a:rPr>
              <a:t>Sherniiazov</a:t>
            </a:r>
            <a:r>
              <a:rPr lang="en-US" sz="1600" b="0" i="0" dirty="0">
                <a:effectLst/>
                <a:latin typeface="Arial" panose="020B0604020202020204" pitchFamily="34" charset="0"/>
              </a:rPr>
              <a:t> with his work:</a:t>
            </a:r>
            <a:r>
              <a:rPr lang="en-US" sz="1600" b="1" i="0" dirty="0">
                <a:effectLst/>
                <a:latin typeface="Arial" panose="020B0604020202020204" pitchFamily="34" charset="0"/>
              </a:rPr>
              <a:t> “</a:t>
            </a:r>
            <a:r>
              <a:rPr lang="en-US" sz="1600" b="1" i="0" dirty="0">
                <a:effectLst/>
                <a:latin typeface="Arial" panose="020B0604020202020204" pitchFamily="34" charset="0"/>
                <a:hlinkClick r:id="rId5"/>
              </a:rPr>
              <a:t>How To Make Your App Popular?</a:t>
            </a:r>
            <a:r>
              <a:rPr lang="en-US" sz="1600" b="1" i="0" dirty="0">
                <a:effectLst/>
                <a:latin typeface="Arial" panose="020B0604020202020204" pitchFamily="34" charset="0"/>
              </a:rPr>
              <a:t>”</a:t>
            </a:r>
            <a:endParaRPr lang="it-IT" sz="1600" b="1" dirty="0"/>
          </a:p>
        </p:txBody>
      </p:sp>
      <p:sp>
        <p:nvSpPr>
          <p:cNvPr id="10" name="TextBox 9">
            <a:extLst>
              <a:ext uri="{FF2B5EF4-FFF2-40B4-BE49-F238E27FC236}">
                <a16:creationId xmlns:a16="http://schemas.microsoft.com/office/drawing/2014/main" id="{F14C13F3-3E0C-0AA4-2447-DE503978F527}"/>
              </a:ext>
            </a:extLst>
          </p:cNvPr>
          <p:cNvSpPr txBox="1"/>
          <p:nvPr/>
        </p:nvSpPr>
        <p:spPr>
          <a:xfrm>
            <a:off x="176829" y="3550906"/>
            <a:ext cx="5764174" cy="1815882"/>
          </a:xfrm>
          <a:prstGeom prst="rect">
            <a:avLst/>
          </a:prstGeom>
          <a:noFill/>
        </p:spPr>
        <p:txBody>
          <a:bodyPr wrap="square">
            <a:spAutoFit/>
          </a:bodyPr>
          <a:lstStyle/>
          <a:p>
            <a:r>
              <a:rPr lang="en-US" sz="1600" b="0" i="0" dirty="0">
                <a:effectLst/>
                <a:latin typeface="Arial" panose="020B0604020202020204" pitchFamily="34" charset="0"/>
              </a:rPr>
              <a:t>Relevant findings:</a:t>
            </a:r>
          </a:p>
          <a:p>
            <a:pPr marL="800100" lvl="1" indent="-342900">
              <a:buFont typeface="+mj-lt"/>
              <a:buAutoNum type="arabicPeriod"/>
            </a:pPr>
            <a:r>
              <a:rPr lang="en-US" sz="1600" b="0" i="0" dirty="0">
                <a:effectLst/>
                <a:latin typeface="Arial" panose="020B0604020202020204" pitchFamily="34" charset="0"/>
              </a:rPr>
              <a:t>A high number of reviews is correlated with a higher number of installations.</a:t>
            </a:r>
          </a:p>
          <a:p>
            <a:pPr marL="800100" lvl="1" indent="-342900">
              <a:buFont typeface="+mj-lt"/>
              <a:buAutoNum type="arabicPeriod"/>
            </a:pPr>
            <a:r>
              <a:rPr lang="en-US" sz="1600" b="0" i="0" dirty="0">
                <a:effectLst/>
                <a:latin typeface="Arial" panose="020B0604020202020204" pitchFamily="34" charset="0"/>
              </a:rPr>
              <a:t>User feedback is crucial for the success of an application.</a:t>
            </a:r>
          </a:p>
          <a:p>
            <a:pPr marL="800100" lvl="1" indent="-342900">
              <a:buFont typeface="+mj-lt"/>
              <a:buAutoNum type="arabicPeriod"/>
            </a:pPr>
            <a:r>
              <a:rPr lang="en-US" sz="1600" b="0" i="0" dirty="0">
                <a:effectLst/>
                <a:latin typeface="Arial" panose="020B0604020202020204" pitchFamily="34" charset="0"/>
              </a:rPr>
              <a:t>Applications with higher ratings tend to be installed more frequently</a:t>
            </a:r>
            <a:endParaRPr lang="it-IT" sz="1600" dirty="0"/>
          </a:p>
        </p:txBody>
      </p:sp>
      <p:pic>
        <p:nvPicPr>
          <p:cNvPr id="1026" name="Picture 2">
            <a:extLst>
              <a:ext uri="{FF2B5EF4-FFF2-40B4-BE49-F238E27FC236}">
                <a16:creationId xmlns:a16="http://schemas.microsoft.com/office/drawing/2014/main" id="{00629649-978B-8321-53D4-464C496F59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045" y="266122"/>
            <a:ext cx="6026125" cy="5669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2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4145902" y="2844225"/>
            <a:ext cx="3900195" cy="584775"/>
          </a:xfrm>
          <a:prstGeom prst="rect">
            <a:avLst/>
          </a:prstGeom>
          <a:noFill/>
        </p:spPr>
        <p:txBody>
          <a:bodyPr wrap="square">
            <a:spAutoFit/>
          </a:bodyPr>
          <a:lstStyle/>
          <a:p>
            <a:pPr algn="l"/>
            <a:r>
              <a:rPr lang="en-US" sz="3200" i="0" dirty="0">
                <a:effectLst/>
              </a:rPr>
              <a:t>Future Developments</a:t>
            </a:r>
          </a:p>
        </p:txBody>
      </p:sp>
    </p:spTree>
    <p:extLst>
      <p:ext uri="{BB962C8B-B14F-4D97-AF65-F5344CB8AC3E}">
        <p14:creationId xmlns:p14="http://schemas.microsoft.com/office/powerpoint/2010/main" val="3404534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B847AA18-6CA9-D912-75A4-409CFD02F272}"/>
              </a:ext>
            </a:extLst>
          </p:cNvPr>
          <p:cNvSpPr txBox="1"/>
          <p:nvPr/>
        </p:nvSpPr>
        <p:spPr>
          <a:xfrm>
            <a:off x="1466850" y="2459504"/>
            <a:ext cx="9258300" cy="1938992"/>
          </a:xfrm>
          <a:prstGeom prst="rect">
            <a:avLst/>
          </a:prstGeom>
          <a:noFill/>
        </p:spPr>
        <p:txBody>
          <a:bodyPr wrap="square">
            <a:spAutoFit/>
          </a:bodyPr>
          <a:lstStyle/>
          <a:p>
            <a:pPr algn="l">
              <a:buFont typeface="Arial" panose="020B0604020202020204" pitchFamily="34" charset="0"/>
              <a:buChar char="•"/>
            </a:pPr>
            <a:r>
              <a:rPr lang="en-US" sz="2000" b="1" i="0" dirty="0">
                <a:solidFill>
                  <a:srgbClr val="374151"/>
                </a:solidFill>
                <a:effectLst/>
              </a:rPr>
              <a:t> User-Defined Histograms:</a:t>
            </a:r>
            <a:endParaRPr lang="en-US" sz="2000" b="0" i="0" dirty="0">
              <a:solidFill>
                <a:srgbClr val="374151"/>
              </a:solidFill>
              <a:effectLst/>
            </a:endParaRPr>
          </a:p>
          <a:p>
            <a:pPr lvl="1" algn="l"/>
            <a:r>
              <a:rPr lang="en-US" sz="2000" b="0" i="0" dirty="0">
                <a:solidFill>
                  <a:srgbClr val="374151"/>
                </a:solidFill>
                <a:effectLst/>
              </a:rPr>
              <a:t>Allow users to choose displayed histogram types.</a:t>
            </a:r>
          </a:p>
          <a:p>
            <a:pPr algn="l">
              <a:buFont typeface="Arial" panose="020B0604020202020204" pitchFamily="34" charset="0"/>
              <a:buChar char="•"/>
            </a:pPr>
            <a:r>
              <a:rPr lang="en-US" sz="2000" b="1" i="0" dirty="0">
                <a:solidFill>
                  <a:srgbClr val="374151"/>
                </a:solidFill>
                <a:effectLst/>
              </a:rPr>
              <a:t> Enhanced Selection Modes:</a:t>
            </a:r>
            <a:endParaRPr lang="en-US" sz="2000" b="0" i="0" dirty="0">
              <a:solidFill>
                <a:srgbClr val="374151"/>
              </a:solidFill>
              <a:effectLst/>
            </a:endParaRPr>
          </a:p>
          <a:p>
            <a:pPr lvl="1" algn="l"/>
            <a:r>
              <a:rPr lang="en-US" sz="2000" b="0" i="0" dirty="0">
                <a:solidFill>
                  <a:srgbClr val="374151"/>
                </a:solidFill>
                <a:effectLst/>
              </a:rPr>
              <a:t>Implement selection from Parallel Coordinates or Boxplot.</a:t>
            </a:r>
          </a:p>
          <a:p>
            <a:pPr algn="l">
              <a:buFont typeface="Arial" panose="020B0604020202020204" pitchFamily="34" charset="0"/>
              <a:buChar char="•"/>
            </a:pPr>
            <a:r>
              <a:rPr lang="en-US" sz="2000" b="1" i="0" dirty="0">
                <a:solidFill>
                  <a:srgbClr val="374151"/>
                </a:solidFill>
                <a:effectLst/>
              </a:rPr>
              <a:t> Customized Scatter-Plot:</a:t>
            </a:r>
            <a:endParaRPr lang="en-US" sz="2000" b="0" i="0" dirty="0">
              <a:solidFill>
                <a:srgbClr val="374151"/>
              </a:solidFill>
              <a:effectLst/>
            </a:endParaRPr>
          </a:p>
          <a:p>
            <a:pPr lvl="1" algn="l"/>
            <a:r>
              <a:rPr lang="en-US" sz="2000" b="0" i="0" dirty="0">
                <a:solidFill>
                  <a:srgbClr val="374151"/>
                </a:solidFill>
                <a:effectLst/>
              </a:rPr>
              <a:t>Add/remove apps for personalized views.</a:t>
            </a:r>
          </a:p>
        </p:txBody>
      </p:sp>
    </p:spTree>
    <p:extLst>
      <p:ext uri="{BB962C8B-B14F-4D97-AF65-F5344CB8AC3E}">
        <p14:creationId xmlns:p14="http://schemas.microsoft.com/office/powerpoint/2010/main" val="4075522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098623" y="2285330"/>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317706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233882" y="321448"/>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 Demo Part</a:t>
            </a:r>
          </a:p>
        </p:txBody>
      </p:sp>
      <p:sp>
        <p:nvSpPr>
          <p:cNvPr id="4" name="TextBox 3">
            <a:extLst>
              <a:ext uri="{FF2B5EF4-FFF2-40B4-BE49-F238E27FC236}">
                <a16:creationId xmlns:a16="http://schemas.microsoft.com/office/drawing/2014/main" id="{0CC5C3D4-FC78-99CC-4961-05F821703EA6}"/>
              </a:ext>
            </a:extLst>
          </p:cNvPr>
          <p:cNvSpPr txBox="1"/>
          <p:nvPr/>
        </p:nvSpPr>
        <p:spPr>
          <a:xfrm>
            <a:off x="9011039" y="5385790"/>
            <a:ext cx="2799961" cy="646331"/>
          </a:xfrm>
          <a:prstGeom prst="rect">
            <a:avLst/>
          </a:prstGeom>
          <a:noFill/>
        </p:spPr>
        <p:txBody>
          <a:bodyPr wrap="square">
            <a:spAutoFit/>
          </a:bodyPr>
          <a:lstStyle/>
          <a:p>
            <a:r>
              <a:rPr lang="it-IT" altLang="en-US" sz="1800">
                <a:latin typeface="Calibri" panose="020F0502020204030204" pitchFamily="34" charset="0"/>
              </a:rPr>
              <a:t>Paolo Caruso 1843152 </a:t>
            </a:r>
            <a:br>
              <a:rPr lang="it-IT" altLang="en-US" sz="1800" dirty="0">
                <a:latin typeface="Calibri" panose="020F0502020204030204" pitchFamily="34" charset="0"/>
              </a:rPr>
            </a:br>
            <a:r>
              <a:rPr lang="it-IT" altLang="en-US" sz="1800" dirty="0">
                <a:latin typeface="Calibri" panose="020F0502020204030204" pitchFamily="34" charset="0"/>
              </a:rPr>
              <a:t>Cristian Fioravanti 1861593</a:t>
            </a:r>
            <a:endParaRPr lang="it-IT" dirty="0"/>
          </a:p>
        </p:txBody>
      </p:sp>
      <p:grpSp>
        <p:nvGrpSpPr>
          <p:cNvPr id="2" name="Google Shape;891;p101">
            <a:extLst>
              <a:ext uri="{FF2B5EF4-FFF2-40B4-BE49-F238E27FC236}">
                <a16:creationId xmlns:a16="http://schemas.microsoft.com/office/drawing/2014/main" id="{9C82F181-5301-C2E5-171D-4713B0F54F8B}"/>
              </a:ext>
            </a:extLst>
          </p:cNvPr>
          <p:cNvGrpSpPr/>
          <p:nvPr/>
        </p:nvGrpSpPr>
        <p:grpSpPr>
          <a:xfrm>
            <a:off x="4059150" y="1112430"/>
            <a:ext cx="4344217" cy="3651804"/>
            <a:chOff x="2144600" y="1557475"/>
            <a:chExt cx="3330800" cy="2596750"/>
          </a:xfrm>
        </p:grpSpPr>
        <p:sp>
          <p:nvSpPr>
            <p:cNvPr id="6" name="Google Shape;892;p101">
              <a:extLst>
                <a:ext uri="{FF2B5EF4-FFF2-40B4-BE49-F238E27FC236}">
                  <a16:creationId xmlns:a16="http://schemas.microsoft.com/office/drawing/2014/main" id="{699F6CE8-29F4-024B-3EE4-71A56FF82A75}"/>
                </a:ext>
              </a:extLst>
            </p:cNvPr>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893;p101">
              <a:extLst>
                <a:ext uri="{FF2B5EF4-FFF2-40B4-BE49-F238E27FC236}">
                  <a16:creationId xmlns:a16="http://schemas.microsoft.com/office/drawing/2014/main" id="{7C7E7738-81EA-EDF0-B9DD-604A3737384D}"/>
                </a:ext>
              </a:extLst>
            </p:cNvPr>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9" name="Picture 8">
            <a:extLst>
              <a:ext uri="{FF2B5EF4-FFF2-40B4-BE49-F238E27FC236}">
                <a16:creationId xmlns:a16="http://schemas.microsoft.com/office/drawing/2014/main" id="{B1B3AF0D-469A-8765-9D54-0024A4C32D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9150" y="1344487"/>
            <a:ext cx="4344217" cy="2485514"/>
          </a:xfrm>
          <a:prstGeom prst="rect">
            <a:avLst/>
          </a:prstGeom>
        </p:spPr>
      </p:pic>
    </p:spTree>
    <p:extLst>
      <p:ext uri="{BB962C8B-B14F-4D97-AF65-F5344CB8AC3E}">
        <p14:creationId xmlns:p14="http://schemas.microsoft.com/office/powerpoint/2010/main" val="414071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2" name="TextBox 21">
            <a:extLst>
              <a:ext uri="{FF2B5EF4-FFF2-40B4-BE49-F238E27FC236}">
                <a16:creationId xmlns:a16="http://schemas.microsoft.com/office/drawing/2014/main" id="{9B0B6094-3EB0-22A1-E1F4-4CCDB60FECBA}"/>
              </a:ext>
            </a:extLst>
          </p:cNvPr>
          <p:cNvSpPr txBox="1"/>
          <p:nvPr/>
        </p:nvSpPr>
        <p:spPr>
          <a:xfrm>
            <a:off x="3790562" y="941728"/>
            <a:ext cx="6097554" cy="461665"/>
          </a:xfrm>
          <a:prstGeom prst="rect">
            <a:avLst/>
          </a:prstGeom>
          <a:noFill/>
        </p:spPr>
        <p:txBody>
          <a:bodyPr wrap="square">
            <a:spAutoFit/>
          </a:bodyPr>
          <a:lstStyle/>
          <a:p>
            <a:r>
              <a:rPr lang="it-IT" sz="2400" dirty="0"/>
              <a:t>Dataset: Google play store app</a:t>
            </a:r>
          </a:p>
        </p:txBody>
      </p:sp>
      <p:sp>
        <p:nvSpPr>
          <p:cNvPr id="23" name="TextBox 22">
            <a:extLst>
              <a:ext uri="{FF2B5EF4-FFF2-40B4-BE49-F238E27FC236}">
                <a16:creationId xmlns:a16="http://schemas.microsoft.com/office/drawing/2014/main" id="{527BF72E-A2AF-9002-1A9D-A3CA8122C0B7}"/>
              </a:ext>
            </a:extLst>
          </p:cNvPr>
          <p:cNvSpPr txBox="1"/>
          <p:nvPr/>
        </p:nvSpPr>
        <p:spPr>
          <a:xfrm>
            <a:off x="833407" y="3430719"/>
            <a:ext cx="1876399" cy="707886"/>
          </a:xfrm>
          <a:prstGeom prst="rect">
            <a:avLst/>
          </a:prstGeom>
          <a:noFill/>
        </p:spPr>
        <p:txBody>
          <a:bodyPr wrap="square">
            <a:spAutoFit/>
          </a:bodyPr>
          <a:lstStyle/>
          <a:p>
            <a:r>
              <a:rPr lang="it-IT" sz="2000" dirty="0"/>
              <a:t>How </a:t>
            </a:r>
            <a:r>
              <a:rPr lang="it-IT" sz="2000" dirty="0" err="1"/>
              <a:t>we</a:t>
            </a:r>
            <a:r>
              <a:rPr lang="it-IT" sz="2000" dirty="0"/>
              <a:t> </a:t>
            </a:r>
            <a:r>
              <a:rPr lang="it-IT" sz="2000" dirty="0" err="1"/>
              <a:t>get</a:t>
            </a:r>
            <a:r>
              <a:rPr lang="it-IT" sz="2000" dirty="0"/>
              <a:t> the dataset?</a:t>
            </a:r>
          </a:p>
        </p:txBody>
      </p:sp>
      <p:sp>
        <p:nvSpPr>
          <p:cNvPr id="24" name="Arrow: Right 23">
            <a:extLst>
              <a:ext uri="{FF2B5EF4-FFF2-40B4-BE49-F238E27FC236}">
                <a16:creationId xmlns:a16="http://schemas.microsoft.com/office/drawing/2014/main" id="{D9D29226-D1D4-BBF8-D979-451FA6502DF8}"/>
              </a:ext>
            </a:extLst>
          </p:cNvPr>
          <p:cNvSpPr/>
          <p:nvPr/>
        </p:nvSpPr>
        <p:spPr>
          <a:xfrm>
            <a:off x="3732895" y="3439097"/>
            <a:ext cx="2265985" cy="313194"/>
          </a:xfrm>
          <a:prstGeom prst="rightArrow">
            <a:avLst/>
          </a:prstGeom>
          <a:solidFill>
            <a:srgbClr val="8224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How to find data science talent on Kaggle">
            <a:extLst>
              <a:ext uri="{FF2B5EF4-FFF2-40B4-BE49-F238E27FC236}">
                <a16:creationId xmlns:a16="http://schemas.microsoft.com/office/drawing/2014/main" id="{FA50842A-AED4-3E9A-0EA8-D9F349B2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0899" y="1729562"/>
            <a:ext cx="2803199" cy="18687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9BCB24F-CDD0-5AE7-347C-425FF48E5C35}"/>
              </a:ext>
            </a:extLst>
          </p:cNvPr>
          <p:cNvSpPr txBox="1"/>
          <p:nvPr/>
        </p:nvSpPr>
        <p:spPr>
          <a:xfrm>
            <a:off x="8506019" y="3771291"/>
            <a:ext cx="2456070" cy="646331"/>
          </a:xfrm>
          <a:prstGeom prst="rect">
            <a:avLst/>
          </a:prstGeom>
          <a:noFill/>
        </p:spPr>
        <p:txBody>
          <a:bodyPr wrap="square">
            <a:spAutoFit/>
          </a:bodyPr>
          <a:lstStyle/>
          <a:p>
            <a:r>
              <a:rPr lang="it-IT" dirty="0">
                <a:hlinkClick r:id="rId6"/>
              </a:rPr>
              <a:t>https://www.kaggle.com/nba-aba-baa-stats</a:t>
            </a:r>
            <a:endParaRPr lang="it-IT" dirty="0"/>
          </a:p>
        </p:txBody>
      </p:sp>
      <p:sp>
        <p:nvSpPr>
          <p:cNvPr id="32" name="TextBox 31">
            <a:extLst>
              <a:ext uri="{FF2B5EF4-FFF2-40B4-BE49-F238E27FC236}">
                <a16:creationId xmlns:a16="http://schemas.microsoft.com/office/drawing/2014/main" id="{29B62CD5-E6F5-9FE6-0E31-9170971F6623}"/>
              </a:ext>
            </a:extLst>
          </p:cNvPr>
          <p:cNvSpPr txBox="1"/>
          <p:nvPr/>
        </p:nvSpPr>
        <p:spPr>
          <a:xfrm>
            <a:off x="7189887" y="3879288"/>
            <a:ext cx="1061889" cy="369332"/>
          </a:xfrm>
          <a:prstGeom prst="rect">
            <a:avLst/>
          </a:prstGeom>
          <a:noFill/>
        </p:spPr>
        <p:txBody>
          <a:bodyPr wrap="square">
            <a:spAutoFit/>
          </a:bodyPr>
          <a:lstStyle/>
          <a:p>
            <a:pPr algn="l" fontAlgn="base"/>
            <a:r>
              <a:rPr lang="en-US" b="1" i="0" dirty="0">
                <a:solidFill>
                  <a:srgbClr val="202124"/>
                </a:solidFill>
                <a:effectLst/>
                <a:latin typeface="zeitung"/>
              </a:rPr>
              <a:t>Link:</a:t>
            </a:r>
          </a:p>
        </p:txBody>
      </p:sp>
    </p:spTree>
    <p:extLst>
      <p:ext uri="{BB962C8B-B14F-4D97-AF65-F5344CB8AC3E}">
        <p14:creationId xmlns:p14="http://schemas.microsoft.com/office/powerpoint/2010/main" val="369574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257175" y="1301175"/>
            <a:ext cx="11677650" cy="584775"/>
          </a:xfrm>
          <a:prstGeom prst="rect">
            <a:avLst/>
          </a:prstGeom>
          <a:noFill/>
        </p:spPr>
        <p:txBody>
          <a:bodyPr wrap="square" rtlCol="0">
            <a:spAutoFit/>
          </a:bodyPr>
          <a:lstStyle/>
          <a:p>
            <a:r>
              <a:rPr lang="en-US" sz="1600" dirty="0"/>
              <a:t>In particular, for each application, data from 13 different features are reported, and we have chosen the 9 most interesting and useful for the data analysis:</a:t>
            </a:r>
            <a:endParaRPr lang="it-IT" sz="1600" dirty="0"/>
          </a:p>
        </p:txBody>
      </p:sp>
      <p:sp>
        <p:nvSpPr>
          <p:cNvPr id="4" name="TextBox 3">
            <a:extLst>
              <a:ext uri="{FF2B5EF4-FFF2-40B4-BE49-F238E27FC236}">
                <a16:creationId xmlns:a16="http://schemas.microsoft.com/office/drawing/2014/main" id="{ACE6899D-910D-1196-3E83-4281397915C4}"/>
              </a:ext>
            </a:extLst>
          </p:cNvPr>
          <p:cNvSpPr txBox="1"/>
          <p:nvPr/>
        </p:nvSpPr>
        <p:spPr>
          <a:xfrm>
            <a:off x="257176" y="1998302"/>
            <a:ext cx="11677649" cy="2339102"/>
          </a:xfrm>
          <a:prstGeom prst="rect">
            <a:avLst/>
          </a:prstGeom>
          <a:noFill/>
        </p:spPr>
        <p:txBody>
          <a:bodyPr wrap="square">
            <a:spAutoFit/>
          </a:bodyPr>
          <a:lstStyle/>
          <a:p>
            <a:pPr algn="l">
              <a:buFont typeface="Arial" panose="020B0604020202020204" pitchFamily="34" charset="0"/>
              <a:buChar char="•"/>
            </a:pPr>
            <a:r>
              <a:rPr lang="en-US" sz="1600" b="1" dirty="0"/>
              <a:t>App</a:t>
            </a:r>
            <a:r>
              <a:rPr lang="en-US" sz="1600" dirty="0"/>
              <a:t>: Name of the application.</a:t>
            </a:r>
          </a:p>
          <a:p>
            <a:pPr algn="l">
              <a:buFont typeface="Arial" panose="020B0604020202020204" pitchFamily="34" charset="0"/>
              <a:buChar char="•"/>
            </a:pPr>
            <a:r>
              <a:rPr lang="en-US" sz="1600" b="1" dirty="0"/>
              <a:t>Category</a:t>
            </a:r>
            <a:r>
              <a:rPr lang="en-US" sz="1600" dirty="0"/>
              <a:t>: Application category (e.g., "GAME," "BOOKS AND REFERENCE," "EDUCATION").</a:t>
            </a:r>
          </a:p>
          <a:p>
            <a:pPr algn="l">
              <a:buFont typeface="Arial" panose="020B0604020202020204" pitchFamily="34" charset="0"/>
              <a:buChar char="•"/>
            </a:pPr>
            <a:r>
              <a:rPr lang="en-US" sz="1600" b="1" dirty="0"/>
              <a:t>Rating</a:t>
            </a:r>
            <a:r>
              <a:rPr lang="en-US" sz="1600" dirty="0"/>
              <a:t>: Application rating on a scale from 1.0 to 5.0.</a:t>
            </a:r>
          </a:p>
          <a:p>
            <a:pPr algn="l">
              <a:buFont typeface="Arial" panose="020B0604020202020204" pitchFamily="34" charset="0"/>
              <a:buChar char="•"/>
            </a:pPr>
            <a:r>
              <a:rPr lang="en-US" sz="1600" b="1" dirty="0"/>
              <a:t>Reviews</a:t>
            </a:r>
            <a:r>
              <a:rPr lang="en-US" sz="1600" dirty="0"/>
              <a:t>: Number of reviews received.</a:t>
            </a:r>
          </a:p>
          <a:p>
            <a:pPr algn="l">
              <a:buFont typeface="Arial" panose="020B0604020202020204" pitchFamily="34" charset="0"/>
              <a:buChar char="•"/>
            </a:pPr>
            <a:r>
              <a:rPr lang="en-US" sz="1600" b="1" dirty="0"/>
              <a:t>Size</a:t>
            </a:r>
            <a:r>
              <a:rPr lang="en-US" sz="1600" dirty="0"/>
              <a:t>: Size of the application in kilobytes (kB).</a:t>
            </a:r>
          </a:p>
          <a:p>
            <a:pPr algn="l">
              <a:buFont typeface="Arial" panose="020B0604020202020204" pitchFamily="34" charset="0"/>
              <a:buChar char="•"/>
            </a:pPr>
            <a:r>
              <a:rPr lang="en-US" sz="1600" b="1" dirty="0"/>
              <a:t>Installs</a:t>
            </a:r>
            <a:r>
              <a:rPr lang="en-US" sz="1600" dirty="0"/>
              <a:t>: Number of installations, rounded to the lower power of 10.</a:t>
            </a:r>
          </a:p>
          <a:p>
            <a:pPr algn="l">
              <a:buFont typeface="Arial" panose="020B0604020202020204" pitchFamily="34" charset="0"/>
              <a:buChar char="•"/>
            </a:pPr>
            <a:r>
              <a:rPr lang="en-US" sz="1600" b="1" dirty="0"/>
              <a:t>Price</a:t>
            </a:r>
            <a:r>
              <a:rPr lang="en-US" sz="1600" dirty="0"/>
              <a:t>: Price of the application.</a:t>
            </a:r>
          </a:p>
          <a:p>
            <a:pPr algn="l">
              <a:buFont typeface="Arial" panose="020B0604020202020204" pitchFamily="34" charset="0"/>
              <a:buChar char="•"/>
            </a:pPr>
            <a:r>
              <a:rPr lang="en-US" sz="1600" b="1" dirty="0"/>
              <a:t>Type</a:t>
            </a:r>
            <a:r>
              <a:rPr lang="en-US" sz="1600" dirty="0"/>
              <a:t>: Type of application (free or paid).</a:t>
            </a:r>
          </a:p>
          <a:p>
            <a:pPr algn="l">
              <a:buFont typeface="Arial" panose="020B0604020202020204" pitchFamily="34" charset="0"/>
              <a:buChar char="•"/>
            </a:pPr>
            <a:r>
              <a:rPr lang="en-US" sz="1600" b="1" dirty="0"/>
              <a:t>Content Rating</a:t>
            </a:r>
            <a:r>
              <a:rPr lang="en-US" sz="1600" dirty="0"/>
              <a:t>: Age classification of the application (Teen, Adults only, Mature, Everyone 10+, Everyone).</a:t>
            </a:r>
          </a:p>
        </p:txBody>
      </p:sp>
      <p:sp>
        <p:nvSpPr>
          <p:cNvPr id="7" name="TextBox 6">
            <a:extLst>
              <a:ext uri="{FF2B5EF4-FFF2-40B4-BE49-F238E27FC236}">
                <a16:creationId xmlns:a16="http://schemas.microsoft.com/office/drawing/2014/main" id="{5E6A1A80-24EA-5B88-622B-479FE3FEB12F}"/>
              </a:ext>
            </a:extLst>
          </p:cNvPr>
          <p:cNvSpPr txBox="1"/>
          <p:nvPr/>
        </p:nvSpPr>
        <p:spPr>
          <a:xfrm>
            <a:off x="257175" y="4646681"/>
            <a:ext cx="6096000" cy="1077218"/>
          </a:xfrm>
          <a:prstGeom prst="rect">
            <a:avLst/>
          </a:prstGeom>
          <a:noFill/>
        </p:spPr>
        <p:txBody>
          <a:bodyPr wrap="square">
            <a:spAutoFit/>
          </a:bodyPr>
          <a:lstStyle/>
          <a:p>
            <a:pPr algn="l">
              <a:buFont typeface="Arial" panose="020B0604020202020204" pitchFamily="34" charset="0"/>
              <a:buChar char="•"/>
            </a:pPr>
            <a:r>
              <a:rPr lang="en-US" sz="1600" b="1" dirty="0"/>
              <a:t>Last Updated</a:t>
            </a:r>
            <a:r>
              <a:rPr lang="en-US" sz="1600" dirty="0"/>
              <a:t>: Date of the last update of the application.</a:t>
            </a:r>
          </a:p>
          <a:p>
            <a:pPr algn="l">
              <a:buFont typeface="Arial" panose="020B0604020202020204" pitchFamily="34" charset="0"/>
              <a:buChar char="•"/>
            </a:pPr>
            <a:r>
              <a:rPr lang="en-US" sz="1600" b="1" dirty="0"/>
              <a:t>Current Ver</a:t>
            </a:r>
            <a:r>
              <a:rPr lang="en-US" sz="1600" dirty="0"/>
              <a:t>: Current version of the application.</a:t>
            </a:r>
          </a:p>
          <a:p>
            <a:pPr algn="l">
              <a:buFont typeface="Arial" panose="020B0604020202020204" pitchFamily="34" charset="0"/>
              <a:buChar char="•"/>
            </a:pPr>
            <a:r>
              <a:rPr lang="en-US" sz="1600" b="1" dirty="0"/>
              <a:t>Genres</a:t>
            </a:r>
            <a:r>
              <a:rPr lang="en-US" sz="1600" dirty="0"/>
              <a:t>: Genres of the application.</a:t>
            </a:r>
          </a:p>
          <a:p>
            <a:pPr algn="l">
              <a:buFont typeface="Arial" panose="020B0604020202020204" pitchFamily="34" charset="0"/>
              <a:buChar char="•"/>
            </a:pPr>
            <a:r>
              <a:rPr lang="en-US" sz="1600" b="1" dirty="0"/>
              <a:t>Android Ver</a:t>
            </a:r>
            <a:r>
              <a:rPr lang="en-US" sz="1600" dirty="0"/>
              <a:t>: Minimum required Android version for the application.</a:t>
            </a:r>
          </a:p>
        </p:txBody>
      </p:sp>
      <p:sp>
        <p:nvSpPr>
          <p:cNvPr id="10" name="TextBox 9">
            <a:extLst>
              <a:ext uri="{FF2B5EF4-FFF2-40B4-BE49-F238E27FC236}">
                <a16:creationId xmlns:a16="http://schemas.microsoft.com/office/drawing/2014/main" id="{E1B916FE-F30F-8E7C-5198-CCCB11A97A3A}"/>
              </a:ext>
            </a:extLst>
          </p:cNvPr>
          <p:cNvSpPr txBox="1"/>
          <p:nvPr/>
        </p:nvSpPr>
        <p:spPr>
          <a:xfrm>
            <a:off x="257175" y="4277349"/>
            <a:ext cx="6096000" cy="369332"/>
          </a:xfrm>
          <a:prstGeom prst="rect">
            <a:avLst/>
          </a:prstGeom>
          <a:noFill/>
        </p:spPr>
        <p:txBody>
          <a:bodyPr wrap="square">
            <a:spAutoFit/>
          </a:bodyPr>
          <a:lstStyle/>
          <a:p>
            <a:r>
              <a:rPr lang="en-US" dirty="0">
                <a:latin typeface="Söhne"/>
              </a:rPr>
              <a:t>The e</a:t>
            </a:r>
            <a:r>
              <a:rPr lang="en-US" i="0" dirty="0">
                <a:effectLst/>
                <a:latin typeface="Söhne"/>
              </a:rPr>
              <a:t>xcluded </a:t>
            </a:r>
            <a:r>
              <a:rPr lang="en-US" dirty="0">
                <a:latin typeface="Söhne"/>
              </a:rPr>
              <a:t>f</a:t>
            </a:r>
            <a:r>
              <a:rPr lang="en-US" i="0" dirty="0">
                <a:effectLst/>
                <a:latin typeface="Söhne"/>
              </a:rPr>
              <a:t>eatures are</a:t>
            </a:r>
            <a:endParaRPr lang="it-IT" dirty="0"/>
          </a:p>
        </p:txBody>
      </p:sp>
    </p:spTree>
    <p:extLst>
      <p:ext uri="{BB962C8B-B14F-4D97-AF65-F5344CB8AC3E}">
        <p14:creationId xmlns:p14="http://schemas.microsoft.com/office/powerpoint/2010/main" val="337631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3205080" y="2625150"/>
            <a:ext cx="5781839" cy="584775"/>
          </a:xfrm>
          <a:prstGeom prst="rect">
            <a:avLst/>
          </a:prstGeom>
          <a:noFill/>
        </p:spPr>
        <p:txBody>
          <a:bodyPr wrap="none" rtlCol="0">
            <a:spAutoFit/>
          </a:bodyPr>
          <a:lstStyle/>
          <a:p>
            <a:r>
              <a:rPr lang="en-US" sz="3200" dirty="0"/>
              <a:t>Data Manipulation/Preprocessing</a:t>
            </a:r>
            <a:endParaRPr lang="it-IT" sz="3200" dirty="0"/>
          </a:p>
        </p:txBody>
      </p:sp>
    </p:spTree>
    <p:extLst>
      <p:ext uri="{BB962C8B-B14F-4D97-AF65-F5344CB8AC3E}">
        <p14:creationId xmlns:p14="http://schemas.microsoft.com/office/powerpoint/2010/main" val="14670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77E5AA0C-2C73-B36B-26B8-51F716BD9353}"/>
              </a:ext>
            </a:extLst>
          </p:cNvPr>
          <p:cNvSpPr txBox="1"/>
          <p:nvPr/>
        </p:nvSpPr>
        <p:spPr>
          <a:xfrm>
            <a:off x="567814" y="1925942"/>
            <a:ext cx="11048798" cy="2308324"/>
          </a:xfrm>
          <a:prstGeom prst="rect">
            <a:avLst/>
          </a:prstGeom>
          <a:noFill/>
        </p:spPr>
        <p:txBody>
          <a:bodyPr wrap="square">
            <a:spAutoFit/>
          </a:bodyPr>
          <a:lstStyle/>
          <a:p>
            <a:pPr marL="342900" indent="-342900" algn="l">
              <a:buFont typeface="+mj-lt"/>
              <a:buAutoNum type="arabicPeriod"/>
            </a:pPr>
            <a:r>
              <a:rPr lang="en-US" i="0" dirty="0">
                <a:effectLst/>
              </a:rPr>
              <a:t>We remove the</a:t>
            </a:r>
            <a:r>
              <a:rPr lang="en-US" i="0" dirty="0">
                <a:solidFill>
                  <a:srgbClr val="374151"/>
                </a:solidFill>
                <a:effectLst/>
              </a:rPr>
              <a:t> </a:t>
            </a:r>
            <a:r>
              <a:rPr lang="en-US" b="0" i="0" dirty="0">
                <a:solidFill>
                  <a:srgbClr val="374151"/>
                </a:solidFill>
                <a:effectLst/>
              </a:rPr>
              <a:t>rows with </a:t>
            </a:r>
            <a:r>
              <a:rPr lang="en-US" b="0" i="0" dirty="0" err="1">
                <a:solidFill>
                  <a:srgbClr val="374151"/>
                </a:solidFill>
                <a:effectLst/>
              </a:rPr>
              <a:t>NaN</a:t>
            </a:r>
            <a:r>
              <a:rPr lang="en-US" b="0" i="0" dirty="0">
                <a:solidFill>
                  <a:srgbClr val="374151"/>
                </a:solidFill>
                <a:effectLst/>
              </a:rPr>
              <a:t> values in Rating and Size columns</a:t>
            </a:r>
            <a:r>
              <a:rPr lang="en-US" dirty="0">
                <a:solidFill>
                  <a:srgbClr val="374151"/>
                </a:solidFill>
              </a:rPr>
              <a:t> a</a:t>
            </a:r>
            <a:r>
              <a:rPr lang="en-US" b="0" i="0" dirty="0">
                <a:solidFill>
                  <a:srgbClr val="374151"/>
                </a:solidFill>
                <a:effectLst/>
              </a:rPr>
              <a:t>nd the incomplete rows to maintain data integrity.</a:t>
            </a:r>
            <a:endParaRPr lang="en-US" dirty="0">
              <a:solidFill>
                <a:srgbClr val="374151"/>
              </a:solidFill>
            </a:endParaRPr>
          </a:p>
          <a:p>
            <a:pPr marL="342900" indent="-342900" algn="l">
              <a:buFont typeface="+mj-lt"/>
              <a:buAutoNum type="arabicPeriod"/>
            </a:pPr>
            <a:r>
              <a:rPr lang="en-US" b="0" i="0" dirty="0">
                <a:solidFill>
                  <a:srgbClr val="374151"/>
                </a:solidFill>
                <a:effectLst/>
              </a:rPr>
              <a:t>Removal of unnecessary characters:</a:t>
            </a:r>
          </a:p>
          <a:p>
            <a:pPr marL="742950" lvl="1" indent="-285750" algn="l">
              <a:buFont typeface="Arial" panose="020B0604020202020204" pitchFamily="34" charset="0"/>
              <a:buChar char="•"/>
            </a:pPr>
            <a:r>
              <a:rPr lang="en-US" b="0" i="0" dirty="0">
                <a:solidFill>
                  <a:srgbClr val="374151"/>
                </a:solidFill>
                <a:effectLst/>
              </a:rPr>
              <a:t>Size column: kb or MB indicators.</a:t>
            </a:r>
          </a:p>
          <a:p>
            <a:pPr marL="742950" lvl="1" indent="-285750" algn="l">
              <a:buFont typeface="Arial" panose="020B0604020202020204" pitchFamily="34" charset="0"/>
              <a:buChar char="•"/>
            </a:pPr>
            <a:r>
              <a:rPr lang="en-US" b="0" i="0" dirty="0">
                <a:solidFill>
                  <a:srgbClr val="374151"/>
                </a:solidFill>
                <a:effectLst/>
              </a:rPr>
              <a:t>Price column: Dollar symbol ($).</a:t>
            </a:r>
          </a:p>
          <a:p>
            <a:pPr marL="742950" lvl="1" indent="-285750" algn="l">
              <a:buFont typeface="Arial" panose="020B0604020202020204" pitchFamily="34" charset="0"/>
              <a:buChar char="•"/>
            </a:pPr>
            <a:r>
              <a:rPr lang="en-US" b="0" i="0" dirty="0">
                <a:solidFill>
                  <a:srgbClr val="374151"/>
                </a:solidFill>
                <a:effectLst/>
              </a:rPr>
              <a:t>Installs column: Plus symbols and commas between digits.</a:t>
            </a:r>
          </a:p>
          <a:p>
            <a:pPr marL="342900" indent="-342900">
              <a:buFont typeface="+mj-lt"/>
              <a:buAutoNum type="arabicPeriod"/>
            </a:pPr>
            <a:r>
              <a:rPr lang="en-US" dirty="0">
                <a:solidFill>
                  <a:srgbClr val="374151"/>
                </a:solidFill>
              </a:rPr>
              <a:t>Performing of </a:t>
            </a:r>
            <a:r>
              <a:rPr lang="en-US" i="0" dirty="0">
                <a:effectLst/>
              </a:rPr>
              <a:t>Dimensionality Reduction (PCA), </a:t>
            </a:r>
            <a:r>
              <a:rPr lang="en-US" b="0" i="0" dirty="0">
                <a:solidFill>
                  <a:srgbClr val="374151"/>
                </a:solidFill>
                <a:effectLst/>
              </a:rPr>
              <a:t>Considered only continuous columns (Rating, Reviews, Size, Installs, Price). Omitted categorical columns (App, Category, Type, Content Rating).</a:t>
            </a:r>
            <a:endParaRPr lang="en-US" i="0" dirty="0">
              <a:effectLst/>
            </a:endParaRPr>
          </a:p>
        </p:txBody>
      </p:sp>
    </p:spTree>
    <p:extLst>
      <p:ext uri="{BB962C8B-B14F-4D97-AF65-F5344CB8AC3E}">
        <p14:creationId xmlns:p14="http://schemas.microsoft.com/office/powerpoint/2010/main" val="146434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157281" y="2844225"/>
            <a:ext cx="1877437" cy="584775"/>
          </a:xfrm>
          <a:prstGeom prst="rect">
            <a:avLst/>
          </a:prstGeom>
          <a:noFill/>
        </p:spPr>
        <p:txBody>
          <a:bodyPr wrap="none" rtlCol="0">
            <a:spAutoFit/>
          </a:bodyPr>
          <a:lstStyle/>
          <a:p>
            <a:r>
              <a:rPr lang="it-IT" sz="3200" dirty="0"/>
              <a:t>5 </a:t>
            </a:r>
            <a:r>
              <a:rPr lang="it-IT" sz="3200" dirty="0" err="1"/>
              <a:t>Sections</a:t>
            </a:r>
            <a:endParaRPr lang="it-IT" sz="3200" dirty="0"/>
          </a:p>
        </p:txBody>
      </p:sp>
    </p:spTree>
    <p:extLst>
      <p:ext uri="{BB962C8B-B14F-4D97-AF65-F5344CB8AC3E}">
        <p14:creationId xmlns:p14="http://schemas.microsoft.com/office/powerpoint/2010/main" val="39482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3" name="Picture 2">
            <a:extLst>
              <a:ext uri="{FF2B5EF4-FFF2-40B4-BE49-F238E27FC236}">
                <a16:creationId xmlns:a16="http://schemas.microsoft.com/office/drawing/2014/main" id="{78D05044-DA6A-0C5E-7EBB-66C0F411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819" y="1273584"/>
            <a:ext cx="1446970" cy="4440097"/>
          </a:xfrm>
          <a:prstGeom prst="rect">
            <a:avLst/>
          </a:prstGeom>
        </p:spPr>
      </p:pic>
      <p:pic>
        <p:nvPicPr>
          <p:cNvPr id="6" name="Picture 5">
            <a:extLst>
              <a:ext uri="{FF2B5EF4-FFF2-40B4-BE49-F238E27FC236}">
                <a16:creationId xmlns:a16="http://schemas.microsoft.com/office/drawing/2014/main" id="{666D475D-711D-78E3-47F1-936C033D5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6615" y="1275341"/>
            <a:ext cx="4477198" cy="2153659"/>
          </a:xfrm>
          <a:prstGeom prst="rect">
            <a:avLst/>
          </a:prstGeom>
        </p:spPr>
      </p:pic>
      <p:pic>
        <p:nvPicPr>
          <p:cNvPr id="9" name="Picture 8">
            <a:extLst>
              <a:ext uri="{FF2B5EF4-FFF2-40B4-BE49-F238E27FC236}">
                <a16:creationId xmlns:a16="http://schemas.microsoft.com/office/drawing/2014/main" id="{DD80B530-873C-20F5-50C8-490945DB7F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6615" y="3493631"/>
            <a:ext cx="4478400" cy="2220049"/>
          </a:xfrm>
          <a:prstGeom prst="rect">
            <a:avLst/>
          </a:prstGeom>
        </p:spPr>
      </p:pic>
      <p:pic>
        <p:nvPicPr>
          <p:cNvPr id="11" name="Picture 10">
            <a:extLst>
              <a:ext uri="{FF2B5EF4-FFF2-40B4-BE49-F238E27FC236}">
                <a16:creationId xmlns:a16="http://schemas.microsoft.com/office/drawing/2014/main" id="{A8C3E6A9-8E88-DD65-CB58-A68F6A717A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886" y="3493632"/>
            <a:ext cx="4905632" cy="2243753"/>
          </a:xfrm>
          <a:prstGeom prst="rect">
            <a:avLst/>
          </a:prstGeom>
        </p:spPr>
      </p:pic>
      <p:pic>
        <p:nvPicPr>
          <p:cNvPr id="13" name="Picture 12">
            <a:extLst>
              <a:ext uri="{FF2B5EF4-FFF2-40B4-BE49-F238E27FC236}">
                <a16:creationId xmlns:a16="http://schemas.microsoft.com/office/drawing/2014/main" id="{B188D520-0548-DB4C-5361-D690A8D19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886" y="1273584"/>
            <a:ext cx="4905632" cy="2155416"/>
          </a:xfrm>
          <a:prstGeom prst="rect">
            <a:avLst/>
          </a:prstGeom>
        </p:spPr>
      </p:pic>
    </p:spTree>
    <p:extLst>
      <p:ext uri="{BB962C8B-B14F-4D97-AF65-F5344CB8AC3E}">
        <p14:creationId xmlns:p14="http://schemas.microsoft.com/office/powerpoint/2010/main" val="194538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9CCE1768-3BB6-4E1C-5FB9-8B187D0AB3B7}"/>
              </a:ext>
            </a:extLst>
          </p:cNvPr>
          <p:cNvSpPr txBox="1"/>
          <p:nvPr/>
        </p:nvSpPr>
        <p:spPr>
          <a:xfrm>
            <a:off x="4241261" y="3136612"/>
            <a:ext cx="3709477" cy="584775"/>
          </a:xfrm>
          <a:prstGeom prst="rect">
            <a:avLst/>
          </a:prstGeom>
          <a:noFill/>
        </p:spPr>
        <p:txBody>
          <a:bodyPr wrap="none" rtlCol="0">
            <a:spAutoFit/>
          </a:bodyPr>
          <a:lstStyle/>
          <a:p>
            <a:r>
              <a:rPr lang="it-IT" sz="3200" dirty="0"/>
              <a:t>Two </a:t>
            </a:r>
            <a:r>
              <a:rPr lang="it-IT" sz="3200" dirty="0" err="1"/>
              <a:t>type</a:t>
            </a:r>
            <a:r>
              <a:rPr lang="it-IT" sz="3200" dirty="0"/>
              <a:t> of </a:t>
            </a:r>
            <a:r>
              <a:rPr lang="it-IT" sz="3200" dirty="0" err="1"/>
              <a:t>modality</a:t>
            </a:r>
            <a:endParaRPr lang="it-IT" sz="3200" dirty="0"/>
          </a:p>
        </p:txBody>
      </p:sp>
    </p:spTree>
    <p:extLst>
      <p:ext uri="{BB962C8B-B14F-4D97-AF65-F5344CB8AC3E}">
        <p14:creationId xmlns:p14="http://schemas.microsoft.com/office/powerpoint/2010/main" val="414769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1432</TotalTime>
  <Words>1867</Words>
  <Application>Microsoft Office PowerPoint</Application>
  <PresentationFormat>Widescreen</PresentationFormat>
  <Paragraphs>156</Paragraphs>
  <Slides>27</Slides>
  <Notes>27</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Arial</vt:lpstr>
      <vt:lpstr>Calibri</vt:lpstr>
      <vt:lpstr>Calibri Light</vt:lpstr>
      <vt:lpstr>Google Sans</vt:lpstr>
      <vt:lpstr>Söhne</vt:lpstr>
      <vt:lpstr>zeitung</vt:lpstr>
      <vt:lpstr>Office Theme</vt:lpstr>
      <vt:lpstr>Visual Analytics Project  Paolo Caruso 1843152 Cristian Fioravanti 1861593</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Integration Project  Paolo Caruso  Cristian Fioravanti 1861593</dc:title>
  <dc:creator>Cristian Fioravanti</dc:creator>
  <cp:lastModifiedBy>Paolo Caruso</cp:lastModifiedBy>
  <cp:revision>32</cp:revision>
  <dcterms:created xsi:type="dcterms:W3CDTF">2023-07-20T15:34:09Z</dcterms:created>
  <dcterms:modified xsi:type="dcterms:W3CDTF">2024-02-01T15:33:32Z</dcterms:modified>
</cp:coreProperties>
</file>