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5" r:id="rId2"/>
    <p:sldId id="327" r:id="rId3"/>
    <p:sldId id="324" r:id="rId4"/>
    <p:sldId id="325" r:id="rId5"/>
    <p:sldId id="277" r:id="rId6"/>
    <p:sldId id="329" r:id="rId7"/>
    <p:sldId id="326" r:id="rId8"/>
    <p:sldId id="315" r:id="rId9"/>
    <p:sldId id="316" r:id="rId10"/>
    <p:sldId id="331" r:id="rId11"/>
    <p:sldId id="334" r:id="rId12"/>
    <p:sldId id="330" r:id="rId13"/>
    <p:sldId id="318" r:id="rId14"/>
    <p:sldId id="332" r:id="rId15"/>
    <p:sldId id="335" r:id="rId16"/>
    <p:sldId id="317" r:id="rId17"/>
    <p:sldId id="328" r:id="rId18"/>
    <p:sldId id="333" r:id="rId19"/>
    <p:sldId id="340" r:id="rId20"/>
    <p:sldId id="337" r:id="rId21"/>
    <p:sldId id="338" r:id="rId22"/>
    <p:sldId id="336" r:id="rId23"/>
    <p:sldId id="319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65BC"/>
    <a:srgbClr val="FF9896"/>
    <a:srgbClr val="00E3FD"/>
    <a:srgbClr val="CB2322"/>
    <a:srgbClr val="82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75859" autoAdjust="0"/>
  </p:normalViewPr>
  <p:slideViewPr>
    <p:cSldViewPr snapToGrid="0">
      <p:cViewPr varScale="1">
        <p:scale>
          <a:sx n="93" d="100"/>
          <a:sy n="93" d="100"/>
        </p:scale>
        <p:origin x="16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D10F-851A-4A79-A264-929A5BDC4C08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3B4D8-7943-409F-B8D3-90CF7219B5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BAEE55-7E9D-4FFD-F47A-AB01C0784D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6D7D793-CB6A-F27E-ABF0-6104FCD98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03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85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74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652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777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5152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49167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56657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24555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2157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8076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06679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37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1823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946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258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45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01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8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842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269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04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92F1-4A56-C5EE-D2C9-9E00E36B4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CA6AF-BE60-82C2-1C20-B7B4C8AAC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5E2E-2FF6-7F0E-A372-C0BD2D0D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093B-B577-4C43-34FF-E2A36880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549A-24E8-F528-9A47-97A1E707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91A5-C237-17D8-E2ED-7FC29812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5E52-61F1-0825-50CB-41B949DB7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5511-4F4C-25CA-C38C-028EEDD8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85D3-07C9-5661-CAA4-7A564FFD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0AFD-83B8-057B-EF70-FC8D337F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2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36622-6A08-78BC-58F8-3F80E4BEA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5468-42A4-4B80-4B05-2F237393D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67DB-F990-1E1E-46F8-B842AF4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C41A-93A3-2D9E-7ED0-EDA872BE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B524-8AFB-486A-C836-60DAB453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8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8A02-E823-8E78-748D-3519CDC0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C05A-A2A7-F7AA-7482-A3F6E4B1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3672-DE72-FCCC-B64E-D2EE68F9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E498-AF6B-53BE-C5A6-E9C7B824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EF37-58E5-D8C4-9259-62E3D50B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8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12F8-29A7-5811-AC1B-13BF8D94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D88E-82F6-3643-AF0A-A3B33750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3A79-4B4F-EDF4-CD10-6C8970ED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8B02-5120-257A-997E-3E929D91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89C9-03DA-9329-6CD5-E433366D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32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089B-4E21-421D-EB11-B2D046C2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8CDCE-7EBE-AA46-1578-49F198609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FB516-B02F-3C7E-B1A0-2103ED14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D222B-08D0-1E6C-FB71-3F0D3FCB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5190-3D5A-B156-2CA7-6BCC4054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96A8F-EF97-2D2D-AF0F-CDB64ADC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3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3C5-99F2-3722-FFD5-B00CE0C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4F6CB-FA45-E732-6FCE-4A1C76CF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0D26-F2A4-602B-4F9A-BC69B4F57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971F0-4F5E-85B2-39D5-E12082C1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E35A-553E-A200-15DC-C087B6F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E1722-D79C-C408-8BDB-A5E97CF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E4480-108E-0359-9E4B-3D3A0C48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D3F66-E734-A140-1AE9-CC500A85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2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3229-4FB8-CE27-190C-22EC17A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149EB-5D7B-C2EF-9D3C-6850210F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0BA94-C86D-AE1D-C537-2DDC453F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F2D15-5DA5-909A-14EB-54285AB5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14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17C6-7B01-011A-2B8B-A71CC1E3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E4AB0-0E4C-0BFA-8665-BAE7B0E9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7C44-9F74-589C-5552-8F7F10FE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7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C29D-638A-A1B3-6320-3DF95122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A507A-F870-C5C7-4069-4C0561AA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52DAA-BD9A-4F9E-90FA-DB2195028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D61B-CBB8-431F-4E95-98A770C6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E873-21EE-1BFC-3534-4622D44E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45E5-6639-2918-9BCE-313D3DCF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99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D7FB-776C-656F-4B0C-0E79D299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265E1-7502-D902-892D-D7E09DE3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CD59B-B73A-15DB-7B9D-86779390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0AFCF-0081-D772-7233-67A42E7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E48B-9CE8-72FE-F7C7-BFAF42F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63AD-D30D-A056-4390-DB38BC2A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18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2E789-EA90-01AC-3859-93EAA8BE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76F1-A84F-E5A5-1165-37279EBD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037D-E1B5-0F1C-0146-8BC815781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6065D-7731-4525-AC99-D31380634F16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9B8A-12C6-38CB-38B9-5CECA071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F10C-1173-9B8E-1B56-59FA74D8F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4F4-6F5A-4614-9621-31BDC7B018F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sumitrodatta/nba-aba-baa-stat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>
            <a:extLst>
              <a:ext uri="{FF2B5EF4-FFF2-40B4-BE49-F238E27FC236}">
                <a16:creationId xmlns:a16="http://schemas.microsoft.com/office/drawing/2014/main" id="{D8DFE8E4-8720-715B-CBA2-42C4003C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GB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5362" name="Group 17">
            <a:extLst>
              <a:ext uri="{FF2B5EF4-FFF2-40B4-BE49-F238E27FC236}">
                <a16:creationId xmlns:a16="http://schemas.microsoft.com/office/drawing/2014/main" id="{E20A9E93-1537-6E33-5561-E07083BEB02B}"/>
              </a:ext>
            </a:extLst>
          </p:cNvPr>
          <p:cNvGrpSpPr>
            <a:grpSpLocks/>
          </p:cNvGrpSpPr>
          <p:nvPr/>
        </p:nvGrpSpPr>
        <p:grpSpPr bwMode="auto">
          <a:xfrm>
            <a:off x="1523286" y="3323536"/>
            <a:ext cx="9152623" cy="3534466"/>
            <a:chOff x="111" y="2158"/>
            <a:chExt cx="5650" cy="2162"/>
          </a:xfrm>
        </p:grpSpPr>
        <p:pic>
          <p:nvPicPr>
            <p:cNvPr id="15365" name="Picture 15" descr="Fondino">
              <a:extLst>
                <a:ext uri="{FF2B5EF4-FFF2-40B4-BE49-F238E27FC236}">
                  <a16:creationId xmlns:a16="http://schemas.microsoft.com/office/drawing/2014/main" id="{9F15CEDC-D5E7-353B-1758-2732A2A21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" y="2158"/>
              <a:ext cx="5649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13" descr="logo +marchio">
              <a:extLst>
                <a:ext uri="{FF2B5EF4-FFF2-40B4-BE49-F238E27FC236}">
                  <a16:creationId xmlns:a16="http://schemas.microsoft.com/office/drawing/2014/main" id="{618B4C26-477E-28CD-CC02-A320646E7B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" y="2160"/>
              <a:ext cx="5650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3" name="Titolo 2">
            <a:extLst>
              <a:ext uri="{FF2B5EF4-FFF2-40B4-BE49-F238E27FC236}">
                <a16:creationId xmlns:a16="http://schemas.microsoft.com/office/drawing/2014/main" id="{1480CD25-F019-0BA2-D970-0C7D2327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475" y="724694"/>
            <a:ext cx="6369050" cy="1979612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en-US" sz="3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Analytics Project</a:t>
            </a:r>
            <a:br>
              <a:rPr lang="it-IT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br>
              <a:rPr lang="it-IT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Paolo Caruso </a:t>
            </a: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1843152</a:t>
            </a:r>
            <a:b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it-IT" altLang="en-US" sz="2800" dirty="0">
                <a:solidFill>
                  <a:srgbClr val="FFFFFF"/>
                </a:solidFill>
                <a:latin typeface="Calibri" panose="020F0502020204030204" pitchFamily="34" charset="0"/>
              </a:rPr>
              <a:t>Cristian Fioravanti 1861593</a:t>
            </a:r>
          </a:p>
        </p:txBody>
      </p:sp>
      <p:sp>
        <p:nvSpPr>
          <p:cNvPr id="15364" name="Sottotitolo 3">
            <a:extLst>
              <a:ext uri="{FF2B5EF4-FFF2-40B4-BE49-F238E27FC236}">
                <a16:creationId xmlns:a16="http://schemas.microsoft.com/office/drawing/2014/main" id="{91CCB767-863D-07BE-B902-3DDD28F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784" y="6410131"/>
            <a:ext cx="6400800" cy="245587"/>
          </a:xfrm>
        </p:spPr>
        <p:txBody>
          <a:bodyPr>
            <a:normAutofit lnSpcReduction="10000"/>
          </a:bodyPr>
          <a:lstStyle/>
          <a:p>
            <a:pPr algn="r" eaLnBrk="1" hangingPunct="1"/>
            <a:r>
              <a:rPr lang="it-IT" altLang="en-US" sz="1200" dirty="0">
                <a:solidFill>
                  <a:srgbClr val="FFFFFF"/>
                </a:solidFill>
                <a:latin typeface="Calibri" panose="020F0502020204030204" pitchFamily="34" charset="0"/>
              </a:rPr>
              <a:t>Visual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164B7-B68C-2A10-61C1-A095A164D938}"/>
              </a:ext>
            </a:extLst>
          </p:cNvPr>
          <p:cNvSpPr/>
          <p:nvPr/>
        </p:nvSpPr>
        <p:spPr>
          <a:xfrm>
            <a:off x="4034611" y="2767280"/>
            <a:ext cx="41227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E3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Visualize</a:t>
            </a:r>
            <a:endParaRPr lang="en-US" sz="8000" b="0" cap="none" spc="0" dirty="0">
              <a:ln w="0"/>
              <a:solidFill>
                <a:srgbClr val="00E3F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53824-B564-FEEC-88CA-2B3461F746BE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140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3164B7-B68C-2A10-61C1-A095A164D938}"/>
              </a:ext>
            </a:extLst>
          </p:cNvPr>
          <p:cNvSpPr/>
          <p:nvPr/>
        </p:nvSpPr>
        <p:spPr>
          <a:xfrm>
            <a:off x="4034611" y="2767280"/>
            <a:ext cx="412277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00E3FD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Visualize</a:t>
            </a:r>
            <a:endParaRPr lang="en-US" sz="8000" b="0" cap="none" spc="0" dirty="0">
              <a:ln w="0"/>
              <a:solidFill>
                <a:srgbClr val="00E3FD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1FB2F-46B2-DE42-0591-8A1C4C589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0" y="1248415"/>
            <a:ext cx="9710057" cy="43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3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8082"/>
            <a:ext cx="12192000" cy="279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8C5D8-23E7-60CD-7F3A-B6D3BDA848DC}"/>
              </a:ext>
            </a:extLst>
          </p:cNvPr>
          <p:cNvSpPr txBox="1"/>
          <p:nvPr/>
        </p:nvSpPr>
        <p:spPr>
          <a:xfrm>
            <a:off x="315686" y="1380369"/>
            <a:ext cx="115606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Category Selection: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Choosing a category from the list highlights applications in that category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are not already selected.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Adding these applications to the selected ones updates the Histogram data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Deselecting a category unselects all applications previously selected in that category, removing their highlighting.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Mouseover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Elements: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Displays the features of the selected element.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Brush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Selecting an area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adds the included applications to the already selected ones.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Histogram data is updated in real-time.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Only one brush is allowed in this mode.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</a:rPr>
              <a:t>Brush on Parallel Coordinates: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Highlights in YELLOW the applications already selected on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Performing multiple brushes on different features highlights only the selected applications that satisfy all chosen criteria.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It is possible to deselect and move the already made selection on each axis.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CBA632-A603-3A8D-03B6-96128A5EF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94EEDC-98F2-72B4-D652-701FDBF1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98C5D8-23E7-60CD-7F3A-B6D3BDA848DC}"/>
              </a:ext>
            </a:extLst>
          </p:cNvPr>
          <p:cNvSpPr txBox="1"/>
          <p:nvPr/>
        </p:nvSpPr>
        <p:spPr>
          <a:xfrm>
            <a:off x="315686" y="1905506"/>
            <a:ext cx="11560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5.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Section Selection: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Clicking on one of the 4 sections of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highlights in yellow the already selected applications that have the value of that category within the range represented by the selected section.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Clicking on multiple sections of the same or different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highlights only the selected applications that agree with all the chosen value ranges.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user-selected portion is highlighted with the same color as the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but in a more intense shade.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6. Mouseover on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Sections: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Hovering over each of the 4 sections of a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BoxPlot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shows a tooltip with detailed information about the number of applications that meet or do not meet that specific constraint.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</a:rPr>
              <a:t>7. Mouseover on Histogram Rectangles:</a:t>
            </a:r>
            <a:endParaRPr lang="en-US" b="0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Hovering over each rectangle in the 3 available views shows a tooltip displaying the value represented by that rectangle and thus the number of applications with that value on the x-axis.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C4D4B-D544-267D-594D-2C8CBC99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DD9EA-82F8-7557-C541-C46A637C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4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7BC7D-52F4-037C-59FA-5F5CB8E7466C}"/>
              </a:ext>
            </a:extLst>
          </p:cNvPr>
          <p:cNvSpPr/>
          <p:nvPr/>
        </p:nvSpPr>
        <p:spPr>
          <a:xfrm>
            <a:off x="4107667" y="2767280"/>
            <a:ext cx="39766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CB2322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FE78D-C07E-CD0F-2027-6490552AFBC6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80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A7BC7D-52F4-037C-59FA-5F5CB8E7466C}"/>
              </a:ext>
            </a:extLst>
          </p:cNvPr>
          <p:cNvSpPr/>
          <p:nvPr/>
        </p:nvSpPr>
        <p:spPr>
          <a:xfrm>
            <a:off x="4107667" y="2767280"/>
            <a:ext cx="39766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rgbClr val="CB2322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Compare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FE78D-C07E-CD0F-2027-6490552AFBC6}"/>
              </a:ext>
            </a:extLst>
          </p:cNvPr>
          <p:cNvSpPr txBox="1"/>
          <p:nvPr/>
        </p:nvSpPr>
        <p:spPr>
          <a:xfrm>
            <a:off x="9725620" y="225079"/>
            <a:ext cx="21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Two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modality</a:t>
            </a:r>
            <a:endParaRPr lang="it-IT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B220F6B-39A7-F10D-1CC0-04C98943A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00" y="1249486"/>
            <a:ext cx="9709200" cy="435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859295-958C-F939-7D07-A258044AE07B}"/>
              </a:ext>
            </a:extLst>
          </p:cNvPr>
          <p:cNvSpPr txBox="1"/>
          <p:nvPr/>
        </p:nvSpPr>
        <p:spPr>
          <a:xfrm>
            <a:off x="297024" y="1859339"/>
            <a:ext cx="115979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Category Selection and Deselection: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Selecting a category from the list selects applications belonging to that category as a group to compare.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Deselecting a category removes those applications as a group to compare and also deselects them on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Mouseover on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Elements: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Brush on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Sets the included applications in the selection as a group to compare.</a:t>
            </a: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possible to perform a maximum of two brushes in this mode (one for each group). If a category has already been selected as a group, only one brush is allowed.</a:t>
            </a:r>
          </a:p>
        </p:txBody>
      </p:sp>
    </p:spTree>
    <p:extLst>
      <p:ext uri="{BB962C8B-B14F-4D97-AF65-F5344CB8AC3E}">
        <p14:creationId xmlns:p14="http://schemas.microsoft.com/office/powerpoint/2010/main" val="1905434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AF6EFE-D926-504A-5BCF-00B24E23E2ED}"/>
              </a:ext>
            </a:extLst>
          </p:cNvPr>
          <p:cNvSpPr txBox="1"/>
          <p:nvPr/>
        </p:nvSpPr>
        <p:spPr>
          <a:xfrm>
            <a:off x="1055135" y="1997839"/>
            <a:ext cx="93764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74151"/>
                </a:solidFill>
                <a:latin typeface="Söhne"/>
              </a:rPr>
              <a:t>4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. Recompute PCA: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Once two groups are selected, clicking the button next to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recalculates the PCA on the data of the applications in the two groups and updates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ScatterPlot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with only the circles of those two groups.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5. Brush on Parallel Coordinates: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6. Mouseover on Histogram Rectangles: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Retains the behavior of the "Visualize" mode.</a:t>
            </a:r>
          </a:p>
        </p:txBody>
      </p:sp>
    </p:spTree>
    <p:extLst>
      <p:ext uri="{BB962C8B-B14F-4D97-AF65-F5344CB8AC3E}">
        <p14:creationId xmlns:p14="http://schemas.microsoft.com/office/powerpoint/2010/main" val="300361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961DC-3C1A-320B-6376-623B877876D0}"/>
              </a:ext>
            </a:extLst>
          </p:cNvPr>
          <p:cNvSpPr txBox="1"/>
          <p:nvPr/>
        </p:nvSpPr>
        <p:spPr>
          <a:xfrm>
            <a:off x="5360436" y="2844225"/>
            <a:ext cx="1471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effectLst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84735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459202" cy="709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548981"/>
            <a:ext cx="12192000" cy="3090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C21C2-311E-3721-E03A-F2A6657BC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8964" y="282453"/>
            <a:ext cx="9461812" cy="4466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4399D1-8A92-80A1-54B8-A5AA8CD40080}"/>
              </a:ext>
            </a:extLst>
          </p:cNvPr>
          <p:cNvSpPr txBox="1"/>
          <p:nvPr/>
        </p:nvSpPr>
        <p:spPr>
          <a:xfrm>
            <a:off x="5043974" y="1116926"/>
            <a:ext cx="16274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CB2322"/>
                </a:solidFill>
                <a:effectLst/>
                <a:latin typeface="Söhne"/>
              </a:rPr>
              <a:t>highly installed </a:t>
            </a:r>
            <a:endParaRPr lang="it-IT" sz="1100" dirty="0">
              <a:solidFill>
                <a:srgbClr val="CB232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5F3C2-CD75-F5B9-1296-CD81D760C85C}"/>
              </a:ext>
            </a:extLst>
          </p:cNvPr>
          <p:cNvSpPr txBox="1"/>
          <p:nvPr/>
        </p:nvSpPr>
        <p:spPr>
          <a:xfrm>
            <a:off x="3464296" y="709123"/>
            <a:ext cx="15050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00E3FD"/>
                </a:solidFill>
                <a:effectLst/>
                <a:latin typeface="Söhne"/>
              </a:rPr>
              <a:t>less installed </a:t>
            </a:r>
            <a:endParaRPr lang="it-IT" sz="1100" dirty="0">
              <a:solidFill>
                <a:srgbClr val="00E3F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C77A50-F31F-AE6E-6989-BBA9FE7DE603}"/>
              </a:ext>
            </a:extLst>
          </p:cNvPr>
          <p:cNvSpPr txBox="1"/>
          <p:nvPr/>
        </p:nvSpPr>
        <p:spPr>
          <a:xfrm>
            <a:off x="262036" y="2553279"/>
            <a:ext cx="216295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Boxplots for reviews in both groups show significant differences.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Quartile values (Q1, Q3) for highly installed apps are 1,000,000 and 5,000,000.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Quartile values (Q1', Q3') for less installed apps are 0.005% of Q1 and about 0.1% of Q3.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6E46EC-8543-63AF-7D7D-9A256A2ABBDB}"/>
              </a:ext>
            </a:extLst>
          </p:cNvPr>
          <p:cNvSpPr txBox="1"/>
          <p:nvPr/>
        </p:nvSpPr>
        <p:spPr>
          <a:xfrm>
            <a:off x="148124" y="1062418"/>
            <a:ext cx="21629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Less installed apps have notably fewer reviews, indicating lower user engagement compared to popular ones.</a:t>
            </a:r>
            <a:endParaRPr lang="it-IT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7F5FC-A666-E79D-3F51-DD961D94FB59}"/>
              </a:ext>
            </a:extLst>
          </p:cNvPr>
          <p:cNvSpPr txBox="1"/>
          <p:nvPr/>
        </p:nvSpPr>
        <p:spPr>
          <a:xfrm>
            <a:off x="262036" y="5146694"/>
            <a:ext cx="118087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Highly installed apps show a concentrated distribution with quartiles ranging from 3.7 to 4.8, suggesting consistent high-quality 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Less installed apps exhibit a wider distribution across all ratings (1 to 5), indicating greater diversity in user opinions.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The broader distribution for less installed apps may be due to factors such as lower quality or a limited number of user votes, leading to more varied scores.</a:t>
            </a:r>
          </a:p>
        </p:txBody>
      </p:sp>
    </p:spTree>
    <p:extLst>
      <p:ext uri="{BB962C8B-B14F-4D97-AF65-F5344CB8AC3E}">
        <p14:creationId xmlns:p14="http://schemas.microsoft.com/office/powerpoint/2010/main" val="90040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5365543" y="2781824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Dataset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73641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527617" cy="728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F953A8-1917-FAB0-A4A3-38A8CED21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240" y="755286"/>
            <a:ext cx="7799777" cy="36367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B3AAFC-6BC2-8C42-12A2-2B97DBDF3B4D}"/>
              </a:ext>
            </a:extLst>
          </p:cNvPr>
          <p:cNvSpPr txBox="1"/>
          <p:nvPr/>
        </p:nvSpPr>
        <p:spPr>
          <a:xfrm>
            <a:off x="198274" y="1270236"/>
            <a:ext cx="33759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1. Installation Dynamics:</a:t>
            </a:r>
          </a:p>
          <a:p>
            <a:r>
              <a:rPr lang="it-IT" sz="1600" dirty="0"/>
              <a:t>   - Ratings </a:t>
            </a:r>
            <a:r>
              <a:rPr lang="it-IT" sz="1600" dirty="0" err="1"/>
              <a:t>have</a:t>
            </a:r>
            <a:r>
              <a:rPr lang="it-IT" sz="1600" dirty="0"/>
              <a:t> </a:t>
            </a:r>
            <a:r>
              <a:rPr lang="it-IT" sz="1600" dirty="0" err="1"/>
              <a:t>minimal</a:t>
            </a:r>
            <a:r>
              <a:rPr lang="it-IT" sz="1600" dirty="0"/>
              <a:t> impact on </a:t>
            </a:r>
            <a:r>
              <a:rPr lang="it-IT" sz="1600" dirty="0" err="1"/>
              <a:t>installations</a:t>
            </a:r>
            <a:r>
              <a:rPr lang="it-IT" sz="1600" dirty="0"/>
              <a:t>.</a:t>
            </a:r>
          </a:p>
          <a:p>
            <a:r>
              <a:rPr lang="it-IT" sz="1600" dirty="0"/>
              <a:t>   - User reviews play a </a:t>
            </a:r>
            <a:r>
              <a:rPr lang="it-IT" sz="1600" dirty="0" err="1"/>
              <a:t>pivotal</a:t>
            </a:r>
            <a:r>
              <a:rPr lang="it-IT" sz="1600" dirty="0"/>
              <a:t>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E23BC-E36D-0B64-40B7-E43648E3830F}"/>
              </a:ext>
            </a:extLst>
          </p:cNvPr>
          <p:cNvSpPr txBox="1"/>
          <p:nvPr/>
        </p:nvSpPr>
        <p:spPr>
          <a:xfrm>
            <a:off x="198274" y="2495858"/>
            <a:ext cx="30231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600" dirty="0"/>
          </a:p>
          <a:p>
            <a:r>
              <a:rPr lang="it-IT" sz="1600" dirty="0"/>
              <a:t>2. </a:t>
            </a:r>
            <a:r>
              <a:rPr lang="it-IT" sz="1600" dirty="0" err="1"/>
              <a:t>Popular</a:t>
            </a:r>
            <a:r>
              <a:rPr lang="it-IT" sz="1600" dirty="0"/>
              <a:t> Apps: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Widely</a:t>
            </a:r>
            <a:r>
              <a:rPr lang="it-IT" sz="1600" dirty="0"/>
              <a:t> </a:t>
            </a:r>
            <a:r>
              <a:rPr lang="it-IT" sz="1600" dirty="0" err="1"/>
              <a:t>appreciated</a:t>
            </a:r>
            <a:r>
              <a:rPr lang="it-IT" sz="1600" dirty="0"/>
              <a:t> apps </a:t>
            </a:r>
            <a:r>
              <a:rPr lang="it-IT" sz="1600" dirty="0" err="1"/>
              <a:t>have</a:t>
            </a:r>
            <a:r>
              <a:rPr lang="it-IT" sz="1600" dirty="0"/>
              <a:t> 100,000 to 900,000 reviews.</a:t>
            </a:r>
          </a:p>
          <a:p>
            <a:r>
              <a:rPr lang="it-IT" sz="1600" dirty="0"/>
              <a:t>   - Ratings </a:t>
            </a:r>
            <a:r>
              <a:rPr lang="it-IT" sz="1600" dirty="0" err="1"/>
              <a:t>fall</a:t>
            </a:r>
            <a:r>
              <a:rPr lang="it-IT" sz="1600" dirty="0"/>
              <a:t> </a:t>
            </a:r>
            <a:r>
              <a:rPr lang="it-IT" sz="1600" dirty="0" err="1"/>
              <a:t>within</a:t>
            </a:r>
            <a:r>
              <a:rPr lang="it-IT" sz="1600" dirty="0"/>
              <a:t> the range of 4 to 5.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A99F20-9F76-D430-D6E3-9C850D93F2C7}"/>
              </a:ext>
            </a:extLst>
          </p:cNvPr>
          <p:cNvSpPr txBox="1"/>
          <p:nvPr/>
        </p:nvSpPr>
        <p:spPr>
          <a:xfrm>
            <a:off x="198274" y="4392079"/>
            <a:ext cx="52129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3. </a:t>
            </a:r>
            <a:r>
              <a:rPr lang="it-IT" sz="1600" dirty="0" err="1"/>
              <a:t>Less-Installed</a:t>
            </a:r>
            <a:r>
              <a:rPr lang="it-IT" sz="1600" dirty="0"/>
              <a:t> Apps:</a:t>
            </a:r>
          </a:p>
          <a:p>
            <a:r>
              <a:rPr lang="it-IT" sz="1600" dirty="0"/>
              <a:t>   - Accumulate </a:t>
            </a:r>
            <a:r>
              <a:rPr lang="it-IT" sz="1600" dirty="0" err="1"/>
              <a:t>fewer</a:t>
            </a:r>
            <a:r>
              <a:rPr lang="it-IT" sz="1600" dirty="0"/>
              <a:t> reviews (0 to 100,000).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Variable</a:t>
            </a:r>
            <a:r>
              <a:rPr lang="it-IT" sz="1600" dirty="0"/>
              <a:t> ratings </a:t>
            </a:r>
            <a:r>
              <a:rPr lang="it-IT" sz="1600" dirty="0" err="1"/>
              <a:t>ranging</a:t>
            </a:r>
            <a:r>
              <a:rPr lang="it-IT" sz="1600" dirty="0"/>
              <a:t> from 1 to 5.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8742DC-B4F6-F2CC-E9BC-F17C201F5E46}"/>
              </a:ext>
            </a:extLst>
          </p:cNvPr>
          <p:cNvSpPr txBox="1"/>
          <p:nvPr/>
        </p:nvSpPr>
        <p:spPr>
          <a:xfrm>
            <a:off x="6094446" y="4755123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Exception</a:t>
            </a:r>
            <a:r>
              <a:rPr lang="it-IT" sz="1600" dirty="0"/>
              <a:t>:</a:t>
            </a:r>
          </a:p>
          <a:p>
            <a:r>
              <a:rPr lang="it-IT" sz="1600" dirty="0"/>
              <a:t>- Google News app: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Despite</a:t>
            </a:r>
            <a:r>
              <a:rPr lang="it-IT" sz="1600" dirty="0"/>
              <a:t> a rating of 3.8, </a:t>
            </a:r>
            <a:r>
              <a:rPr lang="it-IT" sz="1600" dirty="0" err="1"/>
              <a:t>maintains</a:t>
            </a:r>
            <a:r>
              <a:rPr lang="it-IT" sz="1600" dirty="0"/>
              <a:t> top position in user </a:t>
            </a:r>
            <a:r>
              <a:rPr lang="it-IT" sz="1600" dirty="0" err="1"/>
              <a:t>installations</a:t>
            </a:r>
            <a:r>
              <a:rPr lang="it-IT" sz="1600" dirty="0"/>
              <a:t>.</a:t>
            </a:r>
          </a:p>
          <a:p>
            <a:r>
              <a:rPr lang="it-IT" sz="1600" dirty="0"/>
              <a:t>   - </a:t>
            </a:r>
            <a:r>
              <a:rPr lang="it-IT" sz="1600" dirty="0" err="1"/>
              <a:t>Exemplifies</a:t>
            </a:r>
            <a:r>
              <a:rPr lang="it-IT" sz="1600" dirty="0"/>
              <a:t> </a:t>
            </a:r>
            <a:r>
              <a:rPr lang="it-IT" sz="1600" dirty="0" err="1"/>
              <a:t>unique</a:t>
            </a:r>
            <a:r>
              <a:rPr lang="it-IT" sz="1600" dirty="0"/>
              <a:t> appeal and </a:t>
            </a:r>
            <a:r>
              <a:rPr lang="it-IT" sz="1600" dirty="0" err="1"/>
              <a:t>resilience</a:t>
            </a:r>
            <a:r>
              <a:rPr lang="it-IT" sz="16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0AD11-DB28-E7AB-AA2F-13EAA01F0461}"/>
              </a:ext>
            </a:extLst>
          </p:cNvPr>
          <p:cNvSpPr txBox="1"/>
          <p:nvPr/>
        </p:nvSpPr>
        <p:spPr>
          <a:xfrm>
            <a:off x="5276463" y="273811"/>
            <a:ext cx="4483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Analysis of the </a:t>
            </a:r>
            <a:r>
              <a:rPr lang="en-US" b="0" i="0" dirty="0">
                <a:solidFill>
                  <a:srgbClr val="9365BC"/>
                </a:solidFill>
                <a:effectLst/>
                <a:latin typeface="Arial" panose="020B0604020202020204" pitchFamily="34" charset="0"/>
              </a:rPr>
              <a:t>NEWS_AND_MAGAZINE</a:t>
            </a:r>
            <a:endParaRPr lang="it-IT" dirty="0">
              <a:solidFill>
                <a:srgbClr val="936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67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6"/>
          <a:stretch/>
        </p:blipFill>
        <p:spPr>
          <a:xfrm>
            <a:off x="0" y="6148872"/>
            <a:ext cx="12192000" cy="709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A717B-2D00-5B25-7E50-9713E33BD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087" y="1550248"/>
            <a:ext cx="8098971" cy="37575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D04A73-9995-BA12-F5D8-AF55F456BF08}"/>
              </a:ext>
            </a:extLst>
          </p:cNvPr>
          <p:cNvSpPr txBox="1"/>
          <p:nvPr/>
        </p:nvSpPr>
        <p:spPr>
          <a:xfrm>
            <a:off x="286918" y="1859337"/>
            <a:ext cx="33078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1. Rating </a:t>
            </a:r>
            <a:r>
              <a:rPr lang="it-IT" dirty="0" err="1"/>
              <a:t>Importance</a:t>
            </a:r>
            <a:r>
              <a:rPr lang="it-IT" dirty="0"/>
              <a:t>: </a:t>
            </a:r>
            <a:r>
              <a:rPr lang="it-IT" dirty="0" err="1"/>
              <a:t>Optimal</a:t>
            </a:r>
            <a:r>
              <a:rPr lang="it-IT" dirty="0"/>
              <a:t> apps </a:t>
            </a:r>
            <a:r>
              <a:rPr lang="it-IT" dirty="0" err="1"/>
              <a:t>have</a:t>
            </a:r>
            <a:r>
              <a:rPr lang="it-IT" dirty="0"/>
              <a:t> ratings </a:t>
            </a:r>
            <a:r>
              <a:rPr lang="it-IT" dirty="0" err="1"/>
              <a:t>between</a:t>
            </a:r>
            <a:r>
              <a:rPr lang="it-IT" dirty="0"/>
              <a:t> 4 and 5.</a:t>
            </a:r>
          </a:p>
          <a:p>
            <a:endParaRPr lang="it-IT" dirty="0"/>
          </a:p>
          <a:p>
            <a:r>
              <a:rPr lang="it-IT" dirty="0"/>
              <a:t>2. Size Impact: App size </a:t>
            </a:r>
            <a:r>
              <a:rPr lang="it-IT" dirty="0" err="1"/>
              <a:t>doesn't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</a:t>
            </a:r>
            <a:r>
              <a:rPr lang="it-IT" dirty="0" err="1"/>
              <a:t>influence</a:t>
            </a:r>
            <a:r>
              <a:rPr lang="it-IT" dirty="0"/>
              <a:t> </a:t>
            </a:r>
            <a:r>
              <a:rPr lang="it-IT" dirty="0" err="1"/>
              <a:t>installation</a:t>
            </a:r>
            <a:r>
              <a:rPr lang="it-IT" dirty="0"/>
              <a:t> </a:t>
            </a:r>
            <a:r>
              <a:rPr lang="it-IT" dirty="0" err="1"/>
              <a:t>decisions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3. Review-App </a:t>
            </a:r>
            <a:r>
              <a:rPr lang="it-IT" dirty="0" err="1"/>
              <a:t>Popularity</a:t>
            </a:r>
            <a:r>
              <a:rPr lang="it-IT" dirty="0"/>
              <a:t>: Reviews </a:t>
            </a:r>
            <a:r>
              <a:rPr lang="it-IT" dirty="0" err="1"/>
              <a:t>appear</a:t>
            </a:r>
            <a:r>
              <a:rPr lang="it-IT" dirty="0"/>
              <a:t> </a:t>
            </a:r>
            <a:r>
              <a:rPr lang="it-IT" dirty="0" err="1"/>
              <a:t>proportional</a:t>
            </a:r>
            <a:r>
              <a:rPr lang="it-IT" dirty="0"/>
              <a:t> to the </a:t>
            </a:r>
            <a:r>
              <a:rPr lang="it-IT" dirty="0" err="1"/>
              <a:t>app's</a:t>
            </a:r>
            <a:r>
              <a:rPr lang="it-IT" dirty="0"/>
              <a:t> </a:t>
            </a:r>
            <a:r>
              <a:rPr lang="it-IT" dirty="0" err="1"/>
              <a:t>popularity</a:t>
            </a:r>
            <a:r>
              <a:rPr lang="it-IT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85A5D-9D11-BFF3-BF06-D0C820683233}"/>
              </a:ext>
            </a:extLst>
          </p:cNvPr>
          <p:cNvSpPr txBox="1"/>
          <p:nvPr/>
        </p:nvSpPr>
        <p:spPr>
          <a:xfrm>
            <a:off x="7029062" y="1000204"/>
            <a:ext cx="252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Analysis of the </a:t>
            </a:r>
            <a:r>
              <a:rPr lang="en-US" b="0" i="0" dirty="0">
                <a:solidFill>
                  <a:srgbClr val="FF9896"/>
                </a:solidFill>
                <a:effectLst/>
                <a:latin typeface="Arial" panose="020B0604020202020204" pitchFamily="34" charset="0"/>
              </a:rPr>
              <a:t>GAME</a:t>
            </a:r>
            <a:endParaRPr lang="it-IT" dirty="0">
              <a:solidFill>
                <a:srgbClr val="FF98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7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4961DC-3C1A-320B-6376-623B877876D0}"/>
              </a:ext>
            </a:extLst>
          </p:cNvPr>
          <p:cNvSpPr txBox="1"/>
          <p:nvPr/>
        </p:nvSpPr>
        <p:spPr>
          <a:xfrm>
            <a:off x="4145902" y="2844225"/>
            <a:ext cx="3900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i="0" dirty="0">
                <a:effectLst/>
              </a:rPr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340453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7AA18-6CA9-D912-75A4-409CFD02F272}"/>
              </a:ext>
            </a:extLst>
          </p:cNvPr>
          <p:cNvSpPr txBox="1"/>
          <p:nvPr/>
        </p:nvSpPr>
        <p:spPr>
          <a:xfrm>
            <a:off x="1466850" y="2459504"/>
            <a:ext cx="9258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 User-Defined Histograms: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n-US" sz="2000" b="0" i="0" dirty="0">
                <a:solidFill>
                  <a:srgbClr val="374151"/>
                </a:solidFill>
                <a:effectLst/>
              </a:rPr>
              <a:t>Allow users to choose displayed histogram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 Enhanced Selection Modes: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n-US" sz="2000" b="0" i="0" dirty="0">
                <a:solidFill>
                  <a:srgbClr val="374151"/>
                </a:solidFill>
                <a:effectLst/>
              </a:rPr>
              <a:t>Implement selection from Parallel Coordinates or Boxplot.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74151"/>
                </a:solidFill>
                <a:effectLst/>
              </a:rPr>
              <a:t> Customized Scatter-Plot:</a:t>
            </a: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n-US" sz="2000" b="0" i="0" dirty="0">
                <a:solidFill>
                  <a:srgbClr val="374151"/>
                </a:solidFill>
                <a:effectLst/>
              </a:rPr>
              <a:t>Add/remove apps for personalized views.</a:t>
            </a:r>
          </a:p>
        </p:txBody>
      </p:sp>
    </p:spTree>
    <p:extLst>
      <p:ext uri="{BB962C8B-B14F-4D97-AF65-F5344CB8AC3E}">
        <p14:creationId xmlns:p14="http://schemas.microsoft.com/office/powerpoint/2010/main" val="407552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79" y="4883629"/>
            <a:ext cx="3994754" cy="1148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FE398-5C0C-3249-79EB-E617646552EE}"/>
              </a:ext>
            </a:extLst>
          </p:cNvPr>
          <p:cNvSpPr txBox="1"/>
          <p:nvPr/>
        </p:nvSpPr>
        <p:spPr>
          <a:xfrm>
            <a:off x="4098623" y="2285330"/>
            <a:ext cx="399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5C3D4-FC78-99CC-4961-05F821703EA6}"/>
              </a:ext>
            </a:extLst>
          </p:cNvPr>
          <p:cNvSpPr txBox="1"/>
          <p:nvPr/>
        </p:nvSpPr>
        <p:spPr>
          <a:xfrm>
            <a:off x="9011039" y="5385790"/>
            <a:ext cx="2799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800" dirty="0">
                <a:latin typeface="Calibri" panose="020F0502020204030204" pitchFamily="34" charset="0"/>
              </a:rPr>
              <a:t>Paolo Caruso </a:t>
            </a:r>
            <a:br>
              <a:rPr lang="it-IT" altLang="en-US" sz="1800" dirty="0">
                <a:latin typeface="Calibri" panose="020F0502020204030204" pitchFamily="34" charset="0"/>
              </a:rPr>
            </a:br>
            <a:r>
              <a:rPr lang="it-IT" altLang="en-US" sz="1800" dirty="0">
                <a:latin typeface="Calibri" panose="020F0502020204030204" pitchFamily="34" charset="0"/>
              </a:rPr>
              <a:t>Cristian Fioravanti 1861593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70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0B6094-3EB0-22A1-E1F4-4CCDB60FECBA}"/>
              </a:ext>
            </a:extLst>
          </p:cNvPr>
          <p:cNvSpPr txBox="1"/>
          <p:nvPr/>
        </p:nvSpPr>
        <p:spPr>
          <a:xfrm>
            <a:off x="3790562" y="94172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Dataset: Google play store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BF72E-A2AF-9002-1A9D-A3CA8122C0B7}"/>
              </a:ext>
            </a:extLst>
          </p:cNvPr>
          <p:cNvSpPr txBox="1"/>
          <p:nvPr/>
        </p:nvSpPr>
        <p:spPr>
          <a:xfrm>
            <a:off x="833407" y="3430719"/>
            <a:ext cx="1876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How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get</a:t>
            </a:r>
            <a:r>
              <a:rPr lang="it-IT" sz="2000" dirty="0"/>
              <a:t> the dataset?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9D29226-D1D4-BBF8-D979-451FA6502DF8}"/>
              </a:ext>
            </a:extLst>
          </p:cNvPr>
          <p:cNvSpPr/>
          <p:nvPr/>
        </p:nvSpPr>
        <p:spPr>
          <a:xfrm>
            <a:off x="3732895" y="3439097"/>
            <a:ext cx="2265985" cy="313194"/>
          </a:xfrm>
          <a:prstGeom prst="rightArrow">
            <a:avLst/>
          </a:prstGeom>
          <a:solidFill>
            <a:srgbClr val="82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How to find data science talent on Kaggle">
            <a:extLst>
              <a:ext uri="{FF2B5EF4-FFF2-40B4-BE49-F238E27FC236}">
                <a16:creationId xmlns:a16="http://schemas.microsoft.com/office/drawing/2014/main" id="{FA50842A-AED4-3E9A-0EA8-D9F349B2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899" y="1729562"/>
            <a:ext cx="2803199" cy="18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BCB24F-CDD0-5AE7-347C-425FF48E5C35}"/>
              </a:ext>
            </a:extLst>
          </p:cNvPr>
          <p:cNvSpPr txBox="1"/>
          <p:nvPr/>
        </p:nvSpPr>
        <p:spPr>
          <a:xfrm>
            <a:off x="8506019" y="3771291"/>
            <a:ext cx="245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6"/>
              </a:rPr>
              <a:t>https://www.kaggle.com/nba-aba-baa-stats</a:t>
            </a:r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B62CD5-E6F5-9FE6-0E31-9170971F6623}"/>
              </a:ext>
            </a:extLst>
          </p:cNvPr>
          <p:cNvSpPr txBox="1"/>
          <p:nvPr/>
        </p:nvSpPr>
        <p:spPr>
          <a:xfrm>
            <a:off x="7189887" y="3879288"/>
            <a:ext cx="1061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Link:</a:t>
            </a:r>
          </a:p>
        </p:txBody>
      </p:sp>
    </p:spTree>
    <p:extLst>
      <p:ext uri="{BB962C8B-B14F-4D97-AF65-F5344CB8AC3E}">
        <p14:creationId xmlns:p14="http://schemas.microsoft.com/office/powerpoint/2010/main" val="36957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257175" y="1301175"/>
            <a:ext cx="1167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particular, for each application, data from 13 different features are reported, and we have chosen the 9 most interesting and useful for the data analysis:</a:t>
            </a:r>
            <a:endParaRPr lang="it-I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6899D-910D-1196-3E83-4281397915C4}"/>
              </a:ext>
            </a:extLst>
          </p:cNvPr>
          <p:cNvSpPr txBox="1"/>
          <p:nvPr/>
        </p:nvSpPr>
        <p:spPr>
          <a:xfrm>
            <a:off x="257176" y="1998302"/>
            <a:ext cx="1167764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App</a:t>
            </a:r>
            <a:r>
              <a:rPr lang="en-US" sz="1600" dirty="0"/>
              <a:t>: Name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Category</a:t>
            </a:r>
            <a:r>
              <a:rPr lang="en-US" sz="1600" dirty="0"/>
              <a:t>: Application category (e.g., "GAME," "BOOKS AND REFERENCE," "EDUCATION").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Rating</a:t>
            </a:r>
            <a:r>
              <a:rPr lang="en-US" sz="1600" dirty="0"/>
              <a:t>: Application rating on a scale from 1.0 to 5.0.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Reviews</a:t>
            </a:r>
            <a:r>
              <a:rPr lang="en-US" sz="1600" dirty="0"/>
              <a:t>: Number of reviews received.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Size</a:t>
            </a:r>
            <a:r>
              <a:rPr lang="en-US" sz="1600" dirty="0"/>
              <a:t>: Size of the application in kilobytes (kB).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Installs</a:t>
            </a:r>
            <a:r>
              <a:rPr lang="en-US" sz="1600" dirty="0"/>
              <a:t>: Number of installations, rounded to the lower power of 10.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Price</a:t>
            </a:r>
            <a:r>
              <a:rPr lang="en-US" sz="1600" dirty="0"/>
              <a:t>: Price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Type</a:t>
            </a:r>
            <a:r>
              <a:rPr lang="en-US" sz="1600" dirty="0"/>
              <a:t>: Type of application (free or paid).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Content Rating</a:t>
            </a:r>
            <a:r>
              <a:rPr lang="en-US" sz="1600" dirty="0"/>
              <a:t>: Age classification of the application (Teen, Adults only, Mature, Everyone 10+, Everyone).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A1A80-24EA-5B88-622B-479FE3FEB12F}"/>
              </a:ext>
            </a:extLst>
          </p:cNvPr>
          <p:cNvSpPr txBox="1"/>
          <p:nvPr/>
        </p:nvSpPr>
        <p:spPr>
          <a:xfrm>
            <a:off x="257175" y="4646681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Last Updated</a:t>
            </a:r>
            <a:r>
              <a:rPr lang="en-US" sz="1600" dirty="0"/>
              <a:t>: Date of the last update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Current Ver</a:t>
            </a:r>
            <a:r>
              <a:rPr lang="en-US" sz="1600" dirty="0"/>
              <a:t>: Current version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Genres</a:t>
            </a:r>
            <a:r>
              <a:rPr lang="en-US" sz="1600" dirty="0"/>
              <a:t>: Genres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Android Ver</a:t>
            </a:r>
            <a:r>
              <a:rPr lang="en-US" sz="1600" dirty="0"/>
              <a:t>: Minimum required Android version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916FE-F30F-8E7C-5198-CCCB11A97A3A}"/>
              </a:ext>
            </a:extLst>
          </p:cNvPr>
          <p:cNvSpPr txBox="1"/>
          <p:nvPr/>
        </p:nvSpPr>
        <p:spPr>
          <a:xfrm>
            <a:off x="257175" y="4277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The e</a:t>
            </a:r>
            <a:r>
              <a:rPr lang="en-US" i="0" dirty="0">
                <a:effectLst/>
                <a:latin typeface="Söhne"/>
              </a:rPr>
              <a:t>xcluded </a:t>
            </a:r>
            <a:r>
              <a:rPr lang="en-US" dirty="0">
                <a:latin typeface="Söhne"/>
              </a:rPr>
              <a:t>f</a:t>
            </a:r>
            <a:r>
              <a:rPr lang="en-US" i="0" dirty="0">
                <a:effectLst/>
                <a:latin typeface="Söhne"/>
              </a:rPr>
              <a:t>eatures are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631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3205080" y="2625150"/>
            <a:ext cx="578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Manipulation/Preprocessing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670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E5AA0C-2C73-B36B-26B8-51F716BD9353}"/>
              </a:ext>
            </a:extLst>
          </p:cNvPr>
          <p:cNvSpPr txBox="1"/>
          <p:nvPr/>
        </p:nvSpPr>
        <p:spPr>
          <a:xfrm>
            <a:off x="567814" y="1925942"/>
            <a:ext cx="11048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i="0" dirty="0">
                <a:effectLst/>
              </a:rPr>
              <a:t>We remove the</a:t>
            </a:r>
            <a:r>
              <a:rPr lang="en-US" i="0" dirty="0">
                <a:solidFill>
                  <a:srgbClr val="374151"/>
                </a:solidFill>
                <a:effectLst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rows with </a:t>
            </a:r>
            <a:r>
              <a:rPr lang="en-US" b="0" i="0" dirty="0" err="1">
                <a:solidFill>
                  <a:srgbClr val="374151"/>
                </a:solidFill>
                <a:effectLst/>
              </a:rPr>
              <a:t>NaN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values in Rating and Size columns</a:t>
            </a:r>
            <a:r>
              <a:rPr lang="en-US" dirty="0">
                <a:solidFill>
                  <a:srgbClr val="374151"/>
                </a:solidFill>
              </a:rPr>
              <a:t> 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nd the incomplete rows to maintain data integrity.</a:t>
            </a:r>
            <a:endParaRPr lang="en-US" dirty="0">
              <a:solidFill>
                <a:srgbClr val="37415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</a:rPr>
              <a:t>Removal of unnecessary characters: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Size column: kb or MB indicators.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Price column: Dollar symbol ($).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Installs column: Plus symbols and commas between digits.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74151"/>
                </a:solidFill>
              </a:rPr>
              <a:t>Performing of </a:t>
            </a:r>
            <a:r>
              <a:rPr lang="en-US" i="0" dirty="0">
                <a:effectLst/>
              </a:rPr>
              <a:t>Dimensionality Reduction (PCA),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Considered only continuous columns (Rating, Reviews, Size, Installs, Price). Omitted categorical columns (App, Category, Type, Content Rating).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43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B807BC-ACE2-4810-A580-ACF209698082}"/>
              </a:ext>
            </a:extLst>
          </p:cNvPr>
          <p:cNvSpPr txBox="1"/>
          <p:nvPr/>
        </p:nvSpPr>
        <p:spPr>
          <a:xfrm>
            <a:off x="5157281" y="2844225"/>
            <a:ext cx="1877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5 </a:t>
            </a:r>
            <a:r>
              <a:rPr lang="it-IT" sz="3200" dirty="0" err="1"/>
              <a:t>Sections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9482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D05044-DA6A-0C5E-7EBB-66C0F4112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" y="1273584"/>
            <a:ext cx="1446970" cy="4440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6D475D-711D-78E3-47F1-936C033D5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15" y="1275341"/>
            <a:ext cx="4477198" cy="2153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80B530-873C-20F5-50C8-490945DB7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615" y="3493631"/>
            <a:ext cx="4478400" cy="2220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3E6A9-8E88-DD65-CB58-A68F6A717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86" y="3493632"/>
            <a:ext cx="4905632" cy="22437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88D520-0548-DB4C-5361-D690A8D19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86" y="1273584"/>
            <a:ext cx="4905632" cy="21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8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08E95-350C-42E6-B380-7BD44320E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22777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624A8-BDB0-5088-0F32-B1BC7D4B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9150"/>
            <a:ext cx="12192000" cy="72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CE1768-3BB6-4E1C-5FB9-8B187D0AB3B7}"/>
              </a:ext>
            </a:extLst>
          </p:cNvPr>
          <p:cNvSpPr txBox="1"/>
          <p:nvPr/>
        </p:nvSpPr>
        <p:spPr>
          <a:xfrm>
            <a:off x="4241261" y="3136612"/>
            <a:ext cx="370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Two </a:t>
            </a:r>
            <a:r>
              <a:rPr lang="it-IT" sz="3200" dirty="0" err="1"/>
              <a:t>type</a:t>
            </a:r>
            <a:r>
              <a:rPr lang="it-IT" sz="3200" dirty="0"/>
              <a:t> of </a:t>
            </a:r>
            <a:r>
              <a:rPr lang="it-IT" sz="3200" dirty="0" err="1"/>
              <a:t>modality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414769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1214</TotalTime>
  <Words>1181</Words>
  <Application>Microsoft Office PowerPoint</Application>
  <PresentationFormat>Widescreen</PresentationFormat>
  <Paragraphs>124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Söhne</vt:lpstr>
      <vt:lpstr>zeitung</vt:lpstr>
      <vt:lpstr>Office Theme</vt:lpstr>
      <vt:lpstr>Visual Analytics Project  Paolo Caruso 1843152 Cristian Fioravanti 1861593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Integration Project  Paolo Caruso  Cristian Fioravanti 1861593</dc:title>
  <dc:creator>Cristian Fioravanti</dc:creator>
  <cp:lastModifiedBy>Paolo Caruso</cp:lastModifiedBy>
  <cp:revision>21</cp:revision>
  <dcterms:created xsi:type="dcterms:W3CDTF">2023-07-20T15:34:09Z</dcterms:created>
  <dcterms:modified xsi:type="dcterms:W3CDTF">2024-01-26T18:37:09Z</dcterms:modified>
</cp:coreProperties>
</file>