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regular.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c6da0926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c6da092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c6da0926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c6da0926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c6da0926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c6da0926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c6da0926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c6da0926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c6da0926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c6da0926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c6da0926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c6da0926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c6da0926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c6da0926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c6da0926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c6da0926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300"/>
              </a:spcAft>
              <a:buNone/>
            </a:pPr>
            <a:r>
              <a:rPr lang="es" sz="2600">
                <a:latin typeface="Arial"/>
                <a:ea typeface="Arial"/>
                <a:cs typeface="Arial"/>
                <a:sym typeface="Arial"/>
              </a:rPr>
              <a:t>Transformación Digital de "Perfulandia SPA" </a:t>
            </a:r>
            <a:endParaRPr sz="2600">
              <a:latin typeface="Arial"/>
              <a:ea typeface="Arial"/>
              <a:cs typeface="Arial"/>
              <a:sym typeface="Arial"/>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s"/>
              <a:t>Integrantes: Brayan Ahumada Rojas</a:t>
            </a:r>
            <a:endParaRPr/>
          </a:p>
          <a:p>
            <a:pPr indent="0" lvl="0" marL="0" rtl="0" algn="ctr">
              <a:spcBef>
                <a:spcPts val="0"/>
              </a:spcBef>
              <a:spcAft>
                <a:spcPts val="0"/>
              </a:spcAft>
              <a:buNone/>
            </a:pPr>
            <a:r>
              <a:rPr lang="es"/>
              <a:t>Cristian Ormazabal</a:t>
            </a:r>
            <a:endParaRPr/>
          </a:p>
          <a:p>
            <a:pPr indent="0" lvl="0" marL="0" rtl="0" algn="ctr">
              <a:spcBef>
                <a:spcPts val="0"/>
              </a:spcBef>
              <a:spcAft>
                <a:spcPts val="0"/>
              </a:spcAft>
              <a:buNone/>
            </a:pPr>
            <a:r>
              <a:rPr lang="es"/>
              <a:t>Sección: 011D</a:t>
            </a:r>
            <a:endParaRPr/>
          </a:p>
          <a:p>
            <a:pPr indent="0" lvl="0" marL="0" rtl="0" algn="ctr">
              <a:spcBef>
                <a:spcPts val="0"/>
              </a:spcBef>
              <a:spcAft>
                <a:spcPts val="0"/>
              </a:spcAft>
              <a:buNone/>
            </a:pPr>
            <a:r>
              <a:rPr lang="es"/>
              <a:t>Profesor: Eduardo Baeza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Introducción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s"/>
              <a:t>Perfulandia SPA es una empresa chilena emergente, que se ha destacado por ofrecer productos de alta calidad a precios competitivos. Inicialmente, la empresa comenzó con una sucursal en el Barrio Meiggs en Santiago, pero su éxito en ventas tanto al por menor como al por mayor ha llevado a la apertura de nuevas sucursales en Concepción y Viña del Mar. La empresa ahora planea continuar su expansión debido a su crecimiento exponencial y el aumento de nuevos clientes a nivel nacional. Sin embargo, este rápido crecimiento ha revelado las limitaciones de su actual sistema de software monolítico. El sistema ha comenzado a fallar, presentando problemas de rendimiento y disponibilidad que ponen en riesgo las operaciones diarias y la satisfacción del cliente.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Estructura del proyecto</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El proyecto de perfulandia se está desarrollando en el framework Spring Boot, implementando el sistema de Maven. La estructura de este proyecto mantiene un patrón usualmente común de una aplicación basada en microservicios, donde se dividen responsabilidades en carpetas llamadas: controller, entities, services y repositories.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Base de datos</a:t>
            </a:r>
            <a:endParaRPr/>
          </a:p>
        </p:txBody>
      </p:sp>
      <p:sp>
        <p:nvSpPr>
          <p:cNvPr id="82" name="Google Shape;82;p16"/>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La base de datos utilizada en este proyecto es MySQL, utilizando XAMPP como herramienta intermediaria para montar el servidor de manera local y así poder probar las aplicaciones web antes de publicarlas. Además, se utilizó MySQL WorkBench para visualizar el funcionamiento de la base de datos.</a:t>
            </a:r>
            <a:endParaRPr/>
          </a:p>
        </p:txBody>
      </p:sp>
      <p:pic>
        <p:nvPicPr>
          <p:cNvPr id="83" name="Google Shape;83;p16"/>
          <p:cNvPicPr preferRelativeResize="0"/>
          <p:nvPr/>
        </p:nvPicPr>
        <p:blipFill>
          <a:blip r:embed="rId3">
            <a:alphaModFix/>
          </a:blip>
          <a:stretch>
            <a:fillRect/>
          </a:stretch>
        </p:blipFill>
        <p:spPr>
          <a:xfrm>
            <a:off x="6486863" y="458013"/>
            <a:ext cx="1914525" cy="44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25547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Dependencias y componentes</a:t>
            </a:r>
            <a:r>
              <a:rPr lang="es"/>
              <a:t> importantes</a:t>
            </a:r>
            <a:endParaRPr/>
          </a:p>
        </p:txBody>
      </p:sp>
      <p:sp>
        <p:nvSpPr>
          <p:cNvPr id="89" name="Google Shape;89;p17"/>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s"/>
              <a:t>Spring Web:</a:t>
            </a:r>
            <a:r>
              <a:rPr lang="es"/>
              <a:t> Permite crear servicios REST y controladores web.</a:t>
            </a:r>
            <a:endParaRPr/>
          </a:p>
          <a:p>
            <a:pPr indent="-334327" lvl="0" marL="457200" rtl="0" algn="l">
              <a:spcBef>
                <a:spcPts val="0"/>
              </a:spcBef>
              <a:spcAft>
                <a:spcPts val="0"/>
              </a:spcAft>
              <a:buSzPct val="100000"/>
              <a:buChar char="➢"/>
            </a:pPr>
            <a:r>
              <a:rPr lang="es"/>
              <a:t>Spring Data JPA: Habilita el acceso a base de datos mediante JPA (ORM).</a:t>
            </a:r>
            <a:endParaRPr/>
          </a:p>
          <a:p>
            <a:pPr indent="-334327" lvl="0" marL="457200" rtl="0" algn="l">
              <a:spcBef>
                <a:spcPts val="0"/>
              </a:spcBef>
              <a:spcAft>
                <a:spcPts val="0"/>
              </a:spcAft>
              <a:buSzPct val="100000"/>
              <a:buChar char="➢"/>
            </a:pPr>
            <a:r>
              <a:rPr lang="es"/>
              <a:t>MySQL Driver: Driver JDBC para conectar con base de datos MySQL.</a:t>
            </a:r>
            <a:endParaRPr/>
          </a:p>
          <a:p>
            <a:pPr indent="-334327" lvl="0" marL="457200" rtl="0" algn="l">
              <a:spcBef>
                <a:spcPts val="0"/>
              </a:spcBef>
              <a:spcAft>
                <a:spcPts val="0"/>
              </a:spcAft>
              <a:buSzPct val="100000"/>
              <a:buChar char="➢"/>
            </a:pPr>
            <a:r>
              <a:rPr lang="es"/>
              <a:t>Spring Boot</a:t>
            </a:r>
            <a:r>
              <a:rPr lang="es"/>
              <a:t> DevTools: Mejora la experiencia de desarrollo con recarga automática.</a:t>
            </a:r>
            <a:endParaRPr/>
          </a:p>
          <a:p>
            <a:pPr indent="0" lvl="0" marL="0" rtl="0" algn="l">
              <a:spcBef>
                <a:spcPts val="1200"/>
              </a:spcBef>
              <a:spcAft>
                <a:spcPts val="1200"/>
              </a:spcAft>
              <a:buNone/>
            </a:pPr>
            <a:r>
              <a:t/>
            </a:r>
            <a:endParaRPr/>
          </a:p>
        </p:txBody>
      </p:sp>
      <p:sp>
        <p:nvSpPr>
          <p:cNvPr id="90" name="Google Shape;90;p17"/>
          <p:cNvSpPr txBox="1"/>
          <p:nvPr>
            <p:ph idx="1" type="body"/>
          </p:nvPr>
        </p:nvSpPr>
        <p:spPr>
          <a:xfrm>
            <a:off x="4572000" y="1489825"/>
            <a:ext cx="4427400" cy="30789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s" sz="1600"/>
              <a:t>@RestController: Convierte la clase correspondiente en un controlador “REST”, quiere decir que manejará solicitudes HTTP.</a:t>
            </a:r>
            <a:endParaRPr sz="1600"/>
          </a:p>
          <a:p>
            <a:pPr indent="-330200" lvl="0" marL="457200" rtl="0" algn="l">
              <a:lnSpc>
                <a:spcPct val="95000"/>
              </a:lnSpc>
              <a:spcBef>
                <a:spcPts val="0"/>
              </a:spcBef>
              <a:spcAft>
                <a:spcPts val="0"/>
              </a:spcAft>
              <a:buSzPts val="1600"/>
              <a:buChar char="➢"/>
            </a:pPr>
            <a:r>
              <a:rPr lang="es" sz="1600"/>
              <a:t>@RequestMapping: Logra mapear URLs y solicitudes HTTP a controladores, esencial para lograr un funcionamiento correcto al solicitar “GET, POST, PUT, DELETE”.</a:t>
            </a:r>
            <a:endParaRPr sz="1600"/>
          </a:p>
          <a:p>
            <a:pPr indent="-330200" lvl="0" marL="457200" rtl="0" algn="l">
              <a:lnSpc>
                <a:spcPct val="95000"/>
              </a:lnSpc>
              <a:spcBef>
                <a:spcPts val="0"/>
              </a:spcBef>
              <a:spcAft>
                <a:spcPts val="0"/>
              </a:spcAft>
              <a:buSzPts val="1600"/>
              <a:buChar char="➢"/>
            </a:pPr>
            <a:r>
              <a:rPr lang="es" sz="1600"/>
              <a:t>@Autowired: Le pide a Spring que use el componente que encuentre </a:t>
            </a:r>
            <a:endParaRPr sz="1600"/>
          </a:p>
          <a:p>
            <a:pPr indent="-330200" lvl="0" marL="457200" rtl="0" algn="l">
              <a:lnSpc>
                <a:spcPct val="95000"/>
              </a:lnSpc>
              <a:spcBef>
                <a:spcPts val="0"/>
              </a:spcBef>
              <a:spcAft>
                <a:spcPts val="0"/>
              </a:spcAft>
              <a:buSzPts val="1600"/>
              <a:buChar char="➢"/>
            </a:pPr>
            <a:r>
              <a:rPr lang="es" sz="1600"/>
              <a:t>@Override: Indica que un método está sobrescribiendo un método de una clase o interfaz.</a:t>
            </a:r>
            <a:endParaRPr sz="1600"/>
          </a:p>
          <a:p>
            <a:pPr indent="0" lvl="0" marL="0" rtl="0" algn="l">
              <a:lnSpc>
                <a:spcPct val="95000"/>
              </a:lnSpc>
              <a:spcBef>
                <a:spcPts val="1200"/>
              </a:spcBef>
              <a:spcAft>
                <a:spcPts val="1200"/>
              </a:spcAft>
              <a:buSzPts val="275"/>
              <a:buNone/>
            </a:pPr>
            <a:r>
              <a:t/>
            </a:r>
            <a:endParaRPr sz="2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Estructura del Spring boot</a:t>
            </a:r>
            <a:endParaRPr/>
          </a:p>
        </p:txBody>
      </p:sp>
      <p:sp>
        <p:nvSpPr>
          <p:cNvPr id="96" name="Google Shape;96;p18"/>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Creación de carpeta Controllers, Services, Repositories, Entities.</a:t>
            </a:r>
            <a:endParaRPr/>
          </a:p>
          <a:p>
            <a:pPr indent="-342900" lvl="0" marL="457200" rtl="0" algn="l">
              <a:spcBef>
                <a:spcPts val="0"/>
              </a:spcBef>
              <a:spcAft>
                <a:spcPts val="0"/>
              </a:spcAft>
              <a:buSzPts val="1800"/>
              <a:buChar char="●"/>
            </a:pPr>
            <a:r>
              <a:rPr lang="es"/>
              <a:t>Realización de modificaciones al archivo pom.xml para el buen funcionamiento, tales como la actualización de la versión de Spring boot y de MySQL.</a:t>
            </a:r>
            <a:endParaRPr/>
          </a:p>
        </p:txBody>
      </p:sp>
      <p:pic>
        <p:nvPicPr>
          <p:cNvPr id="97" name="Google Shape;97;p18"/>
          <p:cNvPicPr preferRelativeResize="0"/>
          <p:nvPr/>
        </p:nvPicPr>
        <p:blipFill>
          <a:blip r:embed="rId3">
            <a:alphaModFix/>
          </a:blip>
          <a:stretch>
            <a:fillRect/>
          </a:stretch>
        </p:blipFill>
        <p:spPr>
          <a:xfrm>
            <a:off x="6623675" y="1181988"/>
            <a:ext cx="2035965" cy="369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Microservicios implementados</a:t>
            </a:r>
            <a:endParaRPr/>
          </a:p>
        </p:txBody>
      </p:sp>
      <p:sp>
        <p:nvSpPr>
          <p:cNvPr id="103" name="Google Shape;103;p19"/>
          <p:cNvSpPr txBox="1"/>
          <p:nvPr>
            <p:ph idx="1" type="body"/>
          </p:nvPr>
        </p:nvSpPr>
        <p:spPr>
          <a:xfrm>
            <a:off x="387900" y="1489825"/>
            <a:ext cx="4134000" cy="11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Servicio de Usuarios</a:t>
            </a:r>
            <a:endParaRPr/>
          </a:p>
          <a:p>
            <a:pPr indent="-342900" lvl="0" marL="457200" rtl="0" algn="l">
              <a:spcBef>
                <a:spcPts val="0"/>
              </a:spcBef>
              <a:spcAft>
                <a:spcPts val="0"/>
              </a:spcAft>
              <a:buSzPts val="1800"/>
              <a:buChar char="●"/>
            </a:pPr>
            <a:r>
              <a:rPr lang="es"/>
              <a:t>Servicio de Inventario</a:t>
            </a:r>
            <a:endParaRPr/>
          </a:p>
          <a:p>
            <a:pPr indent="-342900" lvl="0" marL="457200" rtl="0" algn="l">
              <a:spcBef>
                <a:spcPts val="0"/>
              </a:spcBef>
              <a:spcAft>
                <a:spcPts val="0"/>
              </a:spcAft>
              <a:buSzPts val="1800"/>
              <a:buChar char="●"/>
            </a:pPr>
            <a:r>
              <a:rPr lang="es"/>
              <a:t>Servicio de Envíos</a:t>
            </a:r>
            <a:endParaRPr/>
          </a:p>
        </p:txBody>
      </p:sp>
      <p:pic>
        <p:nvPicPr>
          <p:cNvPr id="104" name="Google Shape;104;p19"/>
          <p:cNvPicPr preferRelativeResize="0"/>
          <p:nvPr/>
        </p:nvPicPr>
        <p:blipFill rotWithShape="1">
          <a:blip r:embed="rId3">
            <a:alphaModFix/>
          </a:blip>
          <a:srcRect b="9616" l="0" r="0" t="0"/>
          <a:stretch/>
        </p:blipFill>
        <p:spPr>
          <a:xfrm>
            <a:off x="289350" y="2527150"/>
            <a:ext cx="3723499" cy="2616350"/>
          </a:xfrm>
          <a:prstGeom prst="rect">
            <a:avLst/>
          </a:prstGeom>
          <a:noFill/>
          <a:ln>
            <a:noFill/>
          </a:ln>
        </p:spPr>
      </p:pic>
      <p:pic>
        <p:nvPicPr>
          <p:cNvPr id="105" name="Google Shape;105;p19"/>
          <p:cNvPicPr preferRelativeResize="0"/>
          <p:nvPr/>
        </p:nvPicPr>
        <p:blipFill>
          <a:blip r:embed="rId4">
            <a:alphaModFix/>
          </a:blip>
          <a:stretch>
            <a:fillRect/>
          </a:stretch>
        </p:blipFill>
        <p:spPr>
          <a:xfrm>
            <a:off x="4739948" y="2527150"/>
            <a:ext cx="4133978" cy="2616350"/>
          </a:xfrm>
          <a:prstGeom prst="rect">
            <a:avLst/>
          </a:prstGeom>
          <a:noFill/>
          <a:ln>
            <a:noFill/>
          </a:ln>
        </p:spPr>
      </p:pic>
      <p:sp>
        <p:nvSpPr>
          <p:cNvPr id="106" name="Google Shape;106;p19"/>
          <p:cNvSpPr txBox="1"/>
          <p:nvPr>
            <p:ph idx="1" type="body"/>
          </p:nvPr>
        </p:nvSpPr>
        <p:spPr>
          <a:xfrm>
            <a:off x="4521900" y="1489825"/>
            <a:ext cx="4134000" cy="11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Operaciones GET, POST, PUT, DELETE</a:t>
            </a:r>
            <a:endParaRPr/>
          </a:p>
          <a:p>
            <a:pPr indent="-342900" lvl="0" marL="457200" rtl="0" algn="l">
              <a:spcBef>
                <a:spcPts val="0"/>
              </a:spcBef>
              <a:spcAft>
                <a:spcPts val="0"/>
              </a:spcAft>
              <a:buSzPts val="1800"/>
              <a:buChar char="●"/>
            </a:pPr>
            <a:r>
              <a:rPr lang="es"/>
              <a:t>Probadas con Postman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Configuración y GitHub</a:t>
            </a:r>
            <a:endParaRPr/>
          </a:p>
        </p:txBody>
      </p:sp>
      <p:sp>
        <p:nvSpPr>
          <p:cNvPr id="112" name="Google Shape;112;p20"/>
          <p:cNvSpPr txBox="1"/>
          <p:nvPr>
            <p:ph idx="1" type="body"/>
          </p:nvPr>
        </p:nvSpPr>
        <p:spPr>
          <a:xfrm>
            <a:off x="387900" y="1489825"/>
            <a:ext cx="4184100" cy="151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Configuración del archivo aplication.propierties para lograr una correcta conexión con la base de datos.</a:t>
            </a:r>
            <a:endParaRPr/>
          </a:p>
        </p:txBody>
      </p:sp>
      <p:pic>
        <p:nvPicPr>
          <p:cNvPr id="113" name="Google Shape;113;p20"/>
          <p:cNvPicPr preferRelativeResize="0"/>
          <p:nvPr/>
        </p:nvPicPr>
        <p:blipFill>
          <a:blip r:embed="rId3">
            <a:alphaModFix/>
          </a:blip>
          <a:stretch>
            <a:fillRect/>
          </a:stretch>
        </p:blipFill>
        <p:spPr>
          <a:xfrm>
            <a:off x="118745" y="3000845"/>
            <a:ext cx="4722425" cy="1690450"/>
          </a:xfrm>
          <a:prstGeom prst="rect">
            <a:avLst/>
          </a:prstGeom>
          <a:noFill/>
          <a:ln>
            <a:noFill/>
          </a:ln>
        </p:spPr>
      </p:pic>
      <p:sp>
        <p:nvSpPr>
          <p:cNvPr id="114" name="Google Shape;114;p20"/>
          <p:cNvSpPr txBox="1"/>
          <p:nvPr>
            <p:ph idx="1" type="body"/>
          </p:nvPr>
        </p:nvSpPr>
        <p:spPr>
          <a:xfrm>
            <a:off x="4572000" y="1489825"/>
            <a:ext cx="4184100" cy="151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Trabajo colaborativo con Git, utilizando distintos comandos.</a:t>
            </a:r>
            <a:endParaRPr/>
          </a:p>
        </p:txBody>
      </p:sp>
      <p:pic>
        <p:nvPicPr>
          <p:cNvPr id="115" name="Google Shape;115;p20"/>
          <p:cNvPicPr preferRelativeResize="0"/>
          <p:nvPr/>
        </p:nvPicPr>
        <p:blipFill>
          <a:blip r:embed="rId4">
            <a:alphaModFix/>
          </a:blip>
          <a:stretch>
            <a:fillRect/>
          </a:stretch>
        </p:blipFill>
        <p:spPr>
          <a:xfrm>
            <a:off x="5041752" y="2343125"/>
            <a:ext cx="3420824" cy="2441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Conclusión</a:t>
            </a:r>
            <a:endParaRPr/>
          </a:p>
        </p:txBody>
      </p:sp>
      <p:sp>
        <p:nvSpPr>
          <p:cNvPr id="121" name="Google Shape;121;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Es importante el uso de microservicios ya que esta permite desarrollar, desplegar y escalar componentes de manera independiente, logrando así una mejor mantención y disponibilidad del sistema, además de facilitar la integración de nuevas funcionalidades que sean requeridas en un futuro. Asimismo, los microservicios promueven la resiliencia del sistema, esto quiere decir que si falla un servicio, no afecta al resto de los servicios. En definitiva, migrar hacia microservicios no solo responde a una necesidad técnica, sino que también representa una inversión estratégica en la sostenibilidad y evolución tecnológica de la empresa.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